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69" r:id="rId1"/>
    <p:sldMasterId id="2147483781" r:id="rId2"/>
    <p:sldMasterId id="2147483713" r:id="rId3"/>
    <p:sldMasterId id="2147483728" r:id="rId4"/>
    <p:sldMasterId id="2147483751" r:id="rId5"/>
    <p:sldMasterId id="2147483795" r:id="rId6"/>
  </p:sldMasterIdLst>
  <p:notesMasterIdLst>
    <p:notesMasterId r:id="rId22"/>
  </p:notesMasterIdLst>
  <p:handoutMasterIdLst>
    <p:handoutMasterId r:id="rId23"/>
  </p:handoutMasterIdLst>
  <p:sldIdLst>
    <p:sldId id="256" r:id="rId7"/>
    <p:sldId id="351" r:id="rId8"/>
    <p:sldId id="257" r:id="rId9"/>
    <p:sldId id="361" r:id="rId10"/>
    <p:sldId id="362" r:id="rId11"/>
    <p:sldId id="352" r:id="rId12"/>
    <p:sldId id="353" r:id="rId13"/>
    <p:sldId id="354" r:id="rId14"/>
    <p:sldId id="355" r:id="rId15"/>
    <p:sldId id="356" r:id="rId16"/>
    <p:sldId id="357" r:id="rId17"/>
    <p:sldId id="358" r:id="rId18"/>
    <p:sldId id="359" r:id="rId19"/>
    <p:sldId id="360" r:id="rId20"/>
    <p:sldId id="349" r:id="rId21"/>
  </p:sldIdLst>
  <p:sldSz cx="9907588" cy="6858000"/>
  <p:notesSz cx="6796088" cy="99250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3" autoAdjust="0"/>
    <p:restoredTop sz="94636" autoAdjust="0"/>
  </p:normalViewPr>
  <p:slideViewPr>
    <p:cSldViewPr>
      <p:cViewPr>
        <p:scale>
          <a:sx n="100" d="100"/>
          <a:sy n="100" d="100"/>
        </p:scale>
        <p:origin x="-1182" y="-120"/>
      </p:cViewPr>
      <p:guideLst>
        <p:guide orient="horz" pos="2160"/>
        <p:guide pos="31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notesViewPr>
    <p:cSldViewPr>
      <p:cViewPr varScale="1">
        <p:scale>
          <a:sx n="51" d="100"/>
          <a:sy n="51" d="100"/>
        </p:scale>
        <p:origin x="-3006" y="-108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Nuclear 2017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17A5A-9471-4E68-B1DA-F76E749C2D01}" type="datetimeFigureOut">
              <a:rPr lang="it-IT" smtClean="0"/>
              <a:t>22/10/2021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426575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E6BAD-BB02-4A6F-8144-8A6AF622BA5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648566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64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28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Nuclear 2017</a:t>
            </a:r>
          </a:p>
        </p:txBody>
      </p:sp>
      <p:sp>
        <p:nvSpPr>
          <p:cNvPr id="284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85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6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1927445-E2F0-43B1-A90E-E800968F2987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13721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3851280" y="9429840"/>
            <a:ext cx="2944440" cy="495000"/>
          </a:xfrm>
          <a:prstGeom prst="rect">
            <a:avLst/>
          </a:prstGeom>
          <a:noFill/>
          <a:ln>
            <a:noFill/>
          </a:ln>
        </p:spPr>
        <p:txBody>
          <a:bodyPr lIns="19080" tIns="0" rIns="19080" bIns="0" anchor="b"/>
          <a:lstStyle/>
          <a:p>
            <a:pPr algn="r">
              <a:lnSpc>
                <a:spcPct val="100000"/>
              </a:lnSpc>
            </a:pPr>
            <a:fld id="{461ACEAE-F956-4322-8709-A34A3D2C91A4}" type="slidenum">
              <a:rPr lang="en-US" sz="11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1</a:t>
            </a:fld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906480" y="4716360"/>
            <a:ext cx="4984560" cy="4466880"/>
          </a:xfrm>
          <a:prstGeom prst="rect">
            <a:avLst/>
          </a:prstGeom>
        </p:spPr>
        <p:txBody>
          <a:bodyPr lIns="92520" tIns="46080" rIns="92520" bIns="46080" anchor="ctr"/>
          <a:lstStyle/>
          <a:p>
            <a:endParaRPr lang="en-US" sz="264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0" y="9429840"/>
            <a:ext cx="2944440" cy="495000"/>
          </a:xfrm>
          <a:prstGeom prst="rect">
            <a:avLst/>
          </a:prstGeom>
          <a:noFill/>
          <a:ln>
            <a:noFill/>
          </a:ln>
        </p:spPr>
        <p:txBody>
          <a:bodyPr lIns="19080" tIns="0" rIns="19080" bIns="0" anchor="b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5" name="TextShape 4"/>
          <p:cNvSpPr txBox="1"/>
          <p:nvPr/>
        </p:nvSpPr>
        <p:spPr>
          <a:xfrm>
            <a:off x="0" y="0"/>
            <a:ext cx="2944440" cy="495000"/>
          </a:xfrm>
          <a:prstGeom prst="rect">
            <a:avLst/>
          </a:prstGeom>
          <a:noFill/>
          <a:ln>
            <a:noFill/>
          </a:ln>
        </p:spPr>
        <p:txBody>
          <a:bodyPr lIns="19080" tIns="0" rIns="19080" bIns="0"/>
          <a:lstStyle/>
          <a:p>
            <a:pPr>
              <a:lnSpc>
                <a:spcPct val="100000"/>
              </a:lnSpc>
            </a:pPr>
            <a:r>
              <a:rPr lang="en-US" sz="11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</a:rPr>
              <a:t>CFD</a:t>
            </a:r>
            <a:endParaRPr lang="en-US" sz="11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Segnaposto intestazione 2"/>
          <p:cNvSpPr>
            <a:spLocks noGrp="1"/>
          </p:cNvSpPr>
          <p:nvPr>
            <p:ph type="hdr" idx="11"/>
          </p:nvPr>
        </p:nvSpPr>
        <p:spPr/>
        <p:txBody>
          <a:bodyPr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Nuclear 2017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670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535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3438" y="274638"/>
            <a:ext cx="222885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5738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466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720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164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954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30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790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747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077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356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44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241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718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7851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3438" y="274638"/>
            <a:ext cx="222885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5738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77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25 / 10 / 2021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/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0954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subTitle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subTitle"/>
          </p:nvPr>
        </p:nvSpPr>
        <p:spPr>
          <a:xfrm>
            <a:off x="495360" y="273600"/>
            <a:ext cx="891612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164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PlaceHolder 4"/>
          <p:cNvSpPr>
            <a:spLocks noGrp="1"/>
          </p:cNvSpPr>
          <p:nvPr>
            <p:ph type="body"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PlaceHolder 5"/>
          <p:cNvSpPr>
            <a:spLocks noGrp="1"/>
          </p:cNvSpPr>
          <p:nvPr>
            <p:ph type="body"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0" name="Immagine 279"/>
          <p:cNvPicPr/>
          <p:nvPr/>
        </p:nvPicPr>
        <p:blipFill>
          <a:blip r:embed="rId2"/>
          <a:stretch/>
        </p:blipFill>
        <p:spPr>
          <a:xfrm>
            <a:off x="24606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281" name="Immagine 280"/>
          <p:cNvPicPr/>
          <p:nvPr/>
        </p:nvPicPr>
        <p:blipFill>
          <a:blip r:embed="rId2"/>
          <a:stretch/>
        </p:blipFill>
        <p:spPr>
          <a:xfrm>
            <a:off x="24606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33"/>
            <a:ext cx="8421688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8346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263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43" y="4406908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43" y="2906713"/>
            <a:ext cx="84216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30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4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30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9566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30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375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4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9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9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697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0369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0039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8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976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7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7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7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915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1453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3438" y="274646"/>
            <a:ext cx="222885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46"/>
            <a:ext cx="6535738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229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245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3314" y="1844824"/>
            <a:ext cx="8913813" cy="1143000"/>
          </a:xfrm>
        </p:spPr>
        <p:txBody>
          <a:bodyPr/>
          <a:lstStyle>
            <a:lvl1pPr>
              <a:defRPr sz="3200">
                <a:solidFill>
                  <a:srgbClr val="00B0F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2433514" y="3356992"/>
            <a:ext cx="4968552" cy="1584176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z="2400"/>
            </a:lvl1pPr>
            <a:lvl2pPr>
              <a:defRPr sz="2000"/>
            </a:lvl2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</p:txBody>
      </p:sp>
    </p:spTree>
    <p:extLst>
      <p:ext uri="{BB962C8B-B14F-4D97-AF65-F5344CB8AC3E}">
        <p14:creationId xmlns:p14="http://schemas.microsoft.com/office/powerpoint/2010/main" val="27768750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1306" y="404672"/>
            <a:ext cx="8913813" cy="637853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3274" y="1340768"/>
            <a:ext cx="9417869" cy="4824536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17290" y="6485218"/>
            <a:ext cx="7272808" cy="365125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3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5184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5322" y="476673"/>
            <a:ext cx="8928992" cy="853877"/>
          </a:xfrm>
        </p:spPr>
        <p:txBody>
          <a:bodyPr/>
          <a:lstStyle>
            <a:lvl1pPr algn="ctr">
              <a:defRPr sz="2400">
                <a:solidFill>
                  <a:srgbClr val="00B0F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7290" y="1484784"/>
            <a:ext cx="4752528" cy="4032448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solidFill>
                  <a:srgbClr val="0070C0"/>
                </a:solidFill>
              </a:defRPr>
            </a:lvl1pPr>
            <a:lvl2pPr marL="800100" indent="-342900">
              <a:buFont typeface="Arial" pitchFamily="34" charset="0"/>
              <a:buChar char="•"/>
              <a:defRPr/>
            </a:lvl2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89301" y="6458553"/>
            <a:ext cx="5472609" cy="365125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Segnaposto immagine 9"/>
          <p:cNvSpPr>
            <a:spLocks noGrp="1"/>
          </p:cNvSpPr>
          <p:nvPr>
            <p:ph type="pic" sz="quarter" idx="13"/>
          </p:nvPr>
        </p:nvSpPr>
        <p:spPr>
          <a:xfrm>
            <a:off x="5601865" y="1484784"/>
            <a:ext cx="3240360" cy="403244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876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1310" y="332664"/>
            <a:ext cx="8928992" cy="853877"/>
          </a:xfrm>
        </p:spPr>
        <p:txBody>
          <a:bodyPr/>
          <a:lstStyle>
            <a:lvl1pPr algn="ctr">
              <a:defRPr sz="2800">
                <a:solidFill>
                  <a:srgbClr val="00B0F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7292" y="1484784"/>
            <a:ext cx="8913813" cy="2016224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>
                <a:solidFill>
                  <a:srgbClr val="0070C0"/>
                </a:solidFill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417290" y="4149080"/>
            <a:ext cx="8928992" cy="1800696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rgbClr val="0070C0"/>
                </a:solidFill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1822081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>
          <a:xfrm>
            <a:off x="489299" y="6458553"/>
            <a:ext cx="7128793" cy="365125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28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9302" y="188640"/>
            <a:ext cx="8913813" cy="938386"/>
          </a:xfrm>
        </p:spPr>
        <p:txBody>
          <a:bodyPr/>
          <a:lstStyle>
            <a:lvl1pPr>
              <a:defRPr sz="2800">
                <a:solidFill>
                  <a:srgbClr val="00B0F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>
          <a:xfrm>
            <a:off x="705322" y="6460835"/>
            <a:ext cx="7056784" cy="365125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921350" y="2565400"/>
            <a:ext cx="8208912" cy="2447776"/>
          </a:xfrm>
        </p:spPr>
        <p:txBody>
          <a:bodyPr/>
          <a:lstStyle>
            <a:lvl1pPr marL="457200" indent="-457200">
              <a:buFont typeface="+mj-lt"/>
              <a:buAutoNum type="arabicPeriod"/>
              <a:defRPr/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3288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69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Font typeface="Times New Roman" pitchFamily="18" charset="0"/>
              <a:buNone/>
            </a:pPr>
            <a:r>
              <a:rPr lang="it-IT" dirty="0" smtClean="0">
                <a:solidFill>
                  <a:srgbClr val="000000">
                    <a:tint val="75000"/>
                  </a:srgbClr>
                </a:solidFill>
              </a:rPr>
              <a:t>25  / 10 /2021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Virtual meeting CRS4-Newcleo, October 25, 2021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681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79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81147" y="365127"/>
            <a:ext cx="8545295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681147" y="1032095"/>
            <a:ext cx="8545295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933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49263" fontAlgn="base">
                <a:spcBef>
                  <a:spcPts val="1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aseline="30000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baseline="300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8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0"/>
          </p:nvPr>
        </p:nvSpPr>
        <p:spPr>
          <a:xfrm>
            <a:off x="9274175" y="404813"/>
            <a:ext cx="914400" cy="914400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1485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80C560B-8A32-4ED3-9430-11F8D09349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idx="11"/>
          </p:nvPr>
        </p:nvSpPr>
        <p:spPr>
          <a:xfrm>
            <a:off x="489240" y="6458400"/>
            <a:ext cx="7200857" cy="364680"/>
          </a:xfrm>
        </p:spPr>
        <p:txBody>
          <a:bodyPr/>
          <a:lstStyle>
            <a:lvl1pPr>
              <a:defRPr lang="en-US" sz="1200" b="0" smtClean="0">
                <a:effectLst/>
              </a:defRPr>
            </a:lvl1pPr>
          </a:lstStyle>
          <a:p>
            <a:r>
              <a:rPr lang="it-IT" smtClean="0"/>
              <a:t>3 Iunie 2019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Nuclear 2019 International Conference, Pitesti, Romania, 3-4 June 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35489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49263" fontAlgn="base">
                <a:spcBef>
                  <a:spcPts val="1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mtClean="0">
                <a:solidFill>
                  <a:srgbClr val="000000">
                    <a:tint val="75000"/>
                  </a:srgbClr>
                </a:solidFill>
              </a:rPr>
              <a:t>3 Iunie 2019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aseline="30000" smtClean="0">
                <a:solidFill>
                  <a:srgbClr val="000000">
                    <a:tint val="75000"/>
                  </a:srgbClr>
                </a:solidFill>
              </a:rPr>
              <a:t>Nuclear 2019 International Conference, Pitesti, Romania, 3-4 June </a:t>
            </a:r>
            <a:endParaRPr lang="en-US" baseline="300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352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869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0043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983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30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027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490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510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907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138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867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93712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7748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3438" y="274638"/>
            <a:ext cx="222885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5738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82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36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60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69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100888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6972D-434A-4C7B-A8CA-BE289728EE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31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69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100888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6A7D3-7937-4328-86BF-3C5B07CE583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049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ine 1"/>
          <p:cNvSpPr/>
          <p:nvPr/>
        </p:nvSpPr>
        <p:spPr>
          <a:xfrm>
            <a:off x="398160" y="6462360"/>
            <a:ext cx="9109080" cy="1800"/>
          </a:xfrm>
          <a:prstGeom prst="line">
            <a:avLst/>
          </a:prstGeom>
          <a:ln w="12600">
            <a:solidFill>
              <a:srgbClr val="0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2"/>
          <p:cNvSpPr/>
          <p:nvPr/>
        </p:nvSpPr>
        <p:spPr>
          <a:xfrm>
            <a:off x="-304916" y="1981080"/>
            <a:ext cx="609119" cy="380520"/>
          </a:xfrm>
          <a:prstGeom prst="actionButtonForwardNex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CustomShape 3"/>
          <p:cNvSpPr/>
          <p:nvPr/>
        </p:nvSpPr>
        <p:spPr>
          <a:xfrm>
            <a:off x="-382676" y="2666880"/>
            <a:ext cx="686880" cy="380520"/>
          </a:xfrm>
          <a:prstGeom prst="actionButtonForwardNex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4"/>
          <p:cNvSpPr/>
          <p:nvPr/>
        </p:nvSpPr>
        <p:spPr>
          <a:xfrm>
            <a:off x="-457200" y="3352680"/>
            <a:ext cx="761760" cy="380520"/>
          </a:xfrm>
          <a:prstGeom prst="actionButtonForwardNex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5"/>
          <p:cNvSpPr/>
          <p:nvPr/>
        </p:nvSpPr>
        <p:spPr>
          <a:xfrm>
            <a:off x="-457200" y="4038480"/>
            <a:ext cx="761760" cy="380520"/>
          </a:xfrm>
          <a:prstGeom prst="actionButtonForwardNex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6"/>
          <p:cNvSpPr/>
          <p:nvPr/>
        </p:nvSpPr>
        <p:spPr>
          <a:xfrm>
            <a:off x="-533520" y="4648320"/>
            <a:ext cx="837720" cy="456840"/>
          </a:xfrm>
          <a:prstGeom prst="actionButtonForwardNex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7"/>
          <p:cNvSpPr/>
          <p:nvPr/>
        </p:nvSpPr>
        <p:spPr>
          <a:xfrm>
            <a:off x="1860480" y="450720"/>
            <a:ext cx="7651440" cy="6120"/>
          </a:xfrm>
          <a:custGeom>
            <a:avLst/>
            <a:gdLst/>
            <a:ahLst/>
            <a:cxnLst/>
            <a:rect l="l" t="t" r="r" b="b"/>
            <a:pathLst>
              <a:path w="4820" h="4">
                <a:moveTo>
                  <a:pt x="0" y="0"/>
                </a:moveTo>
                <a:lnTo>
                  <a:pt x="4820" y="4"/>
                </a:lnTo>
              </a:path>
            </a:pathLst>
          </a:custGeom>
          <a:noFill/>
          <a:ln w="12600">
            <a:solidFill>
              <a:srgbClr val="00808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icture 15"/>
          <p:cNvPicPr/>
          <p:nvPr/>
        </p:nvPicPr>
        <p:blipFill>
          <a:blip r:embed="rId15"/>
          <a:stretch/>
        </p:blipFill>
        <p:spPr>
          <a:xfrm>
            <a:off x="57240" y="115920"/>
            <a:ext cx="1784160" cy="536040"/>
          </a:xfrm>
          <a:prstGeom prst="rect">
            <a:avLst/>
          </a:prstGeom>
          <a:ln>
            <a:noFill/>
          </a:ln>
        </p:spPr>
      </p:pic>
      <p:sp>
        <p:nvSpPr>
          <p:cNvPr id="243" name="PlaceHolder 8"/>
          <p:cNvSpPr>
            <a:spLocks noGrp="1"/>
          </p:cNvSpPr>
          <p:nvPr>
            <p:ph type="title"/>
          </p:nvPr>
        </p:nvSpPr>
        <p:spPr>
          <a:xfrm>
            <a:off x="561239" y="404640"/>
            <a:ext cx="8913600" cy="637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2800" b="0" strike="noStrike" spc="-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Fare clic per modificare lo stile del titolo</a:t>
            </a:r>
            <a:endParaRPr lang="en-GB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PlaceHolder 9"/>
          <p:cNvSpPr>
            <a:spLocks noGrp="1"/>
          </p:cNvSpPr>
          <p:nvPr>
            <p:ph type="body"/>
          </p:nvPr>
        </p:nvSpPr>
        <p:spPr>
          <a:xfrm>
            <a:off x="273240" y="1340640"/>
            <a:ext cx="9417600" cy="482400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</a:t>
            </a:r>
            <a:r>
              <a:rPr lang="en-GB" sz="2400" b="0" strike="noStrike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LevelFare</a:t>
            </a: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2400" b="0" strike="noStrike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</a:t>
            </a: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per </a:t>
            </a:r>
            <a:r>
              <a:rPr lang="en-GB" sz="2400" b="0" strike="noStrike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modificare</a:t>
            </a: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2400" b="0" strike="noStrike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stili</a:t>
            </a: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del </a:t>
            </a:r>
            <a:r>
              <a:rPr lang="en-GB" sz="2400" b="0" strike="noStrike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testo</a:t>
            </a: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2400" b="0" strike="noStrike" spc="-1" dirty="0" err="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dello</a:t>
            </a:r>
            <a:r>
              <a:rPr lang="en-GB" sz="2400" b="0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schema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Secondo </a:t>
            </a:r>
            <a:r>
              <a:rPr lang="en-GB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livello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Terzo</a:t>
            </a:r>
            <a:r>
              <a:rPr lang="en-GB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livello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Quarto </a:t>
            </a:r>
            <a:r>
              <a:rPr lang="en-GB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livello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Quinto </a:t>
            </a:r>
            <a:r>
              <a:rPr lang="en-GB" sz="1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livello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10"/>
          <p:cNvSpPr>
            <a:spLocks noGrp="1"/>
          </p:cNvSpPr>
          <p:nvPr>
            <p:ph type="dt"/>
          </p:nvPr>
        </p:nvSpPr>
        <p:spPr>
          <a:xfrm>
            <a:off x="417240" y="6485040"/>
            <a:ext cx="7272360" cy="36468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it-IT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25 / 10 /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6" name="PlaceHolder 11"/>
          <p:cNvSpPr>
            <a:spLocks noGrp="1"/>
          </p:cNvSpPr>
          <p:nvPr>
            <p:ph type="ftr"/>
          </p:nvPr>
        </p:nvSpPr>
        <p:spPr>
          <a:xfrm>
            <a:off x="2145600" y="115920"/>
            <a:ext cx="6120360" cy="43236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ctr"/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7" name="PlaceHolder 12"/>
          <p:cNvSpPr>
            <a:spLocks noGrp="1"/>
          </p:cNvSpPr>
          <p:nvPr>
            <p:ph type="sldNum"/>
          </p:nvPr>
        </p:nvSpPr>
        <p:spPr>
          <a:xfrm>
            <a:off x="8214120" y="6447600"/>
            <a:ext cx="107388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‹N›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7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hf hdr="0" dt="0"/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1" y="274638"/>
            <a:ext cx="89169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1" y="1600206"/>
            <a:ext cx="89169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3" y="6356358"/>
            <a:ext cx="31384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100888" y="635635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DD307-8E68-44B3-80E2-224373F291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97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398468" y="6462721"/>
            <a:ext cx="9109075" cy="1587"/>
          </a:xfrm>
          <a:prstGeom prst="line">
            <a:avLst/>
          </a:prstGeom>
          <a:noFill/>
          <a:ln w="12600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-304801" y="1981200"/>
            <a:ext cx="609601" cy="3810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-382588" y="2667000"/>
            <a:ext cx="687388" cy="3810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-457200" y="3352800"/>
            <a:ext cx="762000" cy="3810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-457200" y="4038600"/>
            <a:ext cx="762000" cy="3810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-533397" y="4648200"/>
            <a:ext cx="838200" cy="457200"/>
          </a:xfrm>
          <a:prstGeom prst="actionButtonForwardNex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1860550" y="450850"/>
            <a:ext cx="7651750" cy="6350"/>
          </a:xfrm>
          <a:custGeom>
            <a:avLst/>
            <a:gdLst>
              <a:gd name="T0" fmla="*/ 0 w 4820"/>
              <a:gd name="T1" fmla="*/ 0 h 4"/>
              <a:gd name="T2" fmla="*/ 4820 w 4820"/>
              <a:gd name="T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820" h="4">
                <a:moveTo>
                  <a:pt x="0" y="0"/>
                </a:moveTo>
                <a:lnTo>
                  <a:pt x="4820" y="4"/>
                </a:lnTo>
              </a:path>
            </a:pathLst>
          </a:custGeom>
          <a:noFill/>
          <a:ln w="12600">
            <a:solidFill>
              <a:srgbClr val="0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96093" y="270867"/>
            <a:ext cx="89138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x-none" dirty="0"/>
              <a:t>Click to edit the title text format</a:t>
            </a:r>
          </a:p>
        </p:txBody>
      </p:sp>
      <p:pic>
        <p:nvPicPr>
          <p:cNvPr id="1039" name="Picture 15" descr="CRS4-color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15896"/>
            <a:ext cx="1784350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4"/>
          </p:nvPr>
        </p:nvSpPr>
        <p:spPr>
          <a:xfrm>
            <a:off x="8214075" y="6447441"/>
            <a:ext cx="10741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49263" fontAlgn="base">
                <a:spcBef>
                  <a:spcPts val="1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t>‹N›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495301" y="1600206"/>
            <a:ext cx="89169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89299" y="6458553"/>
            <a:ext cx="6840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dirty="0" smtClean="0">
                <a:solidFill>
                  <a:srgbClr val="000000">
                    <a:tint val="75000"/>
                  </a:srgbClr>
                </a:solidFill>
              </a:rPr>
              <a:t>25 </a:t>
            </a:r>
            <a:r>
              <a:rPr lang="it-IT" dirty="0" err="1" smtClean="0">
                <a:solidFill>
                  <a:srgbClr val="000000">
                    <a:tint val="75000"/>
                  </a:srgbClr>
                </a:solidFill>
              </a:rPr>
              <a:t>October</a:t>
            </a:r>
            <a:r>
              <a:rPr lang="it-IT" dirty="0" smtClean="0">
                <a:solidFill>
                  <a:srgbClr val="000000">
                    <a:tint val="75000"/>
                  </a:srgbClr>
                </a:solidFill>
              </a:rPr>
              <a:t> 2021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2145482" y="115888"/>
            <a:ext cx="6120680" cy="432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49263" fontAlgn="base">
              <a:spcBef>
                <a:spcPts val="175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baseline="30000" dirty="0" smtClean="0">
                <a:solidFill>
                  <a:srgbClr val="000000">
                    <a:tint val="75000"/>
                  </a:srgbClr>
                </a:solidFill>
              </a:rPr>
              <a:t>Virtual meeting CRS4-Newcleo October 25, 2021</a:t>
            </a:r>
            <a:endParaRPr lang="en-US" baseline="300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4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6" r:id="rId10"/>
    <p:sldLayoutId id="2147483768" r:id="rId11"/>
    <p:sldLayoutId id="2147483793" r:id="rId12"/>
    <p:sldLayoutId id="2147483726" r:id="rId13"/>
    <p:sldLayoutId id="2147483794" r:id="rId14"/>
  </p:sldLayoutIdLst>
  <p:hf hd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B0F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pitchFamily="34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pitchFamily="34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pitchFamily="34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100">
          <a:solidFill>
            <a:srgbClr val="000000"/>
          </a:solidFill>
          <a:latin typeface="Arial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10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9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6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2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698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3 Iunie 2019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Nuclear 2019 International Conference, Pitesti, Romania, 3-4 June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100888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18E6-2AE1-4F45-B6CF-1400BDB541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077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avi"/><Relationship Id="rId7" Type="http://schemas.openxmlformats.org/officeDocument/2006/relationships/image" Target="../media/image31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4.avi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33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55.xml"/><Relationship Id="rId4" Type="http://schemas.openxmlformats.org/officeDocument/2006/relationships/video" Target="../media/media6.avi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791048" y="1556792"/>
            <a:ext cx="8334642" cy="12009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3200" b="1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</a:p>
          <a:p>
            <a:pPr algn="ctr">
              <a:lnSpc>
                <a:spcPct val="100000"/>
              </a:lnSpc>
            </a:pPr>
            <a:r>
              <a:rPr lang="en-US" sz="2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CFD </a:t>
            </a:r>
            <a:r>
              <a:rPr lang="en-US" sz="24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SIMULATIONS </a:t>
            </a:r>
            <a:r>
              <a:rPr lang="en-US" sz="2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at</a:t>
            </a:r>
            <a:r>
              <a:rPr lang="en-US" sz="2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CRS4 </a:t>
            </a:r>
            <a:r>
              <a:rPr lang="en-US" sz="2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in SUPPORT </a:t>
            </a:r>
            <a:endParaRPr lang="en-US" sz="2400" spc="-1" dirty="0" smtClean="0">
              <a:solidFill>
                <a:srgbClr val="0070C0"/>
              </a:solidFill>
              <a:uFill>
                <a:solidFill>
                  <a:srgbClr val="FFFFFF"/>
                </a:solidFill>
              </a:uFill>
            </a:endParaRPr>
          </a:p>
          <a:p>
            <a:pPr algn="ctr">
              <a:lnSpc>
                <a:spcPct val="100000"/>
              </a:lnSpc>
            </a:pPr>
            <a:r>
              <a:rPr lang="en-US" sz="2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to </a:t>
            </a:r>
            <a:r>
              <a:rPr lang="en-US" sz="24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LIQUID METAL FAST REACTORS DESIGN</a:t>
            </a:r>
            <a:r>
              <a:rPr lang="en-GB" sz="240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GB" sz="32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</a:p>
          <a:p>
            <a:pPr algn="ctr">
              <a:lnSpc>
                <a:spcPct val="100000"/>
              </a:lnSpc>
            </a:pPr>
            <a:r>
              <a:rPr lang="en-GB" sz="2000" b="1" strike="noStrike" spc="-1" baseline="30000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algn="ctr">
              <a:lnSpc>
                <a:spcPct val="100000"/>
              </a:lnSpc>
            </a:pPr>
            <a:endParaRPr lang="en-GB" sz="2000" b="1" strike="noStrike" spc="-1" baseline="30000" dirty="0" smtClea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2000" b="1" spc="-1" baseline="30000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Vincent </a:t>
            </a:r>
            <a:r>
              <a:rPr lang="en-GB" sz="20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Moreau, Manuela </a:t>
            </a:r>
            <a:r>
              <a:rPr lang="en-GB" sz="20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</a:rPr>
              <a:t>Profir</a:t>
            </a:r>
            <a:r>
              <a:rPr lang="en-GB" sz="20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CRS4, Sardinia, Italy 
</a:t>
            </a:r>
            <a:endParaRPr lang="en-GB" sz="2000" spc="-1" dirty="0" smtClean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Virtual meeting CRS4-Newcleo</a:t>
            </a:r>
            <a:r>
              <a:rPr lang="en-GB" sz="20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lang="en-GB" sz="20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October 25, 2021 </a:t>
            </a:r>
            <a:r>
              <a:rPr lang="en-GB" sz="2000" b="0" strike="noStrike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endParaRPr lang="en-GB" sz="2400" b="0" strike="noStrike" spc="-1" dirty="0">
              <a:solidFill>
                <a:srgbClr val="0070C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506520" y="1341360"/>
            <a:ext cx="8894520" cy="495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3"/>
          <p:cNvSpPr/>
          <p:nvPr/>
        </p:nvSpPr>
        <p:spPr>
          <a:xfrm>
            <a:off x="3951360" y="4500720"/>
            <a:ext cx="2168280" cy="46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2"/>
          <p:cNvSpPr/>
          <p:nvPr/>
        </p:nvSpPr>
        <p:spPr>
          <a:xfrm>
            <a:off x="8214120" y="6447600"/>
            <a:ext cx="10728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3"/>
          <p:cNvSpPr/>
          <p:nvPr/>
        </p:nvSpPr>
        <p:spPr>
          <a:xfrm>
            <a:off x="119906" y="904534"/>
            <a:ext cx="4689872" cy="1300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>
              <a:lnSpc>
                <a:spcPct val="100000"/>
              </a:lnSpc>
              <a:buNone/>
            </a:pPr>
            <a:r>
              <a:rPr lang="it-IT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SESAME</a:t>
            </a:r>
            <a:r>
              <a:rPr lang="it-IT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2015- 2019 </a:t>
            </a:r>
          </a:p>
          <a:p>
            <a:pPr marL="720">
              <a:lnSpc>
                <a:spcPct val="100000"/>
              </a:lnSpc>
              <a:buNone/>
            </a:pPr>
            <a:r>
              <a:rPr lang="it-IT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Sperimenti </a:t>
            </a:r>
            <a:r>
              <a:rPr lang="it-IT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 simulazioni a confronto: propagazione di un fronte di solidificazione in piombo</a:t>
            </a:r>
            <a:r>
              <a:rPr lang="it-IT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it-IT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 algn="ctr">
              <a:lnSpc>
                <a:spcPct val="100000"/>
              </a:lnSpc>
            </a:pPr>
            <a:endParaRPr lang="it-IT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 algn="ctr">
              <a:lnSpc>
                <a:spcPct val="100000"/>
              </a:lnSpc>
            </a:pPr>
            <a:endParaRPr lang="it-IT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>
              <a:lnSpc>
                <a:spcPct val="100000"/>
              </a:lnSpc>
            </a:pPr>
            <a:endParaRPr lang="it-IT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>
              <a:lnSpc>
                <a:spcPct val="100000"/>
              </a:lnSpc>
            </a:pPr>
            <a:endParaRPr lang="it-IT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>
              <a:lnSpc>
                <a:spcPct val="100000"/>
              </a:lnSpc>
            </a:pPr>
            <a:endParaRPr lang="it-IT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>
              <a:lnSpc>
                <a:spcPct val="100000"/>
              </a:lnSpc>
            </a:pPr>
            <a:endParaRPr lang="it-IT" sz="1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20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3" name="Immagine 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17289" y="2107361"/>
            <a:ext cx="2354861" cy="3432626"/>
          </a:xfrm>
          <a:prstGeom prst="rect">
            <a:avLst/>
          </a:prstGeom>
          <a:ln>
            <a:noFill/>
          </a:ln>
        </p:spPr>
      </p:pic>
      <p:sp>
        <p:nvSpPr>
          <p:cNvPr id="265" name="CustomShape 4"/>
          <p:cNvSpPr/>
          <p:nvPr/>
        </p:nvSpPr>
        <p:spPr>
          <a:xfrm>
            <a:off x="119906" y="5539986"/>
            <a:ext cx="3681760" cy="9076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Sezione sperimentale costruita in Rep. Ceca e simulazione della solidificazione : CRS4 e CVR.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Anim_T_Soli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90" r="4800"/>
          <a:stretch/>
        </p:blipFill>
        <p:spPr>
          <a:xfrm>
            <a:off x="5784103" y="2096323"/>
            <a:ext cx="4127280" cy="3240360"/>
          </a:xfrm>
          <a:prstGeom prst="rect">
            <a:avLst/>
          </a:prstGeom>
        </p:spPr>
      </p:pic>
      <p:sp>
        <p:nvSpPr>
          <p:cNvPr id="11" name="Segnaposto piè di pagina 2"/>
          <p:cNvSpPr txBox="1">
            <a:spLocks/>
          </p:cNvSpPr>
          <p:nvPr/>
        </p:nvSpPr>
        <p:spPr>
          <a:xfrm>
            <a:off x="2145600" y="115920"/>
            <a:ext cx="6120360" cy="43236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009579" y="2745794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fist: ¼ domain</a:t>
            </a:r>
          </a:p>
          <a:p>
            <a:r>
              <a:rPr lang="en-US" dirty="0" smtClean="0"/>
              <a:t>Then entire domain.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Cooling air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Thermal radiation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 transients.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885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SESAME</a:t>
            </a:r>
            <a:r>
              <a:rPr lang="en-US" dirty="0" smtClean="0"/>
              <a:t> 2015-2019: “fast” investigation on variants and flow conditions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11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73273" y="1405415"/>
            <a:ext cx="26491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ALFRED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1/3 domain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structures: baffles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free-surface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Opening variants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Hole effects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Same .sim file…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907" y="1003330"/>
            <a:ext cx="1714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34" y="1003330"/>
            <a:ext cx="14668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38" y="1145729"/>
            <a:ext cx="13525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106" y="1217166"/>
            <a:ext cx="12954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953794" y="2968685"/>
            <a:ext cx="4103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nominal               PLOF         PLOF+LOCA </a:t>
            </a:r>
            <a:endParaRPr lang="en-US" sz="16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490" y="3496816"/>
            <a:ext cx="25050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86" y="3573016"/>
            <a:ext cx="15430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3718173"/>
            <a:ext cx="30289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8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PATRICIA</a:t>
            </a:r>
            <a:r>
              <a:rPr lang="en-US" dirty="0" smtClean="0"/>
              <a:t> 2020-2024: ENEA facility CIRCE-THETIS modeling, on going…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73273" y="1405415"/>
            <a:ext cx="25165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THETIS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New HX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New pump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RVACS (not shown)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Thermal radiation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-86766" y="3356992"/>
            <a:ext cx="3384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Objective: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Steady-state characterization varying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Decay heat transients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HX in DHR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RVACS mode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Concurrent DHR + RVACS</a:t>
            </a:r>
            <a:endParaRPr lang="en-US" sz="16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2" r="6817"/>
          <a:stretch/>
        </p:blipFill>
        <p:spPr>
          <a:xfrm>
            <a:off x="3153594" y="1052736"/>
            <a:ext cx="1954933" cy="47713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3583"/>
          <a:stretch/>
        </p:blipFill>
        <p:spPr>
          <a:xfrm>
            <a:off x="7618090" y="1052736"/>
            <a:ext cx="1818902" cy="510407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0" r="37187"/>
          <a:stretch/>
        </p:blipFill>
        <p:spPr>
          <a:xfrm>
            <a:off x="5313834" y="1119517"/>
            <a:ext cx="1947639" cy="47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9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PASCAL</a:t>
            </a:r>
            <a:r>
              <a:rPr lang="en-US" dirty="0" smtClean="0"/>
              <a:t> 2020-2024: Sloshing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13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69418" y="2074491"/>
            <a:ext cx="557075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VKI SHAKESPEAR seismic table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Starting from simple cylinder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Progressively including MYRRHA/ALFRED like internals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Improve free-surface measurements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Numerically going from qualitative to quantitative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05322" y="98072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Objective (Taken from part B): </a:t>
            </a:r>
            <a:r>
              <a:rPr lang="en-US" sz="1600" dirty="0"/>
              <a:t>To further enhance the modelling and computational readiness level of sloshing dynamics </a:t>
            </a:r>
            <a:r>
              <a:rPr lang="en-US" sz="1600" dirty="0" smtClean="0"/>
              <a:t>in compact </a:t>
            </a:r>
            <a:r>
              <a:rPr lang="en-US" sz="1600" dirty="0"/>
              <a:t>liquid-metal filled pools and to retrieve the expected impact forces and </a:t>
            </a:r>
            <a:r>
              <a:rPr lang="en-US" sz="1600" dirty="0" smtClean="0"/>
              <a:t>dislocations on </a:t>
            </a:r>
            <a:r>
              <a:rPr lang="en-US" sz="1600" dirty="0"/>
              <a:t>the involved components for a reference system (e.g. ALFRED</a:t>
            </a:r>
            <a:r>
              <a:rPr lang="en-US" sz="1600" dirty="0" smtClean="0"/>
              <a:t>);</a:t>
            </a:r>
          </a:p>
        </p:txBody>
      </p:sp>
      <p:pic>
        <p:nvPicPr>
          <p:cNvPr id="7" name="M2U0172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054" r="17920"/>
          <a:stretch/>
        </p:blipFill>
        <p:spPr>
          <a:xfrm>
            <a:off x="1137370" y="3789040"/>
            <a:ext cx="2866031" cy="2120521"/>
          </a:xfrm>
          <a:prstGeom prst="rect">
            <a:avLst/>
          </a:prstGeom>
        </p:spPr>
      </p:pic>
      <p:pic>
        <p:nvPicPr>
          <p:cNvPr id="8" name="animFS_Mg_inertA10_subcycled_26s_fps50_50pc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1953"/>
          <a:stretch/>
        </p:blipFill>
        <p:spPr>
          <a:xfrm>
            <a:off x="5491887" y="3551819"/>
            <a:ext cx="228637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5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45631" y="1628800"/>
            <a:ext cx="6912768" cy="637560"/>
          </a:xfrm>
        </p:spPr>
        <p:txBody>
          <a:bodyPr/>
          <a:lstStyle/>
          <a:p>
            <a:pPr algn="ctr"/>
            <a:r>
              <a:rPr lang="en-US" b="1" dirty="0" smtClean="0"/>
              <a:t>ANSELMUS</a:t>
            </a:r>
            <a:r>
              <a:rPr lang="en-US" dirty="0" smtClean="0"/>
              <a:t>: 2022-2026 hopefully, two different items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345631" y="2708920"/>
            <a:ext cx="7344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Qualification </a:t>
            </a:r>
            <a:r>
              <a:rPr lang="en-US" b="1" dirty="0"/>
              <a:t>of the MYRRHA safety rod</a:t>
            </a:r>
            <a:endParaRPr lang="en-US" b="1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Building on the Control Rod simulation in MAXSIMA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Support to the experimental campaign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Pre-test and post-test simulations,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Comparison, improvement, validation.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b="1" dirty="0" smtClean="0"/>
              <a:t>Investigate </a:t>
            </a:r>
            <a:r>
              <a:rPr lang="en-US" b="1" dirty="0"/>
              <a:t>deformed grid spaced rod bundles </a:t>
            </a:r>
            <a:endParaRPr lang="en-US" b="1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Provide </a:t>
            </a:r>
            <a:r>
              <a:rPr lang="en-US" dirty="0"/>
              <a:t>pre-test support to experiments and perform post-test validation of CFD for deformed grid-spaced bundles.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9" name="TextShape 1"/>
          <p:cNvSpPr txBox="1"/>
          <p:nvPr/>
        </p:nvSpPr>
        <p:spPr>
          <a:xfrm>
            <a:off x="561239" y="603201"/>
            <a:ext cx="8913600" cy="8640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2800" b="0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foreseeable Future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42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797105" y="663714"/>
            <a:ext cx="6727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</a:rPr>
              <a:t>Thank you for your attention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9" name="Streamlines_ALFRED_OurVersion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817" t="6231" r="11645" b="-313"/>
          <a:stretch/>
        </p:blipFill>
        <p:spPr>
          <a:xfrm>
            <a:off x="5185281" y="1781648"/>
            <a:ext cx="3179278" cy="4301429"/>
          </a:xfrm>
          <a:prstGeom prst="rect">
            <a:avLst/>
          </a:prstGeom>
        </p:spPr>
      </p:pic>
      <p:pic>
        <p:nvPicPr>
          <p:cNvPr id="10" name="Steamlines ALFRED_LEADERVersion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8856" t="6506" r="15483" b="506"/>
          <a:stretch/>
        </p:blipFill>
        <p:spPr>
          <a:xfrm>
            <a:off x="1425402" y="1632530"/>
            <a:ext cx="3152122" cy="4464000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D0851-480D-4AD1-9F3E-40FEA284E5B7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5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705322" y="579532"/>
            <a:ext cx="8913600" cy="4011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en-GB" sz="2800" b="0" strike="noStrike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800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By which mean?</a:t>
            </a:r>
            <a:endParaRPr lang="en-GB" sz="2800" b="0" strike="noStrike" spc="-1" dirty="0" smtClean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305694" y="988246"/>
            <a:ext cx="9014726" cy="46811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 algn="just">
              <a:lnSpc>
                <a:spcPct val="100000"/>
              </a:lnSpc>
              <a:buClr>
                <a:srgbClr val="000000"/>
              </a:buClr>
            </a:pPr>
            <a:r>
              <a:rPr lang="en-GB" sz="20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Through participation in European projects</a:t>
            </a:r>
            <a:endParaRPr lang="en-GB" sz="2000" b="1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4" name="TextShape 5"/>
          <p:cNvSpPr txBox="1"/>
          <p:nvPr/>
        </p:nvSpPr>
        <p:spPr>
          <a:xfrm>
            <a:off x="8214120" y="6447600"/>
            <a:ext cx="107388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7CACE41-ADEA-4E05-A806-214B9CAE36C5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71" y="2253200"/>
            <a:ext cx="6940049" cy="359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23167" y="2780928"/>
            <a:ext cx="2233977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PDS-XADS</a:t>
            </a:r>
          </a:p>
          <a:p>
            <a:r>
              <a:rPr lang="en-US" sz="1600" dirty="0" smtClean="0"/>
              <a:t>Windowless channel</a:t>
            </a:r>
          </a:p>
          <a:p>
            <a:r>
              <a:rPr lang="en-US" sz="1600" dirty="0" smtClean="0"/>
              <a:t>Inherited from </a:t>
            </a:r>
          </a:p>
          <a:p>
            <a:r>
              <a:rPr lang="en-US" sz="1600" dirty="0" smtClean="0"/>
              <a:t>L. </a:t>
            </a:r>
            <a:r>
              <a:rPr lang="en-US" sz="1600" dirty="0" err="1" smtClean="0"/>
              <a:t>Maciocco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leaving to AAA</a:t>
            </a:r>
            <a:endParaRPr lang="en-US" sz="1600" dirty="0"/>
          </a:p>
        </p:txBody>
      </p:sp>
      <p:cxnSp>
        <p:nvCxnSpPr>
          <p:cNvPr id="4" name="Connettore 2 3"/>
          <p:cNvCxnSpPr/>
          <p:nvPr/>
        </p:nvCxnSpPr>
        <p:spPr>
          <a:xfrm flipV="1">
            <a:off x="2210810" y="3140968"/>
            <a:ext cx="366720" cy="14401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305694" y="5908630"/>
            <a:ext cx="901472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Prehistory                                   History                                  Present                Future</a:t>
            </a:r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76424" y="1628800"/>
            <a:ext cx="881157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2001-2004       2005-2009   2010 2011 2012 2015-2019       2020                   2022</a:t>
            </a:r>
            <a:endParaRPr lang="en-US" dirty="0"/>
          </a:p>
        </p:txBody>
      </p:sp>
      <p:cxnSp>
        <p:nvCxnSpPr>
          <p:cNvPr id="9" name="Connettore 2 8"/>
          <p:cNvCxnSpPr>
            <a:endCxn id="2" idx="0"/>
          </p:cNvCxnSpPr>
          <p:nvPr/>
        </p:nvCxnSpPr>
        <p:spPr>
          <a:xfrm>
            <a:off x="1007584" y="1998132"/>
            <a:ext cx="86238" cy="78279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2394170" y="1998132"/>
            <a:ext cx="183360" cy="926812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3081586" y="1998132"/>
            <a:ext cx="360040" cy="93519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3081586" y="1998132"/>
            <a:ext cx="576064" cy="467598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3657650" y="1998132"/>
            <a:ext cx="0" cy="1790908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3945682" y="1998132"/>
            <a:ext cx="216024" cy="93519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/>
          <p:nvPr/>
        </p:nvCxnSpPr>
        <p:spPr>
          <a:xfrm flipH="1">
            <a:off x="4053694" y="1998132"/>
            <a:ext cx="612068" cy="1444515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/>
          <p:nvPr/>
        </p:nvCxnSpPr>
        <p:spPr>
          <a:xfrm flipH="1">
            <a:off x="5237979" y="1998132"/>
            <a:ext cx="363887" cy="2051316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>
            <a:off x="5601866" y="1998132"/>
            <a:ext cx="72008" cy="566772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H="1">
            <a:off x="6393954" y="1998132"/>
            <a:ext cx="432048" cy="1444515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 flipH="1">
            <a:off x="6393954" y="1998132"/>
            <a:ext cx="432048" cy="2294964"/>
          </a:xfrm>
          <a:prstGeom prst="straightConnector1">
            <a:avLst/>
          </a:prstGeom>
          <a:ln w="1905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3978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561239" y="476672"/>
            <a:ext cx="8913600" cy="6172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2800" b="0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Main actors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290811" y="980728"/>
            <a:ext cx="9014726" cy="546687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 algn="just">
              <a:lnSpc>
                <a:spcPct val="100000"/>
              </a:lnSpc>
              <a:buClr>
                <a:srgbClr val="000000"/>
              </a:buClr>
            </a:pPr>
            <a:endParaRPr lang="en-GB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SCK.CEN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: Belgian nuclear, promoting MYRRHA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Facilities: COMPLOT, …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EU projects leader</a:t>
            </a:r>
            <a:endParaRPr lang="en-GB" sz="160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ENEA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r>
              <a:rPr lang="en-GB" spc="-1" dirty="0">
                <a:uFill>
                  <a:solidFill>
                    <a:srgbClr val="FFFFFF"/>
                  </a:solidFill>
                </a:uFill>
              </a:rPr>
              <a:t>promoting </a:t>
            </a:r>
            <a:r>
              <a:rPr lang="en-GB" spc="-1" dirty="0" smtClean="0">
                <a:uFill>
                  <a:solidFill>
                    <a:srgbClr val="FFFFFF"/>
                  </a:solidFill>
                </a:uFill>
              </a:rPr>
              <a:t>ALFRED and 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MYRRHA,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Facilities: CIRCE, NACIE, …</a:t>
            </a:r>
            <a:r>
              <a:rPr lang="en-GB" sz="16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EU projects leader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Co-leading the FALCON consortium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Lead and coordinate the Italian “galaxy”</a:t>
            </a:r>
            <a:endParaRPr lang="en-GB" sz="1600" b="0" strike="noStrike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1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Ansaldo</a:t>
            </a:r>
            <a:r>
              <a:rPr lang="en-GB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GB" b="1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Nucleare</a:t>
            </a:r>
            <a:r>
              <a:rPr lang="en-GB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designing and promoting ALFRED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Co-Leading the FALCON consortium </a:t>
            </a:r>
            <a:endParaRPr lang="en-GB" sz="1600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1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NRG</a:t>
            </a:r>
            <a:r>
              <a:rPr lang="en-GB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: Netherlands nuclear (running an experimental reactor)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Project leader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Strong in </a:t>
            </a:r>
            <a:r>
              <a:rPr lang="en-GB" sz="1600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numerics</a:t>
            </a:r>
            <a:endParaRPr lang="en-GB" sz="1600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VKI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: von Karman Institute for Fluid-Dynamics, near Brussels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Nato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funding. Entered in force in 2011 (SEARCH), promoting mainly MYRRHA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Facilities: SHAKESPEAR seismic table</a:t>
            </a:r>
            <a:r>
              <a:rPr lang="en-GB" sz="1600" spc="-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MYRRHA 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water mock-ups, …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Strong in </a:t>
            </a:r>
            <a:r>
              <a:rPr lang="en-GB" sz="1600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numerics</a:t>
            </a:r>
            <a:endParaRPr lang="en-GB" sz="1600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b="1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UniPi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en-GB" sz="1600" b="1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UniRo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</a:t>
            </a:r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KTH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and </a:t>
            </a:r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Chalmers U.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(Sweden), </a:t>
            </a:r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KIT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(German), </a:t>
            </a:r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CVR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(</a:t>
            </a:r>
            <a:r>
              <a:rPr lang="en-GB" sz="1600" spc="-1" dirty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zech rep.), </a:t>
            </a:r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PSI</a:t>
            </a: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, …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Most with facilities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z="1600" spc="-1" dirty="0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Most strong in </a:t>
            </a:r>
            <a:r>
              <a:rPr lang="en-GB" sz="1600" spc="-1" dirty="0" err="1" smtClean="0"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numerics</a:t>
            </a:r>
            <a:endParaRPr lang="en-GB" sz="1600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60" algn="just">
              <a:buClr>
                <a:srgbClr val="000000"/>
              </a:buClr>
            </a:pPr>
            <a:endParaRPr lang="en-GB" sz="1600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60" algn="just">
              <a:buClr>
                <a:srgbClr val="000000"/>
              </a:buClr>
            </a:pPr>
            <a:endParaRPr lang="en-GB" b="0" strike="noStrike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en-GB" b="0" strike="noStrike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</p:txBody>
      </p:sp>
      <p:sp>
        <p:nvSpPr>
          <p:cNvPr id="294" name="TextShape 5"/>
          <p:cNvSpPr txBox="1"/>
          <p:nvPr/>
        </p:nvSpPr>
        <p:spPr>
          <a:xfrm>
            <a:off x="8214120" y="6447600"/>
            <a:ext cx="107388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7CACE41-ADEA-4E05-A806-214B9CAE36C5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561239" y="620688"/>
            <a:ext cx="8913600" cy="8640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2800" b="0" strike="noStrike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FALCON</a:t>
            </a:r>
          </a:p>
          <a:p>
            <a:pPr algn="ctr">
              <a:lnSpc>
                <a:spcPct val="100000"/>
              </a:lnSpc>
            </a:pPr>
            <a:r>
              <a:rPr lang="en-GB" sz="2800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Fostering Alfred Construction</a:t>
            </a:r>
            <a:endParaRPr lang="en-GB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1" name="TextShape 2"/>
          <p:cNvSpPr txBox="1"/>
          <p:nvPr/>
        </p:nvSpPr>
        <p:spPr>
          <a:xfrm>
            <a:off x="298054" y="1379092"/>
            <a:ext cx="9014726" cy="44981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 algn="just">
              <a:lnSpc>
                <a:spcPct val="100000"/>
              </a:lnSpc>
              <a:buClr>
                <a:srgbClr val="000000"/>
              </a:buClr>
            </a:pPr>
            <a:endParaRPr lang="en-GB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Led by: </a:t>
            </a:r>
            <a:r>
              <a:rPr lang="en-GB" b="1" strike="noStrike" spc="-1" dirty="0" err="1" smtClean="0">
                <a:uFill>
                  <a:solidFill>
                    <a:srgbClr val="FFFFFF"/>
                  </a:solidFill>
                </a:uFill>
                <a:latin typeface="Arial"/>
              </a:rPr>
              <a:t>Ansaldo</a:t>
            </a:r>
            <a:r>
              <a:rPr lang="en-GB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b="1" strike="noStrike" spc="-1" dirty="0" err="1" smtClean="0">
                <a:uFill>
                  <a:solidFill>
                    <a:srgbClr val="FFFFFF"/>
                  </a:solidFill>
                </a:uFill>
                <a:latin typeface="Arial"/>
              </a:rPr>
              <a:t>Nucleare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GB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ENEA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GB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RATEN-ICN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(Romanian nuclear)</a:t>
            </a: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Created in 2013.</a:t>
            </a:r>
            <a:endParaRPr lang="en-GB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CRS4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entered the consortium through a MOA in September 2019, renewed for 3 years in September 2020, under </a:t>
            </a:r>
            <a:r>
              <a:rPr lang="en-GB" b="0" strike="noStrike" spc="-1" dirty="0" err="1" smtClean="0">
                <a:uFill>
                  <a:solidFill>
                    <a:srgbClr val="FFFFFF"/>
                  </a:solidFill>
                </a:uFill>
                <a:latin typeface="Arial"/>
              </a:rPr>
              <a:t>Ansaldo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b="0" strike="noStrike" spc="-1" dirty="0" err="1" smtClean="0">
                <a:uFill>
                  <a:solidFill>
                    <a:srgbClr val="FFFFFF"/>
                  </a:solidFill>
                </a:uFill>
                <a:latin typeface="Arial"/>
              </a:rPr>
              <a:t>Nucleare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guidance.</a:t>
            </a: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en-GB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Strongly reinforced the CRS4 position to be part of the EU projects PATRICIA, PASCAL and ANSELMUS (i.e. present and future).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Collaboration </a:t>
            </a:r>
            <a:r>
              <a:rPr lang="en-GB" spc="-1" dirty="0">
                <a:uFill>
                  <a:solidFill>
                    <a:srgbClr val="FFFFFF"/>
                  </a:solidFill>
                </a:uFill>
              </a:rPr>
              <a:t>for </a:t>
            </a:r>
            <a:r>
              <a:rPr lang="en-GB" spc="-1" dirty="0" smtClean="0">
                <a:uFill>
                  <a:solidFill>
                    <a:srgbClr val="FFFFFF"/>
                  </a:solidFill>
                </a:uFill>
              </a:rPr>
              <a:t>the research of funding </a:t>
            </a:r>
            <a:endParaRPr lang="en-GB" spc="-1" dirty="0">
              <a:uFill>
                <a:solidFill>
                  <a:srgbClr val="FFFFFF"/>
                </a:solidFill>
              </a:uFill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Promoting visibility: 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common papers based on updated design/data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Framework to finalize/complete works initiated during SESAME</a:t>
            </a:r>
          </a:p>
          <a:p>
            <a:pPr marL="360" algn="just">
              <a:buClr>
                <a:srgbClr val="000000"/>
              </a:buClr>
            </a:pPr>
            <a:endParaRPr lang="en-GB" sz="1600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60" algn="just">
              <a:buClr>
                <a:srgbClr val="000000"/>
              </a:buClr>
            </a:pPr>
            <a:endParaRPr lang="en-GB" b="0" strike="noStrike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en-GB" b="0" strike="noStrike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</p:txBody>
      </p:sp>
      <p:sp>
        <p:nvSpPr>
          <p:cNvPr id="294" name="TextShape 5"/>
          <p:cNvSpPr txBox="1"/>
          <p:nvPr/>
        </p:nvSpPr>
        <p:spPr>
          <a:xfrm>
            <a:off x="8214120" y="6447600"/>
            <a:ext cx="107388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7CACE41-ADEA-4E05-A806-214B9CAE36C5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24616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2"/>
          <p:cNvSpPr txBox="1"/>
          <p:nvPr/>
        </p:nvSpPr>
        <p:spPr>
          <a:xfrm>
            <a:off x="426627" y="1340768"/>
            <a:ext cx="9014726" cy="493022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60" algn="just">
              <a:lnSpc>
                <a:spcPct val="100000"/>
              </a:lnSpc>
              <a:buClr>
                <a:srgbClr val="000000"/>
              </a:buClr>
            </a:pPr>
            <a:endParaRPr lang="en-GB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Direct support to design</a:t>
            </a: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0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 simulation of (parts of) MYRRHA/ALFRED primary coolant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In collaboration and under the supervision of the designer</a:t>
            </a:r>
            <a:endParaRPr lang="en-GB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1" strike="noStrike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Support  to experimental facilities experimental campaigns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  <a:latin typeface="Arial"/>
              </a:rPr>
              <a:t>Existing facilities with some new features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>
                <a:uFill>
                  <a:solidFill>
                    <a:srgbClr val="FFFFFF"/>
                  </a:solidFill>
                </a:uFill>
              </a:rPr>
              <a:t>In collaboration and under the supervision of the </a:t>
            </a:r>
            <a:r>
              <a:rPr lang="en-GB" spc="-1" dirty="0" smtClean="0">
                <a:uFill>
                  <a:solidFill>
                    <a:srgbClr val="FFFFFF"/>
                  </a:solidFill>
                </a:uFill>
              </a:rPr>
              <a:t>facility owner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>
              <a:uFill>
                <a:solidFill>
                  <a:srgbClr val="FFFFFF"/>
                </a:solidFill>
              </a:uFill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b="1" spc="-1" dirty="0" smtClean="0">
                <a:uFill>
                  <a:solidFill>
                    <a:srgbClr val="FFFFFF"/>
                  </a:solidFill>
                </a:uFill>
              </a:rPr>
              <a:t>Support to the conception, realization and operation of new facilities or facilities with important changes.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</a:rPr>
              <a:t>Conceive the facility in relation to the generic goal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</a:rPr>
              <a:t>Precise the goal and operating means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</a:rPr>
              <a:t>Strict collaboration between experimentalists and “simulators”.</a:t>
            </a: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>
              <a:uFill>
                <a:solidFill>
                  <a:srgbClr val="FFFFFF"/>
                </a:solidFill>
              </a:uFill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r>
              <a:rPr lang="en-GB" spc="-1" dirty="0" smtClean="0">
                <a:uFill>
                  <a:solidFill>
                    <a:srgbClr val="FFFFFF"/>
                  </a:solidFill>
                </a:uFill>
              </a:rPr>
              <a:t>In most cases, simulations are performed by at least 2 partners, to enforce the “diversification and redundancy” nuclear safety principle</a:t>
            </a:r>
            <a:endParaRPr lang="en-GB" spc="-1" dirty="0">
              <a:uFill>
                <a:solidFill>
                  <a:srgbClr val="FFFFFF"/>
                </a:solidFill>
              </a:uFill>
            </a:endParaRPr>
          </a:p>
          <a:p>
            <a:pPr marL="914400" lvl="1" indent="-456840" algn="just">
              <a:buClr>
                <a:srgbClr val="000000"/>
              </a:buClr>
              <a:buFont typeface="Wingdings" pitchFamily="2" charset="2"/>
              <a:buChar char="Ø"/>
            </a:pPr>
            <a:endParaRPr lang="en-GB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en-GB" b="0" strike="noStrike" spc="-1" dirty="0" smtClean="0"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 algn="just">
              <a:buClr>
                <a:srgbClr val="000000"/>
              </a:buClr>
              <a:buFont typeface="Wingdings" pitchFamily="2" charset="2"/>
              <a:buChar char="Ø"/>
            </a:pPr>
            <a:endParaRPr lang="en-GB" spc="-1" dirty="0" smtClean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360" algn="just">
              <a:buClr>
                <a:srgbClr val="000000"/>
              </a:buClr>
            </a:pPr>
            <a:endParaRPr lang="en-GB" b="0" strike="noStrike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457200" indent="-456840" algn="just">
              <a:lnSpc>
                <a:spcPct val="10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en-GB" b="0" strike="noStrike" spc="-1" dirty="0"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</p:txBody>
      </p:sp>
      <p:sp>
        <p:nvSpPr>
          <p:cNvPr id="294" name="TextShape 5"/>
          <p:cNvSpPr txBox="1"/>
          <p:nvPr/>
        </p:nvSpPr>
        <p:spPr>
          <a:xfrm>
            <a:off x="8214120" y="6447600"/>
            <a:ext cx="107388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67CACE41-ADEA-4E05-A806-214B9CAE36C5}" type="slidenum">
              <a:rPr lang="en-US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</a:t>
            </a:fld>
            <a:endParaRPr lang="en-US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539907" y="620688"/>
            <a:ext cx="8913600" cy="86409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2800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Three </a:t>
            </a:r>
            <a:r>
              <a:rPr lang="en-GB" sz="28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types of </a:t>
            </a:r>
            <a:r>
              <a:rPr lang="en-GB" sz="2800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CFD simulation </a:t>
            </a:r>
            <a:endParaRPr lang="en-GB" sz="2800" b="0" strike="noStrike" spc="-1" dirty="0" smtClean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7238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EUROTRANS</a:t>
            </a:r>
            <a:r>
              <a:rPr lang="en-US" dirty="0" smtClean="0"/>
              <a:t> 2005-2009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22" y="1196752"/>
            <a:ext cx="2395191" cy="24654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45" y="3486150"/>
            <a:ext cx="1552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70" y="3481189"/>
            <a:ext cx="1457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70" y="4848225"/>
            <a:ext cx="32575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288" y="908720"/>
            <a:ext cx="2891744" cy="1951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57" y="1027212"/>
            <a:ext cx="11334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034" y="894939"/>
            <a:ext cx="2046770" cy="197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425402" y="4681339"/>
            <a:ext cx="3409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this time (EFIT):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Maximum use of symmetries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Single specific parts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EUROTRANS</a:t>
            </a:r>
            <a:r>
              <a:rPr lang="en-US" dirty="0" smtClean="0"/>
              <a:t> 2005-2009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425402" y="4681339"/>
            <a:ext cx="26491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this time (MYRRHA):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Half domain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structures: baffles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Two regions core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free-surface…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78" y="1101506"/>
            <a:ext cx="3312368" cy="305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1724789"/>
            <a:ext cx="2407146" cy="242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026" y="1290439"/>
            <a:ext cx="25146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3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SEARCH</a:t>
            </a:r>
            <a:r>
              <a:rPr lang="en-US" dirty="0" smtClean="0"/>
              <a:t> 2011-2014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757550" y="4549080"/>
            <a:ext cx="32432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this time (MYRRHA):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Entire domain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Most main structures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Core: separates single FAs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Free surface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7" r="68513"/>
          <a:stretch/>
        </p:blipFill>
        <p:spPr bwMode="auto">
          <a:xfrm>
            <a:off x="3243564" y="1286910"/>
            <a:ext cx="2541222" cy="276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6138"/>
          <a:stretch/>
        </p:blipFill>
        <p:spPr bwMode="auto">
          <a:xfrm>
            <a:off x="163142" y="1278898"/>
            <a:ext cx="2616181" cy="413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86" y="1278898"/>
            <a:ext cx="3960440" cy="283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000810" y="4393465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Modelling improved and extended for articulated  transients in </a:t>
            </a:r>
          </a:p>
          <a:p>
            <a:r>
              <a:rPr lang="en-US" dirty="0" smtClean="0"/>
              <a:t>MYRTE 2015-2019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Core structures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CR, SR channels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Above core structure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Pumps, HXs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MAXSIMA</a:t>
            </a:r>
            <a:r>
              <a:rPr lang="en-US" dirty="0" smtClean="0"/>
              <a:t> 2012-2016: Control rod emergency insertion, 1/1 COMPLOT exp. </a:t>
            </a:r>
            <a:r>
              <a:rPr lang="en-US" dirty="0"/>
              <a:t>f</a:t>
            </a:r>
            <a:r>
              <a:rPr lang="en-US" dirty="0" smtClean="0"/>
              <a:t>acility.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algn="ctr"/>
            <a:r>
              <a:rPr lang="en-US" sz="1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Virtual meeting CRS4-Newcleo, October  25, 2021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EA434BC-B2A3-4D67-BDD6-C3805FA05251}" type="slidenum">
              <a:rPr lang="en-US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29258" y="2996952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this time: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Buoyancy driven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Several free-surfaces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Fast transient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Hydraulic damper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Extremely stiff…</a:t>
            </a:r>
          </a:p>
        </p:txBody>
      </p:sp>
      <p:pic>
        <p:nvPicPr>
          <p:cNvPr id="9" name="CRinsertion_BundleII_MFR=34kg_T=350C_VelocityVectors_Displacement_GuideTubeFreeSurfac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7570" y="1301778"/>
            <a:ext cx="6768752" cy="43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ts val="175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Char char="•"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kumimoji="0" lang="en-GB" altLang="x-none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ts val="175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Char char="•"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kumimoji="0" lang="en-GB" altLang="x-none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81445</TotalTime>
  <Words>824</Words>
  <Application>Microsoft Office PowerPoint</Application>
  <PresentationFormat>Personalizzato</PresentationFormat>
  <Paragraphs>186</Paragraphs>
  <Slides>15</Slides>
  <Notes>1</Notes>
  <HiddenSlides>0</HiddenSlides>
  <MMClips>6</MMClips>
  <ScaleCrop>false</ScaleCrop>
  <HeadingPairs>
    <vt:vector size="4" baseType="variant">
      <vt:variant>
        <vt:lpstr>Tema</vt:lpstr>
      </vt:variant>
      <vt:variant>
        <vt:i4>6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1_Personalizza struttura</vt:lpstr>
      <vt:lpstr>2_Personalizza struttura</vt:lpstr>
      <vt:lpstr>Office Theme</vt:lpstr>
      <vt:lpstr>Personalizza struttura</vt:lpstr>
      <vt:lpstr>1_Struttura predefinita</vt:lpstr>
      <vt:lpstr>3_Personalizza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EUROTRANS 2005-2009</vt:lpstr>
      <vt:lpstr>EUROTRANS 2005-2009</vt:lpstr>
      <vt:lpstr>SEARCH 2011-2014</vt:lpstr>
      <vt:lpstr>MAXSIMA 2012-2016: Control rod emergency insertion, 1/1 COMPLOT exp. facility.</vt:lpstr>
      <vt:lpstr>Presentazione standard di PowerPoint</vt:lpstr>
      <vt:lpstr>SESAME 2015-2019: “fast” investigation on variants and flow conditions</vt:lpstr>
      <vt:lpstr>PATRICIA 2020-2024: ENEA facility CIRCE-THETIS modeling, on going…</vt:lpstr>
      <vt:lpstr>PASCAL 2020-2024: Sloshing</vt:lpstr>
      <vt:lpstr>ANSELMUS: 2022-2026 hopefully, two different items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F+E-Kommission NUKLEAR 21.05.2002</dc:title>
  <dc:subject>Programm Nukleare Sicherheitsforschung NUKLEAR</dc:subject>
  <dc:creator>Joachim U. Knebel</dc:creator>
  <cp:lastModifiedBy>Vincent Moreau</cp:lastModifiedBy>
  <cp:revision>2415</cp:revision>
  <cp:lastPrinted>2002-05-21T10:52:46Z</cp:lastPrinted>
  <dcterms:created xsi:type="dcterms:W3CDTF">1998-05-25T07:42:57Z</dcterms:created>
  <dcterms:modified xsi:type="dcterms:W3CDTF">2021-10-26T08:03:53Z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1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6</vt:i4>
  </property>
  <property fmtid="{D5CDD505-2E9C-101B-9397-08002B2CF9AE}" pid="7" name="Notes">
    <vt:i4>4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28</vt:i4>
  </property>
</Properties>
</file>