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3" r:id="rId1"/>
  </p:sldMasterIdLst>
  <p:notesMasterIdLst>
    <p:notesMasterId r:id="rId33"/>
  </p:notesMasterIdLst>
  <p:sldIdLst>
    <p:sldId id="256" r:id="rId2"/>
    <p:sldId id="279" r:id="rId3"/>
    <p:sldId id="280" r:id="rId4"/>
    <p:sldId id="361" r:id="rId5"/>
    <p:sldId id="334" r:id="rId6"/>
    <p:sldId id="335" r:id="rId7"/>
    <p:sldId id="339" r:id="rId8"/>
    <p:sldId id="362" r:id="rId9"/>
    <p:sldId id="363" r:id="rId10"/>
    <p:sldId id="380" r:id="rId11"/>
    <p:sldId id="364" r:id="rId12"/>
    <p:sldId id="367" r:id="rId13"/>
    <p:sldId id="374" r:id="rId14"/>
    <p:sldId id="376" r:id="rId15"/>
    <p:sldId id="377" r:id="rId16"/>
    <p:sldId id="378" r:id="rId17"/>
    <p:sldId id="381" r:id="rId18"/>
    <p:sldId id="382" r:id="rId19"/>
    <p:sldId id="383" r:id="rId20"/>
    <p:sldId id="385" r:id="rId21"/>
    <p:sldId id="386" r:id="rId22"/>
    <p:sldId id="384" r:id="rId23"/>
    <p:sldId id="387" r:id="rId24"/>
    <p:sldId id="388" r:id="rId25"/>
    <p:sldId id="389" r:id="rId26"/>
    <p:sldId id="390" r:id="rId27"/>
    <p:sldId id="379" r:id="rId28"/>
    <p:sldId id="314" r:id="rId29"/>
    <p:sldId id="359" r:id="rId30"/>
    <p:sldId id="360" r:id="rId31"/>
    <p:sldId id="315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56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E5B"/>
    <a:srgbClr val="E19B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-294" y="-72"/>
      </p:cViewPr>
      <p:guideLst>
        <p:guide orient="horz" pos="2160"/>
        <p:guide pos="56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36236-6C8E-4314-B579-4D82A2B47B41}" type="datetimeFigureOut">
              <a:rPr lang="en-GB" smtClean="0"/>
              <a:t>02/03/2017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137BF-B009-4678-ACD7-E4740AA04D5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424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20"/>
          <p:cNvSpPr>
            <a:spLocks noGrp="1"/>
          </p:cNvSpPr>
          <p:nvPr>
            <p:ph type="body" sz="quarter" idx="10"/>
          </p:nvPr>
        </p:nvSpPr>
        <p:spPr>
          <a:xfrm>
            <a:off x="4101220" y="4016047"/>
            <a:ext cx="4861909" cy="1339850"/>
          </a:xfrm>
        </p:spPr>
        <p:txBody>
          <a:bodyPr/>
          <a:lstStyle>
            <a:lvl1pPr algn="r">
              <a:defRPr sz="2400">
                <a:solidFill>
                  <a:srgbClr val="E19B15"/>
                </a:solidFill>
                <a:latin typeface="+mn-lt"/>
              </a:defRPr>
            </a:lvl1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en-GB" sz="1900" dirty="0">
              <a:solidFill>
                <a:srgbClr val="E19B15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059" y="5789242"/>
            <a:ext cx="2162070" cy="808074"/>
          </a:xfrm>
          <a:prstGeom prst="rect">
            <a:avLst/>
          </a:prstGeom>
        </p:spPr>
      </p:pic>
      <p:sp>
        <p:nvSpPr>
          <p:cNvPr id="17" name="ZoneTexte 16"/>
          <p:cNvSpPr txBox="1"/>
          <p:nvPr userDrawn="1"/>
        </p:nvSpPr>
        <p:spPr>
          <a:xfrm>
            <a:off x="612266" y="6443428"/>
            <a:ext cx="84399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thermal hydraulics Simulations and Experiments for the Safety Assessment of </a:t>
            </a:r>
            <a:r>
              <a:rPr lang="en-GB" sz="11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MEtal</a:t>
            </a:r>
            <a:r>
              <a:rPr lang="en-GB" sz="11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cooled reactors 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3433482"/>
          </a:xfrm>
          <a:prstGeom prst="rect">
            <a:avLst/>
          </a:prstGeom>
          <a:solidFill>
            <a:srgbClr val="232E5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193431" y="926440"/>
            <a:ext cx="8769698" cy="1074376"/>
          </a:xfrm>
        </p:spPr>
        <p:txBody>
          <a:bodyPr>
            <a:noAutofit/>
          </a:bodyPr>
          <a:lstStyle>
            <a:lvl1pPr>
              <a:defRPr sz="4400" baseline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2658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‹N›</a:t>
            </a:fld>
            <a:endParaRPr lang="en-GB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4664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en-GB" dirty="0"/>
          </a:p>
        </p:txBody>
      </p:sp>
      <p:cxnSp>
        <p:nvCxnSpPr>
          <p:cNvPr id="8" name="Connecteur droit 7"/>
          <p:cNvCxnSpPr/>
          <p:nvPr userDrawn="1"/>
        </p:nvCxnSpPr>
        <p:spPr>
          <a:xfrm flipV="1">
            <a:off x="628650" y="1032095"/>
            <a:ext cx="7886700" cy="9054"/>
          </a:xfrm>
          <a:prstGeom prst="line">
            <a:avLst/>
          </a:prstGeom>
          <a:ln>
            <a:solidFill>
              <a:srgbClr val="E19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713" y="157795"/>
            <a:ext cx="1053637" cy="39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71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‹N›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99730" y="5453246"/>
            <a:ext cx="1053637" cy="393797"/>
          </a:xfrm>
          <a:prstGeom prst="rect">
            <a:avLst/>
          </a:prstGeom>
        </p:spPr>
      </p:pic>
      <p:cxnSp>
        <p:nvCxnSpPr>
          <p:cNvPr id="8" name="Connecteur droit 7"/>
          <p:cNvCxnSpPr/>
          <p:nvPr userDrawn="1"/>
        </p:nvCxnSpPr>
        <p:spPr>
          <a:xfrm rot="16200000" flipV="1">
            <a:off x="4320822" y="3267364"/>
            <a:ext cx="5832000" cy="9054"/>
          </a:xfrm>
          <a:prstGeom prst="line">
            <a:avLst/>
          </a:prstGeom>
          <a:ln>
            <a:solidFill>
              <a:srgbClr val="E19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453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256270"/>
            <a:ext cx="7886700" cy="784664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376364"/>
            <a:ext cx="7886700" cy="48006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5486400" cy="365125"/>
          </a:xfrm>
        </p:spPr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DF65F510-B44D-4A49-B906-A9FF7F026B1F}" type="slidenum">
              <a:rPr lang="en-GB" smtClean="0"/>
              <a:t>‹N›</a:t>
            </a:fld>
            <a:endParaRPr lang="en-GB"/>
          </a:p>
        </p:txBody>
      </p:sp>
      <p:cxnSp>
        <p:nvCxnSpPr>
          <p:cNvPr id="9" name="Connecteur droit 8"/>
          <p:cNvCxnSpPr/>
          <p:nvPr userDrawn="1"/>
        </p:nvCxnSpPr>
        <p:spPr>
          <a:xfrm flipV="1">
            <a:off x="628650" y="1032095"/>
            <a:ext cx="7886700" cy="9054"/>
          </a:xfrm>
          <a:prstGeom prst="line">
            <a:avLst/>
          </a:prstGeom>
          <a:ln>
            <a:solidFill>
              <a:srgbClr val="E19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713" y="157795"/>
            <a:ext cx="1053637" cy="39379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0870906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663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648776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dirty="0" smtClean="0"/>
              <a:t>Modifiez le style du titre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rgbClr val="E19B15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‹N›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713" y="157795"/>
            <a:ext cx="1053637" cy="393797"/>
          </a:xfrm>
          <a:prstGeom prst="rect">
            <a:avLst/>
          </a:prstGeom>
          <a:effectLst/>
        </p:spPr>
      </p:pic>
      <p:cxnSp>
        <p:nvCxnSpPr>
          <p:cNvPr id="8" name="Connecteur droit 7"/>
          <p:cNvCxnSpPr/>
          <p:nvPr userDrawn="1"/>
        </p:nvCxnSpPr>
        <p:spPr>
          <a:xfrm flipV="1">
            <a:off x="637355" y="4547386"/>
            <a:ext cx="7886700" cy="9054"/>
          </a:xfrm>
          <a:prstGeom prst="line">
            <a:avLst/>
          </a:prstGeom>
          <a:ln>
            <a:solidFill>
              <a:srgbClr val="E19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817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376363"/>
            <a:ext cx="3886200" cy="48006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376363"/>
            <a:ext cx="3886200" cy="48006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‹N›</a:t>
            </a:fld>
            <a:endParaRPr lang="en-GB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4664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en-GB" dirty="0"/>
          </a:p>
        </p:txBody>
      </p:sp>
      <p:cxnSp>
        <p:nvCxnSpPr>
          <p:cNvPr id="9" name="Connecteur droit 8"/>
          <p:cNvCxnSpPr/>
          <p:nvPr userDrawn="1"/>
        </p:nvCxnSpPr>
        <p:spPr>
          <a:xfrm flipV="1">
            <a:off x="628650" y="1032095"/>
            <a:ext cx="7886700" cy="9054"/>
          </a:xfrm>
          <a:prstGeom prst="line">
            <a:avLst/>
          </a:prstGeom>
          <a:ln>
            <a:solidFill>
              <a:srgbClr val="E19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713" y="157795"/>
            <a:ext cx="1053637" cy="39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2742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867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376363"/>
            <a:ext cx="3868340" cy="44039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1983447"/>
            <a:ext cx="3868340" cy="420621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376363"/>
            <a:ext cx="3887391" cy="44039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1983447"/>
            <a:ext cx="3887391" cy="420621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‹N›</a:t>
            </a:fld>
            <a:endParaRPr lang="en-GB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4664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en-GB" dirty="0"/>
          </a:p>
        </p:txBody>
      </p:sp>
      <p:cxnSp>
        <p:nvCxnSpPr>
          <p:cNvPr id="11" name="Connecteur droit 10"/>
          <p:cNvCxnSpPr/>
          <p:nvPr userDrawn="1"/>
        </p:nvCxnSpPr>
        <p:spPr>
          <a:xfrm flipV="1">
            <a:off x="628650" y="1032095"/>
            <a:ext cx="7886700" cy="9054"/>
          </a:xfrm>
          <a:prstGeom prst="line">
            <a:avLst/>
          </a:prstGeom>
          <a:ln>
            <a:solidFill>
              <a:srgbClr val="E19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713" y="157795"/>
            <a:ext cx="1053637" cy="39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6904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867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‹N›</a:t>
            </a:fld>
            <a:endParaRPr lang="en-GB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4664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en-GB" dirty="0"/>
          </a:p>
        </p:txBody>
      </p:sp>
      <p:cxnSp>
        <p:nvCxnSpPr>
          <p:cNvPr id="7" name="Connecteur droit 6"/>
          <p:cNvCxnSpPr/>
          <p:nvPr userDrawn="1"/>
        </p:nvCxnSpPr>
        <p:spPr>
          <a:xfrm flipV="1">
            <a:off x="628650" y="1032095"/>
            <a:ext cx="7886700" cy="9054"/>
          </a:xfrm>
          <a:prstGeom prst="line">
            <a:avLst/>
          </a:prstGeom>
          <a:ln>
            <a:solidFill>
              <a:srgbClr val="E19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713" y="157795"/>
            <a:ext cx="1053637" cy="39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13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‹N›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713" y="157795"/>
            <a:ext cx="1053637" cy="39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29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dirty="0" smtClean="0"/>
              <a:t>Modifiez le style du titre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‹N›</a:t>
            </a:fld>
            <a:endParaRPr lang="en-GB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713" y="157795"/>
            <a:ext cx="1053637" cy="393797"/>
          </a:xfrm>
          <a:prstGeom prst="rect">
            <a:avLst/>
          </a:prstGeom>
        </p:spPr>
      </p:pic>
      <p:cxnSp>
        <p:nvCxnSpPr>
          <p:cNvPr id="10" name="Connecteur droit 9"/>
          <p:cNvCxnSpPr/>
          <p:nvPr userDrawn="1"/>
        </p:nvCxnSpPr>
        <p:spPr>
          <a:xfrm flipV="1">
            <a:off x="637353" y="1972621"/>
            <a:ext cx="2952000" cy="9054"/>
          </a:xfrm>
          <a:prstGeom prst="line">
            <a:avLst/>
          </a:prstGeom>
          <a:ln>
            <a:solidFill>
              <a:srgbClr val="E19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37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‹N›</a:t>
            </a:fld>
            <a:endParaRPr lang="en-GB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713" y="157795"/>
            <a:ext cx="1053637" cy="393797"/>
          </a:xfrm>
          <a:prstGeom prst="rect">
            <a:avLst/>
          </a:prstGeom>
        </p:spPr>
      </p:pic>
      <p:cxnSp>
        <p:nvCxnSpPr>
          <p:cNvPr id="10" name="Connecteur droit 9"/>
          <p:cNvCxnSpPr/>
          <p:nvPr userDrawn="1"/>
        </p:nvCxnSpPr>
        <p:spPr>
          <a:xfrm flipV="1">
            <a:off x="637353" y="1972621"/>
            <a:ext cx="2952000" cy="9054"/>
          </a:xfrm>
          <a:prstGeom prst="line">
            <a:avLst/>
          </a:prstGeom>
          <a:ln>
            <a:solidFill>
              <a:srgbClr val="E19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956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76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213164"/>
            <a:ext cx="7886700" cy="4963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28650" y="6356351"/>
            <a:ext cx="548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5F510-B44D-4A49-B906-A9FF7F026B1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36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232E5B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663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2016" y="641112"/>
            <a:ext cx="8804930" cy="2112264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solidFill>
                  <a:schemeClr val="bg1"/>
                </a:solidFill>
              </a:rPr>
              <a:t>Solidification modelling at CRS4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4294967295"/>
          </p:nvPr>
        </p:nvSpPr>
        <p:spPr>
          <a:xfrm>
            <a:off x="4572000" y="3881230"/>
            <a:ext cx="4439089" cy="1177279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900" dirty="0" smtClean="0">
                <a:solidFill>
                  <a:srgbClr val="E19B15"/>
                </a:solidFill>
              </a:rPr>
              <a:t>V. Moreau (CRS4)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00" dirty="0" smtClean="0">
                <a:solidFill>
                  <a:srgbClr val="E19B15"/>
                </a:solidFill>
              </a:rPr>
              <a:t>Fourth</a:t>
            </a:r>
            <a:r>
              <a:rPr lang="fr-FR" sz="1900" dirty="0" smtClean="0">
                <a:solidFill>
                  <a:srgbClr val="E19B15"/>
                </a:solidFill>
              </a:rPr>
              <a:t> Progress Meeting, </a:t>
            </a:r>
            <a:r>
              <a:rPr lang="en-US" sz="1900" dirty="0" smtClean="0">
                <a:solidFill>
                  <a:srgbClr val="E19B15"/>
                </a:solidFill>
              </a:rPr>
              <a:t>March </a:t>
            </a:r>
            <a:r>
              <a:rPr lang="fr-FR" sz="1900" dirty="0" smtClean="0">
                <a:solidFill>
                  <a:srgbClr val="E19B15"/>
                </a:solidFill>
              </a:rPr>
              <a:t>6-</a:t>
            </a:r>
            <a:r>
              <a:rPr lang="it-IT" sz="1900" dirty="0">
                <a:solidFill>
                  <a:srgbClr val="E19B15"/>
                </a:solidFill>
              </a:rPr>
              <a:t>8</a:t>
            </a:r>
            <a:endParaRPr lang="en-GB" sz="1900" dirty="0">
              <a:solidFill>
                <a:srgbClr val="E19B15"/>
              </a:solidFill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900" dirty="0" smtClean="0">
                <a:solidFill>
                  <a:srgbClr val="E19B15"/>
                </a:solidFill>
              </a:rPr>
              <a:t>NRG </a:t>
            </a:r>
            <a:r>
              <a:rPr lang="en-GB" sz="1900" dirty="0" err="1" smtClean="0">
                <a:solidFill>
                  <a:srgbClr val="E19B15"/>
                </a:solidFill>
              </a:rPr>
              <a:t>Petten</a:t>
            </a:r>
            <a:r>
              <a:rPr lang="en-GB" sz="1900" dirty="0" smtClean="0">
                <a:solidFill>
                  <a:srgbClr val="E19B15"/>
                </a:solidFill>
              </a:rPr>
              <a:t>, Netherlands</a:t>
            </a:r>
            <a:endParaRPr lang="fr-FR" sz="1900" dirty="0">
              <a:solidFill>
                <a:srgbClr val="E19B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7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0: Close to freezing onset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376364"/>
            <a:ext cx="7886700" cy="890586"/>
          </a:xfrm>
        </p:spPr>
        <p:txBody>
          <a:bodyPr/>
          <a:lstStyle/>
          <a:p>
            <a:r>
              <a:rPr lang="en-US" dirty="0" smtClean="0"/>
              <a:t>CFD model activated and brought in time by the air cooling system close to the onset of LBE freezing.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10</a:t>
            </a:fld>
            <a:endParaRPr lang="en-GB"/>
          </a:p>
        </p:txBody>
      </p:sp>
      <p:sp>
        <p:nvSpPr>
          <p:cNvPr id="9" name="CasellaDiTesto 8"/>
          <p:cNvSpPr txBox="1"/>
          <p:nvPr/>
        </p:nvSpPr>
        <p:spPr>
          <a:xfrm>
            <a:off x="1700545" y="6111359"/>
            <a:ext cx="1314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LBE Velocity</a:t>
            </a:r>
            <a:endParaRPr lang="en-US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999952" y="6111359"/>
            <a:ext cx="1245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Air Velocity</a:t>
            </a:r>
            <a:endParaRPr lang="en-US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4" r="12996"/>
          <a:stretch/>
        </p:blipFill>
        <p:spPr>
          <a:xfrm>
            <a:off x="752475" y="2609851"/>
            <a:ext cx="3672137" cy="326936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5" r="13729"/>
          <a:stretch/>
        </p:blipFill>
        <p:spPr>
          <a:xfrm>
            <a:off x="4796086" y="2609852"/>
            <a:ext cx="3626617" cy="326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9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0: Close to freezing onset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376364"/>
            <a:ext cx="7886700" cy="890586"/>
          </a:xfrm>
        </p:spPr>
        <p:txBody>
          <a:bodyPr/>
          <a:lstStyle/>
          <a:p>
            <a:r>
              <a:rPr lang="en-US" dirty="0" smtClean="0"/>
              <a:t>CFD model activated and brought in time by the air cooling system close to the onset of LBE freezing.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11</a:t>
            </a:fld>
            <a:endParaRPr lang="en-GB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4" r="12996"/>
          <a:stretch/>
        </p:blipFill>
        <p:spPr>
          <a:xfrm>
            <a:off x="752476" y="2609850"/>
            <a:ext cx="3672138" cy="326936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4" r="12996"/>
          <a:stretch/>
        </p:blipFill>
        <p:spPr>
          <a:xfrm>
            <a:off x="5017419" y="2609851"/>
            <a:ext cx="3672137" cy="326936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700545" y="6111359"/>
            <a:ext cx="1775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LBE Temperature</a:t>
            </a:r>
            <a:endParaRPr lang="en-US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999952" y="6111359"/>
            <a:ext cx="1707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Air Temperature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38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from first freezing attempt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6750" y="2290763"/>
            <a:ext cx="7886700" cy="2195511"/>
          </a:xfrm>
        </p:spPr>
        <p:txBody>
          <a:bodyPr>
            <a:normAutofit/>
          </a:bodyPr>
          <a:lstStyle/>
          <a:p>
            <a:r>
              <a:rPr lang="en-US" dirty="0" smtClean="0"/>
              <a:t>Solid phase is transported by the liquid one !</a:t>
            </a:r>
          </a:p>
          <a:p>
            <a:r>
              <a:rPr lang="en-US" dirty="0" smtClean="0"/>
              <a:t>In our case, solidification is expected (!!!) to grow exclusively from the surface.</a:t>
            </a:r>
          </a:p>
          <a:p>
            <a:r>
              <a:rPr lang="en-US" dirty="0" smtClean="0"/>
              <a:t>Need to set the Flow Stop parameter:</a:t>
            </a:r>
          </a:p>
          <a:p>
            <a:pPr lvl="1"/>
            <a:r>
              <a:rPr lang="en-US" dirty="0" smtClean="0"/>
              <a:t>Flow stop parameter set to 0.01 =&gt; flow stops at T=600.58K</a:t>
            </a:r>
          </a:p>
          <a:p>
            <a:endParaRPr lang="en-US" dirty="0" smtClean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66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from the Second freezing attempt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9125" y="1338264"/>
            <a:ext cx="7886700" cy="2395536"/>
          </a:xfrm>
        </p:spPr>
        <p:txBody>
          <a:bodyPr>
            <a:normAutofit/>
          </a:bodyPr>
          <a:lstStyle/>
          <a:p>
            <a:r>
              <a:rPr lang="en-US" dirty="0" smtClean="0"/>
              <a:t>The turbulent quantities are “frozen” together with the flow stop criterion !</a:t>
            </a:r>
          </a:p>
          <a:p>
            <a:r>
              <a:rPr lang="en-US" dirty="0" smtClean="0"/>
              <a:t>=&gt; Solid LBE keeps some turbulent part of the conductivity!</a:t>
            </a:r>
          </a:p>
          <a:p>
            <a:r>
              <a:rPr lang="en-US" dirty="0" smtClean="0"/>
              <a:t>Can be corrected through the turbulent Prandtl number setting</a:t>
            </a:r>
          </a:p>
          <a:p>
            <a:r>
              <a:rPr lang="en-US" dirty="0" smtClean="0"/>
              <a:t>=&gt; </a:t>
            </a:r>
            <a:r>
              <a:rPr lang="en-US" dirty="0" err="1" smtClean="0"/>
              <a:t>Prt</a:t>
            </a:r>
            <a:r>
              <a:rPr lang="en-US" dirty="0"/>
              <a:t> </a:t>
            </a:r>
            <a:r>
              <a:rPr lang="en-US" dirty="0" smtClean="0"/>
              <a:t>set to 10^6 when flow is stopped, 0.9 otherwise.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13</a:t>
            </a:fld>
            <a:endParaRPr lang="en-GB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92" y="3604118"/>
            <a:ext cx="3962334" cy="269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1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from third freezing attempt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9125" y="1338264"/>
            <a:ext cx="7886700" cy="538161"/>
          </a:xfrm>
        </p:spPr>
        <p:txBody>
          <a:bodyPr>
            <a:normAutofit/>
          </a:bodyPr>
          <a:lstStyle/>
          <a:p>
            <a:r>
              <a:rPr lang="en-US" dirty="0" smtClean="0"/>
              <a:t>Simulation proceeds from t=265s up to t=410s with modified </a:t>
            </a:r>
            <a:r>
              <a:rPr lang="en-US" dirty="0" err="1" smtClean="0"/>
              <a:t>Prt</a:t>
            </a:r>
            <a:endParaRPr lang="en-US" dirty="0" smtClean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14</a:t>
            </a:fld>
            <a:endParaRPr lang="en-GB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3" r="7999"/>
          <a:stretch/>
        </p:blipFill>
        <p:spPr>
          <a:xfrm>
            <a:off x="4120416" y="1924049"/>
            <a:ext cx="4880010" cy="429768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9" r="31369"/>
          <a:stretch/>
        </p:blipFill>
        <p:spPr>
          <a:xfrm>
            <a:off x="314325" y="1924049"/>
            <a:ext cx="345977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Third freezing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9125" y="1338264"/>
            <a:ext cx="7886700" cy="538161"/>
          </a:xfrm>
        </p:spPr>
        <p:txBody>
          <a:bodyPr>
            <a:normAutofit/>
          </a:bodyPr>
          <a:lstStyle/>
          <a:p>
            <a:r>
              <a:rPr lang="en-US" dirty="0" smtClean="0"/>
              <a:t>Simulation proceeds from t=265s up to t=410s with modified </a:t>
            </a:r>
            <a:r>
              <a:rPr lang="en-US" dirty="0" err="1" smtClean="0"/>
              <a:t>Prt</a:t>
            </a:r>
            <a:endParaRPr lang="en-US" dirty="0" smtClean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15</a:t>
            </a:fld>
            <a:endParaRPr lang="en-GB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8" r="2278"/>
          <a:stretch/>
        </p:blipFill>
        <p:spPr>
          <a:xfrm>
            <a:off x="180975" y="2400300"/>
            <a:ext cx="4208062" cy="346694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6" r="9832"/>
          <a:stretch/>
        </p:blipFill>
        <p:spPr>
          <a:xfrm>
            <a:off x="5024195" y="2400299"/>
            <a:ext cx="3856955" cy="346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1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issue: finally solved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9125" y="1338264"/>
            <a:ext cx="7886700" cy="506253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Simulation abruptly diverged shortly after t=412s</a:t>
            </a:r>
          </a:p>
          <a:p>
            <a:r>
              <a:rPr lang="en-US" dirty="0" smtClean="0"/>
              <a:t>Epsilon equation seems to diverge first</a:t>
            </a:r>
          </a:p>
          <a:p>
            <a:r>
              <a:rPr lang="en-US" dirty="0" smtClean="0"/>
              <a:t>Changing time step or iteration changes slightly the time of appearance but not the brutality of the event</a:t>
            </a:r>
          </a:p>
          <a:p>
            <a:r>
              <a:rPr lang="en-US" dirty="0" smtClean="0"/>
              <a:t>Changed flow stop criteria from 0.01 to 0.1, useless.</a:t>
            </a:r>
          </a:p>
          <a:p>
            <a:r>
              <a:rPr lang="en-US" dirty="0" smtClean="0"/>
              <a:t>Switched to K-Omega: no way! Etc.</a:t>
            </a:r>
          </a:p>
          <a:p>
            <a:endParaRPr lang="en-US" dirty="0"/>
          </a:p>
          <a:p>
            <a:r>
              <a:rPr lang="en-US" dirty="0" smtClean="0"/>
              <a:t>=&gt; need to understand the cause!</a:t>
            </a:r>
          </a:p>
          <a:p>
            <a:r>
              <a:rPr lang="en-US" dirty="0" smtClean="0"/>
              <a:t>Event in coincidence with the freezing front approaching the bottom of 2 TC lines. First cell with unrealistic value near the intersection of the bottom and TC line boundary layer. </a:t>
            </a:r>
          </a:p>
          <a:p>
            <a:r>
              <a:rPr lang="en-US" dirty="0" smtClean="0"/>
              <a:t>Apparently, the advancing layer is not suited for highly curved saddle lines!</a:t>
            </a:r>
          </a:p>
          <a:p>
            <a:r>
              <a:rPr lang="en-US" dirty="0" smtClean="0"/>
              <a:t>=&gt; Re-mesh with classical boundary layer mesher and restart from t=410s. 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19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Forth freezing attempt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0075" y="1138239"/>
            <a:ext cx="7886700" cy="538161"/>
          </a:xfrm>
        </p:spPr>
        <p:txBody>
          <a:bodyPr>
            <a:normAutofit/>
          </a:bodyPr>
          <a:lstStyle/>
          <a:p>
            <a:r>
              <a:rPr lang="en-US" dirty="0" smtClean="0"/>
              <a:t>Simulation proceeds from t=410 up to t=900s (during WE)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17</a:t>
            </a:fld>
            <a:endParaRPr lang="en-GB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6" r="7332"/>
          <a:stretch/>
        </p:blipFill>
        <p:spPr>
          <a:xfrm>
            <a:off x="676275" y="1733550"/>
            <a:ext cx="3944979" cy="327347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8" r="7000"/>
          <a:stretch/>
        </p:blipFill>
        <p:spPr>
          <a:xfrm>
            <a:off x="4721977" y="1733550"/>
            <a:ext cx="3936248" cy="3273474"/>
          </a:xfrm>
          <a:prstGeom prst="rect">
            <a:avLst/>
          </a:prstGeom>
        </p:spPr>
      </p:pic>
      <p:sp>
        <p:nvSpPr>
          <p:cNvPr id="11" name="Segnaposto contenuto 2"/>
          <p:cNvSpPr txBox="1">
            <a:spLocks/>
          </p:cNvSpPr>
          <p:nvPr/>
        </p:nvSpPr>
        <p:spPr>
          <a:xfrm>
            <a:off x="676275" y="5595939"/>
            <a:ext cx="7886700" cy="538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Setting flow stop at 10% really excessive </a:t>
            </a:r>
          </a:p>
        </p:txBody>
      </p:sp>
    </p:spTree>
    <p:extLst>
      <p:ext uri="{BB962C8B-B14F-4D97-AF65-F5344CB8AC3E}">
        <p14:creationId xmlns:p14="http://schemas.microsoft.com/office/powerpoint/2010/main" val="320317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Fifth freezing attempt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0075" y="1138239"/>
            <a:ext cx="7886700" cy="53816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Restart after change of Flow Stop Flag: brutal solidification! But simulation proceeded without particular trouble.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18</a:t>
            </a:fld>
            <a:endParaRPr lang="en-GB"/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701298" y="5519739"/>
            <a:ext cx="3619500" cy="538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Flow stop flag at 10% before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8" r="7000"/>
          <a:stretch/>
        </p:blipFill>
        <p:spPr>
          <a:xfrm>
            <a:off x="542925" y="1733550"/>
            <a:ext cx="3936247" cy="3273474"/>
          </a:xfrm>
          <a:prstGeom prst="rect">
            <a:avLst/>
          </a:prstGeom>
        </p:spPr>
      </p:pic>
      <p:sp>
        <p:nvSpPr>
          <p:cNvPr id="12" name="Segnaposto contenuto 2"/>
          <p:cNvSpPr txBox="1">
            <a:spLocks/>
          </p:cNvSpPr>
          <p:nvPr/>
        </p:nvSpPr>
        <p:spPr>
          <a:xfrm>
            <a:off x="5038724" y="5519739"/>
            <a:ext cx="3419475" cy="538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Flow stop flag at 1% after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8" r="7000"/>
          <a:stretch/>
        </p:blipFill>
        <p:spPr>
          <a:xfrm>
            <a:off x="4780337" y="1733550"/>
            <a:ext cx="3936248" cy="327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5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Simulations on tracks: instrumentation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0075" y="1138239"/>
            <a:ext cx="7886700" cy="538161"/>
          </a:xfrm>
        </p:spPr>
        <p:txBody>
          <a:bodyPr>
            <a:normAutofit/>
          </a:bodyPr>
          <a:lstStyle/>
          <a:p>
            <a:r>
              <a:rPr lang="en-US" dirty="0" smtClean="0"/>
              <a:t>Instrumented TCs on line probes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19</a:t>
            </a:fld>
            <a:endParaRPr lang="en-GB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9" r="28000"/>
          <a:stretch/>
        </p:blipFill>
        <p:spPr>
          <a:xfrm>
            <a:off x="276225" y="1457325"/>
            <a:ext cx="3334195" cy="475678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76" y="2076449"/>
            <a:ext cx="5251960" cy="369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3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General objective</a:t>
            </a:r>
          </a:p>
          <a:p>
            <a:r>
              <a:rPr lang="en-US" dirty="0" smtClean="0"/>
              <a:t>About </a:t>
            </a:r>
            <a:r>
              <a:rPr lang="en-US" dirty="0" err="1" smtClean="0"/>
              <a:t>MelilooStand</a:t>
            </a:r>
            <a:endParaRPr lang="en-US" dirty="0" smtClean="0"/>
          </a:p>
          <a:p>
            <a:r>
              <a:rPr lang="en-US" dirty="0" smtClean="0"/>
              <a:t>CFD model</a:t>
            </a:r>
          </a:p>
          <a:p>
            <a:pPr lvl="1"/>
            <a:r>
              <a:rPr lang="en-US" dirty="0" smtClean="0"/>
              <a:t>Geometry</a:t>
            </a:r>
          </a:p>
          <a:p>
            <a:pPr lvl="1"/>
            <a:r>
              <a:rPr lang="en-US" dirty="0" smtClean="0"/>
              <a:t>BC, Cover gas,…</a:t>
            </a:r>
            <a:endParaRPr lang="en-US" dirty="0"/>
          </a:p>
          <a:p>
            <a:pPr lvl="1"/>
            <a:r>
              <a:rPr lang="en-US" dirty="0" smtClean="0"/>
              <a:t>Mesh</a:t>
            </a:r>
          </a:p>
          <a:p>
            <a:r>
              <a:rPr lang="en-US" dirty="0" smtClean="0"/>
              <a:t>Main setting</a:t>
            </a:r>
          </a:p>
          <a:p>
            <a:r>
              <a:rPr lang="en-US" dirty="0" smtClean="0"/>
              <a:t>Step 0: Close to freezing onset</a:t>
            </a:r>
          </a:p>
          <a:p>
            <a:r>
              <a:rPr lang="en-US" dirty="0" smtClean="0"/>
              <a:t>Lessons from first and second freezing attempts</a:t>
            </a:r>
          </a:p>
          <a:p>
            <a:r>
              <a:rPr lang="en-US" dirty="0" smtClean="0"/>
              <a:t>Lessons from third and forth freezing attempts</a:t>
            </a:r>
          </a:p>
          <a:p>
            <a:pPr lvl="1"/>
            <a:r>
              <a:rPr lang="en-US" dirty="0" smtClean="0"/>
              <a:t>Overcome of numerical issue</a:t>
            </a:r>
          </a:p>
          <a:p>
            <a:pPr lvl="1"/>
            <a:r>
              <a:rPr lang="en-US" dirty="0" smtClean="0"/>
              <a:t>Flow stop consideration</a:t>
            </a:r>
          </a:p>
          <a:p>
            <a:r>
              <a:rPr lang="en-US" dirty="0" smtClean="0"/>
              <a:t>Fifth attempt: the “good” one!</a:t>
            </a:r>
          </a:p>
          <a:p>
            <a:r>
              <a:rPr lang="en-US" dirty="0" smtClean="0"/>
              <a:t>Simulation on track</a:t>
            </a:r>
          </a:p>
          <a:p>
            <a:pPr lvl="1"/>
            <a:r>
              <a:rPr lang="en-US" dirty="0" smtClean="0"/>
              <a:t>Instrumentation</a:t>
            </a:r>
          </a:p>
          <a:p>
            <a:pPr lvl="1"/>
            <a:r>
              <a:rPr lang="en-US" dirty="0" smtClean="0"/>
              <a:t>History: heat flux, frozen volume</a:t>
            </a:r>
          </a:p>
          <a:p>
            <a:pPr lvl="1"/>
            <a:r>
              <a:rPr lang="en-US" dirty="0" smtClean="0"/>
              <a:t>Front propagation</a:t>
            </a:r>
          </a:p>
          <a:p>
            <a:pPr lvl="1"/>
            <a:r>
              <a:rPr lang="en-US" dirty="0" smtClean="0"/>
              <a:t>TC T history</a:t>
            </a:r>
          </a:p>
          <a:p>
            <a:pPr lvl="1"/>
            <a:r>
              <a:rPr lang="en-US" dirty="0" smtClean="0"/>
              <a:t>Flow field, front sharpness, conductivity issue</a:t>
            </a:r>
          </a:p>
          <a:p>
            <a:r>
              <a:rPr lang="en-US" dirty="0" smtClean="0"/>
              <a:t>Comment on solidification model in Starccm+</a:t>
            </a:r>
          </a:p>
          <a:p>
            <a:r>
              <a:rPr lang="en-US" dirty="0" smtClean="0"/>
              <a:t>Conclusion</a:t>
            </a:r>
          </a:p>
          <a:p>
            <a:r>
              <a:rPr lang="en-US" dirty="0" smtClean="0"/>
              <a:t>What next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59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Simulations on tracks: -&gt; 1600s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95700" y="1014414"/>
            <a:ext cx="2286000" cy="538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Heat flux history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20</a:t>
            </a:fld>
            <a:endParaRPr lang="en-GB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1552575"/>
            <a:ext cx="7636957" cy="503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2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Simulations on tracks: -&gt; 1600s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19374" y="1033464"/>
            <a:ext cx="3438525" cy="53816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Solidified Lead Volume history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21</a:t>
            </a:fld>
            <a:endParaRPr lang="en-GB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1432420"/>
            <a:ext cx="7067550" cy="465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2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Simulations on tracks: front evolution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0075" y="1138239"/>
            <a:ext cx="7886700" cy="53816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Setting on animations and instrumentation from time t=1090s once clear that the simulation was on tracks 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22</a:t>
            </a:fld>
            <a:endParaRPr lang="en-GB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7" r="4533"/>
          <a:stretch/>
        </p:blipFill>
        <p:spPr>
          <a:xfrm>
            <a:off x="133349" y="2133600"/>
            <a:ext cx="4152251" cy="325260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7" r="5003"/>
          <a:stretch/>
        </p:blipFill>
        <p:spPr>
          <a:xfrm>
            <a:off x="4696628" y="2133600"/>
            <a:ext cx="4125426" cy="3252607"/>
          </a:xfrm>
          <a:prstGeom prst="rect">
            <a:avLst/>
          </a:prstGeom>
        </p:spPr>
      </p:pic>
      <p:sp>
        <p:nvSpPr>
          <p:cNvPr id="8" name="Segnaposto contenuto 2"/>
          <p:cNvSpPr txBox="1">
            <a:spLocks/>
          </p:cNvSpPr>
          <p:nvPr/>
        </p:nvSpPr>
        <p:spPr>
          <a:xfrm>
            <a:off x="752475" y="5767389"/>
            <a:ext cx="7886700" cy="538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 Heater Temperature increases when the external flow path closes.</a:t>
            </a:r>
          </a:p>
        </p:txBody>
      </p:sp>
      <p:pic>
        <p:nvPicPr>
          <p:cNvPr id="9" name="Anim_T_Soli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2838" r="6293"/>
          <a:stretch/>
        </p:blipFill>
        <p:spPr>
          <a:xfrm>
            <a:off x="2368316" y="1662194"/>
            <a:ext cx="5124450" cy="410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8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Simulations on tracks: TC T history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0075" y="1138239"/>
            <a:ext cx="7886700" cy="538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Evolution in time of the TCs temperature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23</a:t>
            </a:fld>
            <a:endParaRPr lang="en-GB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24125"/>
            <a:ext cx="4370649" cy="248108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2524126"/>
            <a:ext cx="4371973" cy="2481834"/>
          </a:xfrm>
          <a:prstGeom prst="rect">
            <a:avLst/>
          </a:prstGeom>
        </p:spPr>
      </p:pic>
      <p:sp>
        <p:nvSpPr>
          <p:cNvPr id="10" name="Segnaposto contenuto 2"/>
          <p:cNvSpPr txBox="1">
            <a:spLocks/>
          </p:cNvSpPr>
          <p:nvPr/>
        </p:nvSpPr>
        <p:spPr>
          <a:xfrm>
            <a:off x="828675" y="5883050"/>
            <a:ext cx="7886700" cy="538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Parallel simulation =&gt; reordering of cell number!</a:t>
            </a:r>
          </a:p>
        </p:txBody>
      </p:sp>
      <p:pic>
        <p:nvPicPr>
          <p:cNvPr id="6" name="Anim_LineProbeAl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8150" y="1752261"/>
            <a:ext cx="7089569" cy="402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9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Simulations on tracks: flow field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0075" y="1138240"/>
            <a:ext cx="7886700" cy="4293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Evolution in time of the Lead flow field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24</a:t>
            </a:fld>
            <a:endParaRPr lang="en-GB"/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2927009" y="6182622"/>
            <a:ext cx="3305175" cy="538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Very low speed in any case.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4" r="6997"/>
          <a:stretch/>
        </p:blipFill>
        <p:spPr>
          <a:xfrm>
            <a:off x="476250" y="1708209"/>
            <a:ext cx="4133850" cy="378295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4998"/>
          <a:stretch/>
        </p:blipFill>
        <p:spPr>
          <a:xfrm>
            <a:off x="5338027" y="1708209"/>
            <a:ext cx="3209172" cy="3782955"/>
          </a:xfrm>
          <a:prstGeom prst="rect">
            <a:avLst/>
          </a:prstGeom>
        </p:spPr>
      </p:pic>
      <p:pic>
        <p:nvPicPr>
          <p:cNvPr id="8" name="Anim_Vve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6535" r="6300"/>
          <a:stretch/>
        </p:blipFill>
        <p:spPr>
          <a:xfrm>
            <a:off x="1782536" y="1628290"/>
            <a:ext cx="5053108" cy="455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5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Simulations on tracks: front sharpness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0075" y="1138239"/>
            <a:ext cx="7886700" cy="538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Solidification front remains sharp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25</a:t>
            </a:fld>
            <a:endParaRPr lang="en-GB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4" b="16206"/>
          <a:stretch/>
        </p:blipFill>
        <p:spPr>
          <a:xfrm>
            <a:off x="600075" y="1837276"/>
            <a:ext cx="7439025" cy="37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8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Simulations on tracks: Conductivity…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0075" y="1138239"/>
            <a:ext cx="7886700" cy="53816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Effective conductivity with (left) and without (right) action on </a:t>
            </a:r>
            <a:r>
              <a:rPr lang="en-US" dirty="0" err="1" smtClean="0"/>
              <a:t>Prt</a:t>
            </a:r>
            <a:r>
              <a:rPr lang="en-US" dirty="0" smtClean="0"/>
              <a:t> (same scale)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26</a:t>
            </a:fld>
            <a:endParaRPr lang="en-GB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7" y="2333625"/>
            <a:ext cx="4919173" cy="350901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" r="31998"/>
          <a:stretch/>
        </p:blipFill>
        <p:spPr>
          <a:xfrm>
            <a:off x="5614500" y="2333625"/>
            <a:ext cx="3000696" cy="350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8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 on the solidification model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9125" y="1338263"/>
            <a:ext cx="7886700" cy="5148262"/>
          </a:xfrm>
        </p:spPr>
        <p:txBody>
          <a:bodyPr>
            <a:normAutofit/>
          </a:bodyPr>
          <a:lstStyle/>
          <a:p>
            <a:r>
              <a:rPr lang="en-US" dirty="0" smtClean="0"/>
              <a:t>The model is developed for laminar flows with features specific of “strangely” freezing fluids:</a:t>
            </a:r>
          </a:p>
          <a:p>
            <a:pPr lvl="1"/>
            <a:r>
              <a:rPr lang="en-US" dirty="0" smtClean="0"/>
              <a:t>Slurry Viscosity </a:t>
            </a:r>
            <a:r>
              <a:rPr lang="en-US" dirty="0"/>
              <a:t>M</a:t>
            </a:r>
            <a:r>
              <a:rPr lang="en-US" dirty="0" smtClean="0"/>
              <a:t>odel</a:t>
            </a:r>
          </a:p>
          <a:p>
            <a:pPr lvl="1"/>
            <a:r>
              <a:rPr lang="en-US" dirty="0" smtClean="0"/>
              <a:t>Mushy Zone Permeability Model</a:t>
            </a:r>
          </a:p>
          <a:p>
            <a:r>
              <a:rPr lang="en-US" dirty="0" smtClean="0"/>
              <a:t>Lead is expected (is it?) to freeze from the wall with a simple and smooth propagation front, not needing these model.</a:t>
            </a:r>
          </a:p>
          <a:p>
            <a:r>
              <a:rPr lang="en-US" dirty="0" smtClean="0"/>
              <a:t>The solidification model is compatible with the VOF model. </a:t>
            </a:r>
          </a:p>
          <a:p>
            <a:r>
              <a:rPr lang="en-US" dirty="0" smtClean="0"/>
              <a:t>The solidification model is compatible with the turbulence model(s). It is a technical compatibility without real physical justification.</a:t>
            </a:r>
          </a:p>
          <a:p>
            <a:r>
              <a:rPr lang="en-US" dirty="0" smtClean="0"/>
              <a:t>The effective conductivity of the frozen Lead must be checked/controlled with the </a:t>
            </a:r>
            <a:r>
              <a:rPr lang="en-US" dirty="0" err="1" smtClean="0"/>
              <a:t>Prt</a:t>
            </a:r>
            <a:r>
              <a:rPr lang="en-US" dirty="0" smtClean="0"/>
              <a:t> parameter setting, it is presumably a specific STARCCM+ user warning.</a:t>
            </a:r>
          </a:p>
          <a:p>
            <a:r>
              <a:rPr lang="en-US" dirty="0" smtClean="0"/>
              <a:t>The simulation remains highly non-linear: final time step of 0.02s with 10 iterations.</a:t>
            </a:r>
          </a:p>
          <a:p>
            <a:r>
              <a:rPr lang="en-US" dirty="0" smtClean="0"/>
              <a:t>Simulations not cheap: 100s/13h on 60 CPUs.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84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376364"/>
            <a:ext cx="6257925" cy="419576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We have build a preliminary but quite articulate model of the </a:t>
            </a:r>
            <a:r>
              <a:rPr lang="en-US" dirty="0" err="1" smtClean="0"/>
              <a:t>Meliloo</a:t>
            </a:r>
            <a:r>
              <a:rPr lang="en-US" dirty="0" smtClean="0"/>
              <a:t> – Stand experimental facility.</a:t>
            </a:r>
          </a:p>
          <a:p>
            <a:r>
              <a:rPr lang="en-US" dirty="0" smtClean="0"/>
              <a:t>The solidification model in </a:t>
            </a:r>
            <a:r>
              <a:rPr lang="en-US" dirty="0" err="1" smtClean="0"/>
              <a:t>starccm</a:t>
            </a:r>
            <a:r>
              <a:rPr lang="en-US" dirty="0" smtClean="0"/>
              <a:t>+ is technically compatible with the VOF formulation and the turbulence models.</a:t>
            </a:r>
          </a:p>
          <a:p>
            <a:r>
              <a:rPr lang="en-US" dirty="0" smtClean="0"/>
              <a:t>Technical/numerical issues have been overcome. Small time step and large number of iterations make the simulation costly and lengthy.</a:t>
            </a:r>
          </a:p>
          <a:p>
            <a:r>
              <a:rPr lang="en-US" dirty="0" smtClean="0"/>
              <a:t>The first experimental results are needed to know whether the expected type of surface growth is adequate.</a:t>
            </a:r>
          </a:p>
          <a:p>
            <a:r>
              <a:rPr lang="en-US" dirty="0" smtClean="0"/>
              <a:t>All technical/numerical issues seem under control.</a:t>
            </a:r>
          </a:p>
          <a:p>
            <a:r>
              <a:rPr lang="en-US" dirty="0" smtClean="0"/>
              <a:t>We are ready for a real pre-test!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06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Reminder: Requests </a:t>
            </a:r>
            <a:r>
              <a:rPr lang="en-US" dirty="0"/>
              <a:t>to </a:t>
            </a:r>
            <a:r>
              <a:rPr lang="en-US" dirty="0" smtClean="0"/>
              <a:t>developers 1/2</a:t>
            </a:r>
            <a:endParaRPr lang="en-US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771525" y="6138864"/>
            <a:ext cx="7886700" cy="40481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Many thanks to the votes contributors!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29</a:t>
            </a:fld>
            <a:endParaRPr lang="en-GB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75" y="1143000"/>
            <a:ext cx="4925729" cy="495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8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objective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Demonstrate that the overall modeling of HLM complex  systems can include some solidification phenomenology by:</a:t>
            </a:r>
          </a:p>
          <a:p>
            <a:pPr lvl="1"/>
            <a:r>
              <a:rPr lang="en-US" dirty="0" smtClean="0"/>
              <a:t>Reproducing small/medium scale experiment: </a:t>
            </a:r>
          </a:p>
          <a:p>
            <a:pPr lvl="2"/>
            <a:r>
              <a:rPr lang="en-US" dirty="0" err="1" smtClean="0"/>
              <a:t>MelilooStand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Tall3Dfreezing (pre-test)</a:t>
            </a:r>
          </a:p>
          <a:p>
            <a:pPr lvl="1"/>
            <a:r>
              <a:rPr lang="en-US" dirty="0" smtClean="0"/>
              <a:t>Confronting with experimental results</a:t>
            </a:r>
          </a:p>
          <a:p>
            <a:pPr lvl="1"/>
            <a:r>
              <a:rPr lang="en-US" dirty="0" smtClean="0"/>
              <a:t>Adjusting/improving the numerical setting (post-test)</a:t>
            </a:r>
          </a:p>
          <a:p>
            <a:pPr lvl="1"/>
            <a:r>
              <a:rPr lang="en-US" dirty="0" smtClean="0"/>
              <a:t>Evaluate  time scales, limitations, computational cost</a:t>
            </a:r>
            <a:endParaRPr lang="en-US" dirty="0"/>
          </a:p>
          <a:p>
            <a:r>
              <a:rPr lang="en-US" dirty="0" smtClean="0"/>
              <a:t>Allow:</a:t>
            </a:r>
          </a:p>
          <a:p>
            <a:pPr lvl="1"/>
            <a:r>
              <a:rPr lang="en-US" dirty="0" smtClean="0"/>
              <a:t>To reach initial steady states</a:t>
            </a:r>
          </a:p>
          <a:p>
            <a:pPr lvl="1"/>
            <a:r>
              <a:rPr lang="en-US" dirty="0" smtClean="0"/>
              <a:t>An increased number  of accessible transients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78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Requests to </a:t>
            </a:r>
            <a:r>
              <a:rPr lang="en-US" dirty="0" smtClean="0"/>
              <a:t>developers 2/2</a:t>
            </a:r>
            <a:endParaRPr lang="en-US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771525" y="6138864"/>
            <a:ext cx="7886700" cy="40481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Must reach 70 votes to be seriously investigated!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30</a:t>
            </a:fld>
            <a:endParaRPr lang="en-GB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368" y="1139485"/>
            <a:ext cx="5537358" cy="504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4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31</a:t>
            </a:fld>
            <a:endParaRPr lang="en-GB"/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552450" y="3336927"/>
            <a:ext cx="7886700" cy="784664"/>
          </a:xfrm>
        </p:spPr>
        <p:txBody>
          <a:bodyPr/>
          <a:lstStyle/>
          <a:p>
            <a:pPr algn="ctr"/>
            <a:r>
              <a:rPr lang="en-US" dirty="0" smtClean="0"/>
              <a:t>Thank you for your attention</a:t>
            </a:r>
            <a:endParaRPr lang="en-US" dirty="0"/>
          </a:p>
        </p:txBody>
      </p:sp>
      <p:pic>
        <p:nvPicPr>
          <p:cNvPr id="2" name="Anim_T_Solid_Zoo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120" r="8660"/>
          <a:stretch/>
        </p:blipFill>
        <p:spPr>
          <a:xfrm>
            <a:off x="1163781" y="1411255"/>
            <a:ext cx="7006442" cy="4613307"/>
          </a:xfrm>
          <a:prstGeom prst="rect">
            <a:avLst/>
          </a:prstGeom>
        </p:spPr>
      </p:pic>
      <p:sp>
        <p:nvSpPr>
          <p:cNvPr id="7" name="Titolo 3"/>
          <p:cNvSpPr txBox="1">
            <a:spLocks/>
          </p:cNvSpPr>
          <p:nvPr/>
        </p:nvSpPr>
        <p:spPr>
          <a:xfrm>
            <a:off x="3098718" y="227532"/>
            <a:ext cx="2708316" cy="784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232E5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12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</a:t>
            </a:r>
            <a:r>
              <a:rPr lang="en-US" dirty="0" err="1" smtClean="0"/>
              <a:t>Meliloo</a:t>
            </a:r>
            <a:r>
              <a:rPr lang="en-US" dirty="0" smtClean="0"/>
              <a:t> - stand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Detailed geometrical description in Del 3.2.1_M12 available end of June 2016:</a:t>
            </a:r>
          </a:p>
          <a:p>
            <a:pPr marL="342900" lvl="1" indent="0">
              <a:buNone/>
            </a:pPr>
            <a:r>
              <a:rPr lang="en-US" dirty="0"/>
              <a:t>Description of the </a:t>
            </a:r>
            <a:r>
              <a:rPr lang="en-US" dirty="0" err="1"/>
              <a:t>Meliloo</a:t>
            </a:r>
            <a:r>
              <a:rPr lang="en-US" dirty="0"/>
              <a:t> - stand test facility and test matrix</a:t>
            </a:r>
          </a:p>
          <a:p>
            <a:pPr marL="342900" lvl="1" indent="0">
              <a:buNone/>
            </a:pPr>
            <a:r>
              <a:rPr lang="en-US" dirty="0" smtClean="0"/>
              <a:t>By: Ivan </a:t>
            </a:r>
            <a:r>
              <a:rPr lang="en-US" dirty="0"/>
              <a:t>DOFEK, </a:t>
            </a:r>
            <a:r>
              <a:rPr lang="en-US" dirty="0" err="1"/>
              <a:t>Otakar</a:t>
            </a:r>
            <a:r>
              <a:rPr lang="en-US" dirty="0"/>
              <a:t> FRYBORT, Jan VIT, </a:t>
            </a:r>
            <a:r>
              <a:rPr lang="en-US" dirty="0" err="1"/>
              <a:t>Miroslav</a:t>
            </a:r>
            <a:r>
              <a:rPr lang="en-US" dirty="0"/>
              <a:t> </a:t>
            </a:r>
            <a:r>
              <a:rPr lang="en-US" dirty="0" smtClean="0"/>
              <a:t>SLINC</a:t>
            </a:r>
          </a:p>
          <a:p>
            <a:pPr marL="342900" lvl="1" indent="0">
              <a:buNone/>
            </a:pPr>
            <a:r>
              <a:rPr lang="en-US" dirty="0" smtClean="0"/>
              <a:t>Issued by CVR</a:t>
            </a:r>
          </a:p>
          <a:p>
            <a:r>
              <a:rPr lang="en-US" dirty="0" smtClean="0"/>
              <a:t>Physical properties of the materials gathered in: </a:t>
            </a:r>
          </a:p>
          <a:p>
            <a:pPr marL="342900" lvl="1" indent="0">
              <a:buNone/>
            </a:pPr>
            <a:r>
              <a:rPr lang="en-US" dirty="0" smtClean="0"/>
              <a:t>Summary </a:t>
            </a:r>
            <a:r>
              <a:rPr lang="en-US" dirty="0"/>
              <a:t>for the recommended physical properties for the main fluid and liquid materials used for the MELILOO-stand and TALL-3D freezing experiments. </a:t>
            </a:r>
            <a:r>
              <a:rPr lang="en-US" dirty="0" smtClean="0"/>
              <a:t>Prepared </a:t>
            </a:r>
            <a:r>
              <a:rPr lang="en-US" dirty="0"/>
              <a:t>by B. </a:t>
            </a:r>
            <a:r>
              <a:rPr lang="en-US" dirty="0" err="1"/>
              <a:t>Niceno</a:t>
            </a:r>
            <a:r>
              <a:rPr lang="en-US" dirty="0"/>
              <a:t> and A. </a:t>
            </a:r>
            <a:r>
              <a:rPr lang="en-US" dirty="0" err="1" smtClean="0"/>
              <a:t>Badillo</a:t>
            </a:r>
            <a:endParaRPr lang="en-US" dirty="0" smtClean="0"/>
          </a:p>
          <a:p>
            <a:pPr marL="342900" lvl="1" indent="0">
              <a:buNone/>
            </a:pPr>
            <a:r>
              <a:rPr lang="en-US" dirty="0" smtClean="0"/>
              <a:t>Paul </a:t>
            </a:r>
            <a:r>
              <a:rPr lang="en-US" dirty="0" err="1"/>
              <a:t>Scherrer</a:t>
            </a:r>
            <a:r>
              <a:rPr lang="en-US" dirty="0"/>
              <a:t> </a:t>
            </a:r>
            <a:r>
              <a:rPr lang="en-US" dirty="0" smtClean="0"/>
              <a:t>Institute</a:t>
            </a:r>
          </a:p>
          <a:p>
            <a:pPr marL="342900" lvl="1" indent="0">
              <a:buNone/>
            </a:pPr>
            <a:r>
              <a:rPr lang="en-US" dirty="0" smtClean="0"/>
              <a:t>Version </a:t>
            </a:r>
            <a:r>
              <a:rPr lang="en-US" dirty="0"/>
              <a:t>1.0, June 20, 2016</a:t>
            </a:r>
            <a:endParaRPr lang="en-US" dirty="0" smtClean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30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Meliloo</a:t>
            </a:r>
            <a:r>
              <a:rPr lang="en-US" dirty="0" smtClean="0"/>
              <a:t> – Stand model Geometry</a:t>
            </a:r>
            <a:endParaRPr lang="en-US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507348" y="1195389"/>
            <a:ext cx="7826668" cy="46624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Splitting in regions for several causes:</a:t>
            </a:r>
          </a:p>
          <a:p>
            <a:r>
              <a:rPr lang="en-US" u="sng" dirty="0" smtClean="0"/>
              <a:t>Different material</a:t>
            </a:r>
          </a:p>
          <a:p>
            <a:pPr lvl="1"/>
            <a:r>
              <a:rPr lang="en-US" dirty="0" smtClean="0"/>
              <a:t>Steel</a:t>
            </a:r>
          </a:p>
          <a:p>
            <a:pPr lvl="1"/>
            <a:r>
              <a:rPr lang="en-US" dirty="0" smtClean="0"/>
              <a:t>LBE (+cover gas)</a:t>
            </a:r>
          </a:p>
          <a:p>
            <a:pPr lvl="1"/>
            <a:r>
              <a:rPr lang="en-US" dirty="0" smtClean="0"/>
              <a:t>Air</a:t>
            </a:r>
          </a:p>
          <a:p>
            <a:pPr lvl="1"/>
            <a:r>
              <a:rPr lang="en-US" dirty="0" smtClean="0"/>
              <a:t>Probes (steel as first guess)</a:t>
            </a:r>
          </a:p>
          <a:p>
            <a:r>
              <a:rPr lang="en-US" u="sng" dirty="0" smtClean="0"/>
              <a:t>Different </a:t>
            </a:r>
            <a:r>
              <a:rPr lang="en-US" u="sng" dirty="0" err="1" smtClean="0"/>
              <a:t>meshers</a:t>
            </a:r>
            <a:endParaRPr lang="en-US" u="sng" dirty="0" smtClean="0"/>
          </a:p>
          <a:p>
            <a:pPr lvl="1"/>
            <a:r>
              <a:rPr lang="en-US" dirty="0" smtClean="0"/>
              <a:t>Unstructured </a:t>
            </a:r>
            <a:r>
              <a:rPr lang="en-US" dirty="0" err="1" smtClean="0"/>
              <a:t>polyhedra</a:t>
            </a:r>
            <a:endParaRPr lang="en-US" dirty="0" smtClean="0"/>
          </a:p>
          <a:p>
            <a:pPr lvl="1"/>
            <a:r>
              <a:rPr lang="en-US" dirty="0" smtClean="0"/>
              <a:t>Directed (extruded)</a:t>
            </a:r>
          </a:p>
          <a:p>
            <a:pPr lvl="1"/>
            <a:r>
              <a:rPr lang="en-US" dirty="0" smtClean="0"/>
              <a:t>Advancing layer then Boundary layer mesher</a:t>
            </a:r>
          </a:p>
          <a:p>
            <a:r>
              <a:rPr lang="en-US" u="sng" dirty="0" smtClean="0"/>
              <a:t>Specific source</a:t>
            </a:r>
          </a:p>
          <a:p>
            <a:pPr lvl="1"/>
            <a:r>
              <a:rPr lang="en-US" dirty="0" smtClean="0"/>
              <a:t>Heat source: Heaters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80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28650" y="151495"/>
            <a:ext cx="7886700" cy="784664"/>
          </a:xfrm>
        </p:spPr>
        <p:txBody>
          <a:bodyPr>
            <a:normAutofit/>
          </a:bodyPr>
          <a:lstStyle/>
          <a:p>
            <a:r>
              <a:rPr lang="en-US" dirty="0" err="1" smtClean="0"/>
              <a:t>Meliloo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smtClean="0"/>
              <a:t>Stand model Geometry</a:t>
            </a: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6</a:t>
            </a:fld>
            <a:endParaRPr lang="en-GB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490"/>
            <a:ext cx="9144000" cy="539301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490"/>
            <a:ext cx="9144000" cy="539301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490"/>
            <a:ext cx="9144000" cy="539301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490"/>
            <a:ext cx="9144000" cy="539301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490"/>
            <a:ext cx="9144000" cy="539301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490"/>
            <a:ext cx="9144000" cy="539301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490"/>
            <a:ext cx="9144000" cy="5393019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490"/>
            <a:ext cx="9144000" cy="5393019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490"/>
            <a:ext cx="9144000" cy="5393019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490"/>
            <a:ext cx="9144000" cy="5393019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490"/>
            <a:ext cx="9144000" cy="5393019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490"/>
            <a:ext cx="9144000" cy="5393019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490"/>
            <a:ext cx="9144000" cy="5393019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490"/>
            <a:ext cx="9144000" cy="5393019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490"/>
            <a:ext cx="9144000" cy="5393019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490"/>
            <a:ext cx="9144000" cy="5393019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490"/>
            <a:ext cx="9144000" cy="5393019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490"/>
            <a:ext cx="9144000" cy="539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0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Mesh: polyhedral, advanced layer &amp; directed</a:t>
            </a: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7</a:t>
            </a:fld>
            <a:endParaRPr lang="en-GB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1" t="13540" r="9018" b="3374"/>
          <a:stretch/>
        </p:blipFill>
        <p:spPr>
          <a:xfrm>
            <a:off x="0" y="1280160"/>
            <a:ext cx="4937760" cy="448056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8" t="37286" r="17999" b="6763"/>
          <a:stretch/>
        </p:blipFill>
        <p:spPr>
          <a:xfrm>
            <a:off x="5050155" y="4000500"/>
            <a:ext cx="3908136" cy="257937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5" t="13551" r="8006" b="32192"/>
          <a:stretch/>
        </p:blipFill>
        <p:spPr>
          <a:xfrm>
            <a:off x="5050155" y="1280160"/>
            <a:ext cx="3830493" cy="245151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71449" y="5858559"/>
            <a:ext cx="4878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Advanced layer resulted unsuited =&gt; back to classical boundary layer mesher ~ 1.4 </a:t>
            </a:r>
            <a:r>
              <a:rPr lang="en-US" dirty="0" err="1" smtClean="0"/>
              <a:t>MCell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62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setting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Lead/cover gas with VOF</a:t>
            </a:r>
          </a:p>
          <a:p>
            <a:r>
              <a:rPr lang="en-US" dirty="0" smtClean="0"/>
              <a:t>External cooling air</a:t>
            </a:r>
            <a:r>
              <a:rPr lang="en-US" dirty="0"/>
              <a:t> </a:t>
            </a:r>
            <a:r>
              <a:rPr lang="en-US" dirty="0" smtClean="0"/>
              <a:t>at Ambient temperature</a:t>
            </a:r>
          </a:p>
          <a:p>
            <a:pPr lvl="1"/>
            <a:r>
              <a:rPr lang="en-US" dirty="0" smtClean="0"/>
              <a:t>Inlet velocity 10 m/s</a:t>
            </a:r>
          </a:p>
          <a:p>
            <a:pPr lvl="1"/>
            <a:r>
              <a:rPr lang="en-US" dirty="0" smtClean="0"/>
              <a:t>Cooling power ~ 10 kW initial, slowly decreasing</a:t>
            </a:r>
          </a:p>
          <a:p>
            <a:r>
              <a:rPr lang="en-US" dirty="0" smtClean="0"/>
              <a:t>Heaters:</a:t>
            </a:r>
          </a:p>
          <a:p>
            <a:pPr lvl="1"/>
            <a:r>
              <a:rPr lang="en-US" dirty="0" smtClean="0"/>
              <a:t>Steel</a:t>
            </a:r>
          </a:p>
          <a:p>
            <a:pPr lvl="1"/>
            <a:r>
              <a:rPr lang="en-US" dirty="0" smtClean="0"/>
              <a:t>1 kW</a:t>
            </a:r>
          </a:p>
          <a:p>
            <a:r>
              <a:rPr lang="en-US" dirty="0" smtClean="0"/>
              <a:t>K-E turbulence model Realizable </a:t>
            </a:r>
          </a:p>
          <a:p>
            <a:r>
              <a:rPr lang="en-US" dirty="0" smtClean="0"/>
              <a:t>Time-step 0.02s (5 iterations then 10…)</a:t>
            </a:r>
          </a:p>
          <a:p>
            <a:r>
              <a:rPr lang="en-US" dirty="0" smtClean="0"/>
              <a:t>Default Starccm+ settings</a:t>
            </a:r>
          </a:p>
          <a:p>
            <a:r>
              <a:rPr lang="en-US" dirty="0" smtClean="0"/>
              <a:t>Onset of freezing after about 100s initial transient.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97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setting solidification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71500" y="2509839"/>
            <a:ext cx="7886700" cy="1814511"/>
          </a:xfrm>
        </p:spPr>
        <p:txBody>
          <a:bodyPr/>
          <a:lstStyle/>
          <a:p>
            <a:r>
              <a:rPr lang="en-US" dirty="0" smtClean="0"/>
              <a:t>Solidus temperature: 598.6 K</a:t>
            </a:r>
          </a:p>
          <a:p>
            <a:r>
              <a:rPr lang="en-US" dirty="0" err="1" smtClean="0"/>
              <a:t>Liquidus</a:t>
            </a:r>
            <a:r>
              <a:rPr lang="en-US" dirty="0" smtClean="0"/>
              <a:t> temperature: 600.6 K</a:t>
            </a:r>
          </a:p>
          <a:p>
            <a:r>
              <a:rPr lang="en-US" dirty="0" smtClean="0"/>
              <a:t>Latent heat of fusion: 23070 J/kg (linear distribution)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6-8,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66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SESA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70C0"/>
      </a:hlink>
      <a:folHlink>
        <a:srgbClr val="5B9BD5"/>
      </a:folHlink>
    </a:clrScheme>
    <a:fontScheme name="SESAME FINAL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12590</TotalTime>
  <Words>1447</Words>
  <Application>Microsoft Office PowerPoint</Application>
  <PresentationFormat>Presentazione su schermo (4:3)</PresentationFormat>
  <Paragraphs>221</Paragraphs>
  <Slides>31</Slides>
  <Notes>0</Notes>
  <HiddenSlides>2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2" baseType="lpstr">
      <vt:lpstr>Thème Office</vt:lpstr>
      <vt:lpstr>Solidification modelling at CRS4</vt:lpstr>
      <vt:lpstr>Content</vt:lpstr>
      <vt:lpstr>General objective</vt:lpstr>
      <vt:lpstr>About Meliloo - stand</vt:lpstr>
      <vt:lpstr>Meliloo – Stand model Geometry</vt:lpstr>
      <vt:lpstr>Meliloo – Stand model Geometry</vt:lpstr>
      <vt:lpstr>Mesh: polyhedral, advanced layer &amp; directed</vt:lpstr>
      <vt:lpstr>Main setting</vt:lpstr>
      <vt:lpstr>Main setting solidification</vt:lpstr>
      <vt:lpstr>Step 0: Close to freezing onset</vt:lpstr>
      <vt:lpstr>Step 0: Close to freezing onset</vt:lpstr>
      <vt:lpstr>Lesson from first freezing attempt</vt:lpstr>
      <vt:lpstr>Lesson from the Second freezing attempt</vt:lpstr>
      <vt:lpstr>Lesson from third freezing attempt</vt:lpstr>
      <vt:lpstr>Third freezing</vt:lpstr>
      <vt:lpstr>Numerical issue: finally solved</vt:lpstr>
      <vt:lpstr>Forth freezing attempt</vt:lpstr>
      <vt:lpstr>Fifth freezing attempt</vt:lpstr>
      <vt:lpstr>Simulations on tracks: instrumentation</vt:lpstr>
      <vt:lpstr>Simulations on tracks: -&gt; 1600s</vt:lpstr>
      <vt:lpstr>Simulations on tracks: -&gt; 1600s</vt:lpstr>
      <vt:lpstr>Simulations on tracks: front evolution</vt:lpstr>
      <vt:lpstr>Simulations on tracks: TC T history</vt:lpstr>
      <vt:lpstr>Simulations on tracks: flow field</vt:lpstr>
      <vt:lpstr>Simulations on tracks: front sharpness</vt:lpstr>
      <vt:lpstr>Simulations on tracks: Conductivity…</vt:lpstr>
      <vt:lpstr>Comment on the solidification model</vt:lpstr>
      <vt:lpstr>Conclusion</vt:lpstr>
      <vt:lpstr>Reminder: Requests to developers 1/2</vt:lpstr>
      <vt:lpstr>Requests to developers 2/2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Chloé CHAVARDES | LGI Consulting</dc:creator>
  <cp:lastModifiedBy>moreau</cp:lastModifiedBy>
  <cp:revision>271</cp:revision>
  <dcterms:created xsi:type="dcterms:W3CDTF">2015-04-08T09:10:15Z</dcterms:created>
  <dcterms:modified xsi:type="dcterms:W3CDTF">2017-03-02T13:28:40Z</dcterms:modified>
</cp:coreProperties>
</file>