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7" r:id="rId2"/>
    <p:sldMasterId id="2147483661" r:id="rId3"/>
  </p:sldMasterIdLst>
  <p:notesMasterIdLst>
    <p:notesMasterId r:id="rId33"/>
  </p:notesMasterIdLst>
  <p:handoutMasterIdLst>
    <p:handoutMasterId r:id="rId34"/>
  </p:handoutMasterIdLst>
  <p:sldIdLst>
    <p:sldId id="256" r:id="rId4"/>
    <p:sldId id="257" r:id="rId5"/>
    <p:sldId id="258" r:id="rId6"/>
    <p:sldId id="259" r:id="rId7"/>
    <p:sldId id="307" r:id="rId8"/>
    <p:sldId id="308" r:id="rId9"/>
    <p:sldId id="260" r:id="rId10"/>
    <p:sldId id="262" r:id="rId11"/>
    <p:sldId id="263" r:id="rId12"/>
    <p:sldId id="264" r:id="rId13"/>
    <p:sldId id="303" r:id="rId14"/>
    <p:sldId id="304" r:id="rId15"/>
    <p:sldId id="265" r:id="rId16"/>
    <p:sldId id="298" r:id="rId17"/>
    <p:sldId id="300" r:id="rId18"/>
    <p:sldId id="267" r:id="rId19"/>
    <p:sldId id="268" r:id="rId20"/>
    <p:sldId id="306" r:id="rId21"/>
    <p:sldId id="269" r:id="rId22"/>
    <p:sldId id="270" r:id="rId23"/>
    <p:sldId id="294" r:id="rId24"/>
    <p:sldId id="271" r:id="rId25"/>
    <p:sldId id="309" r:id="rId26"/>
    <p:sldId id="272" r:id="rId27"/>
    <p:sldId id="273" r:id="rId28"/>
    <p:sldId id="274" r:id="rId29"/>
    <p:sldId id="295" r:id="rId30"/>
    <p:sldId id="296" r:id="rId31"/>
    <p:sldId id="290" r:id="rId32"/>
  </p:sldIdLst>
  <p:sldSz cx="9144000" cy="6858000" type="screen4x3"/>
  <p:notesSz cx="7772400" cy="100584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594" y="48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0" d="100"/>
          <a:sy n="80" d="100"/>
        </p:scale>
        <p:origin x="-3750" y="-102"/>
      </p:cViewPr>
      <p:guideLst>
        <p:guide orient="horz" pos="3168"/>
        <p:guide pos="244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3368675" cy="50323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4402139" y="0"/>
            <a:ext cx="3368675" cy="503238"/>
          </a:xfrm>
          <a:prstGeom prst="rect">
            <a:avLst/>
          </a:prstGeom>
        </p:spPr>
        <p:txBody>
          <a:bodyPr vert="horz" lIns="91440" tIns="45720" rIns="91440" bIns="45720" rtlCol="0"/>
          <a:lstStyle>
            <a:lvl1pPr algn="r">
              <a:defRPr sz="1200"/>
            </a:lvl1pPr>
          </a:lstStyle>
          <a:p>
            <a:fld id="{BF1FFD8E-63C2-4046-9B26-E4D5ED7B41C4}" type="datetimeFigureOut">
              <a:rPr lang="it-IT" smtClean="0"/>
              <a:t>15/10/2017</a:t>
            </a:fld>
            <a:endParaRPr lang="it-IT"/>
          </a:p>
        </p:txBody>
      </p:sp>
      <p:sp>
        <p:nvSpPr>
          <p:cNvPr id="4" name="Segnaposto piè di pagina 3"/>
          <p:cNvSpPr>
            <a:spLocks noGrp="1"/>
          </p:cNvSpPr>
          <p:nvPr>
            <p:ph type="ftr" sz="quarter" idx="2"/>
          </p:nvPr>
        </p:nvSpPr>
        <p:spPr>
          <a:xfrm>
            <a:off x="1" y="9553575"/>
            <a:ext cx="3368675" cy="503238"/>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4402139" y="9553575"/>
            <a:ext cx="3368675" cy="503238"/>
          </a:xfrm>
          <a:prstGeom prst="rect">
            <a:avLst/>
          </a:prstGeom>
        </p:spPr>
        <p:txBody>
          <a:bodyPr vert="horz" lIns="91440" tIns="45720" rIns="91440" bIns="45720" rtlCol="0" anchor="b"/>
          <a:lstStyle>
            <a:lvl1pPr algn="r">
              <a:defRPr sz="1200"/>
            </a:lvl1pPr>
          </a:lstStyle>
          <a:p>
            <a:fld id="{D7B42F0D-3931-4D1F-A65E-6A06EF6CF1D3}" type="slidenum">
              <a:rPr lang="it-IT" smtClean="0"/>
              <a:t>‹N›</a:t>
            </a:fld>
            <a:endParaRPr lang="it-IT"/>
          </a:p>
        </p:txBody>
      </p:sp>
    </p:spTree>
    <p:extLst>
      <p:ext uri="{BB962C8B-B14F-4D97-AF65-F5344CB8AC3E}">
        <p14:creationId xmlns:p14="http://schemas.microsoft.com/office/powerpoint/2010/main" val="3770703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3368675" cy="50323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4402139" y="0"/>
            <a:ext cx="3368675" cy="503238"/>
          </a:xfrm>
          <a:prstGeom prst="rect">
            <a:avLst/>
          </a:prstGeom>
        </p:spPr>
        <p:txBody>
          <a:bodyPr vert="horz" lIns="91440" tIns="45720" rIns="91440" bIns="45720" rtlCol="0"/>
          <a:lstStyle>
            <a:lvl1pPr algn="r">
              <a:defRPr sz="1200"/>
            </a:lvl1pPr>
          </a:lstStyle>
          <a:p>
            <a:fld id="{D1346A2D-AE77-456D-A885-62F41C90C807}" type="datetimeFigureOut">
              <a:rPr lang="it-IT" smtClean="0"/>
              <a:t>15/10/2017</a:t>
            </a:fld>
            <a:endParaRPr lang="it-IT"/>
          </a:p>
        </p:txBody>
      </p:sp>
      <p:sp>
        <p:nvSpPr>
          <p:cNvPr id="4" name="Segnaposto immagine diapositiva 3"/>
          <p:cNvSpPr>
            <a:spLocks noGrp="1" noRot="1" noChangeAspect="1"/>
          </p:cNvSpPr>
          <p:nvPr>
            <p:ph type="sldImg" idx="2"/>
          </p:nvPr>
        </p:nvSpPr>
        <p:spPr>
          <a:xfrm>
            <a:off x="1371600" y="754063"/>
            <a:ext cx="5029200" cy="37719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777875" y="4778376"/>
            <a:ext cx="6216650" cy="4525963"/>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numero diapositiva 6"/>
          <p:cNvSpPr>
            <a:spLocks noGrp="1"/>
          </p:cNvSpPr>
          <p:nvPr>
            <p:ph type="sldNum" sz="quarter" idx="5"/>
          </p:nvPr>
        </p:nvSpPr>
        <p:spPr>
          <a:xfrm>
            <a:off x="4402139" y="9553575"/>
            <a:ext cx="3368675" cy="503238"/>
          </a:xfrm>
          <a:prstGeom prst="rect">
            <a:avLst/>
          </a:prstGeom>
        </p:spPr>
        <p:txBody>
          <a:bodyPr vert="horz" lIns="91440" tIns="45720" rIns="91440" bIns="45720" rtlCol="0" anchor="b"/>
          <a:lstStyle>
            <a:lvl1pPr algn="r">
              <a:defRPr sz="1200"/>
            </a:lvl1pPr>
          </a:lstStyle>
          <a:p>
            <a:fld id="{B7021179-36A6-4DB0-8DAF-93994CE78D2E}" type="slidenum">
              <a:rPr lang="it-IT" smtClean="0"/>
              <a:t>‹N›</a:t>
            </a:fld>
            <a:endParaRPr lang="it-IT"/>
          </a:p>
        </p:txBody>
      </p:sp>
      <p:sp>
        <p:nvSpPr>
          <p:cNvPr id="8" name="Segnaposto piè di pagina 7"/>
          <p:cNvSpPr>
            <a:spLocks noGrp="1"/>
          </p:cNvSpPr>
          <p:nvPr>
            <p:ph type="ftr" sz="quarter" idx="4"/>
          </p:nvPr>
        </p:nvSpPr>
        <p:spPr>
          <a:xfrm>
            <a:off x="0" y="9553575"/>
            <a:ext cx="3368675" cy="503238"/>
          </a:xfrm>
          <a:prstGeom prst="rect">
            <a:avLst/>
          </a:prstGeom>
        </p:spPr>
        <p:txBody>
          <a:bodyPr vert="horz" lIns="91440" tIns="45720" rIns="91440" bIns="45720" rtlCol="0" anchor="b"/>
          <a:lstStyle>
            <a:lvl1pPr algn="l">
              <a:defRPr sz="1200"/>
            </a:lvl1pPr>
          </a:lstStyle>
          <a:p>
            <a:endParaRPr lang="it-IT"/>
          </a:p>
        </p:txBody>
      </p:sp>
    </p:spTree>
    <p:extLst>
      <p:ext uri="{BB962C8B-B14F-4D97-AF65-F5344CB8AC3E}">
        <p14:creationId xmlns:p14="http://schemas.microsoft.com/office/powerpoint/2010/main" val="980033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021179-36A6-4DB0-8DAF-93994CE78D2E}" type="slidenum">
              <a:rPr lang="it-IT" smtClean="0"/>
              <a:t>2</a:t>
            </a:fld>
            <a:endParaRPr lang="it-IT"/>
          </a:p>
        </p:txBody>
      </p:sp>
    </p:spTree>
    <p:extLst>
      <p:ext uri="{BB962C8B-B14F-4D97-AF65-F5344CB8AC3E}">
        <p14:creationId xmlns:p14="http://schemas.microsoft.com/office/powerpoint/2010/main" val="2012631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r>
              <a:rPr lang="it-IT" smtClean="0"/>
              <a:t>ENEA Brasimone October 2017</a:t>
            </a:r>
            <a:endParaRPr lang="it-IT"/>
          </a:p>
        </p:txBody>
      </p:sp>
      <p:sp>
        <p:nvSpPr>
          <p:cNvPr id="4" name="Segnaposto numero diapositiva 3"/>
          <p:cNvSpPr>
            <a:spLocks noGrp="1"/>
          </p:cNvSpPr>
          <p:nvPr>
            <p:ph type="sldNum" sz="quarter" idx="12"/>
          </p:nvPr>
        </p:nvSpPr>
        <p:spPr/>
        <p:txBody>
          <a:bodyPr/>
          <a:lstStyle/>
          <a:p>
            <a:fld id="{D01F0260-6A43-4855-ACFB-1D073321B1BF}" type="slidenum">
              <a:rPr lang="it-IT" smtClean="0"/>
              <a:t>‹N›</a:t>
            </a:fld>
            <a:endParaRPr lang="it-IT"/>
          </a:p>
        </p:txBody>
      </p:sp>
    </p:spTree>
    <p:extLst>
      <p:ext uri="{BB962C8B-B14F-4D97-AF65-F5344CB8AC3E}">
        <p14:creationId xmlns:p14="http://schemas.microsoft.com/office/powerpoint/2010/main" val="280901358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r>
              <a:rPr lang="it-IT" smtClean="0"/>
              <a:t>ENEA Brasimone October 2017</a:t>
            </a:r>
            <a:endParaRPr lang="it-IT"/>
          </a:p>
        </p:txBody>
      </p:sp>
      <p:sp>
        <p:nvSpPr>
          <p:cNvPr id="7" name="Segnaposto numero diapositiva 6"/>
          <p:cNvSpPr>
            <a:spLocks noGrp="1"/>
          </p:cNvSpPr>
          <p:nvPr>
            <p:ph type="sldNum" sz="quarter" idx="12"/>
          </p:nvPr>
        </p:nvSpPr>
        <p:spPr/>
        <p:txBody>
          <a:bodyPr/>
          <a:lstStyle/>
          <a:p>
            <a:fld id="{D01F0260-6A43-4855-ACFB-1D073321B1BF}" type="slidenum">
              <a:rPr lang="it-IT" smtClean="0"/>
              <a:t>‹N›</a:t>
            </a:fld>
            <a:endParaRPr lang="it-IT"/>
          </a:p>
        </p:txBody>
      </p:sp>
    </p:spTree>
    <p:extLst>
      <p:ext uri="{BB962C8B-B14F-4D97-AF65-F5344CB8AC3E}">
        <p14:creationId xmlns:p14="http://schemas.microsoft.com/office/powerpoint/2010/main" val="362141359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r>
              <a:rPr lang="it-IT" smtClean="0"/>
              <a:t>ENEA Brasimone October 2017</a:t>
            </a:r>
            <a:endParaRPr lang="it-IT"/>
          </a:p>
        </p:txBody>
      </p:sp>
      <p:sp>
        <p:nvSpPr>
          <p:cNvPr id="7" name="Segnaposto numero diapositiva 6"/>
          <p:cNvSpPr>
            <a:spLocks noGrp="1"/>
          </p:cNvSpPr>
          <p:nvPr>
            <p:ph type="sldNum" sz="quarter" idx="12"/>
          </p:nvPr>
        </p:nvSpPr>
        <p:spPr/>
        <p:txBody>
          <a:bodyPr/>
          <a:lstStyle/>
          <a:p>
            <a:fld id="{D01F0260-6A43-4855-ACFB-1D073321B1BF}" type="slidenum">
              <a:rPr lang="it-IT" smtClean="0"/>
              <a:t>‹N›</a:t>
            </a:fld>
            <a:endParaRPr lang="it-IT"/>
          </a:p>
        </p:txBody>
      </p:sp>
    </p:spTree>
    <p:extLst>
      <p:ext uri="{BB962C8B-B14F-4D97-AF65-F5344CB8AC3E}">
        <p14:creationId xmlns:p14="http://schemas.microsoft.com/office/powerpoint/2010/main" val="32548307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628560" y="365040"/>
            <a:ext cx="7886520" cy="784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628560" y="365040"/>
            <a:ext cx="7886520" cy="784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8" name="PlaceHolder 2"/>
          <p:cNvSpPr>
            <a:spLocks noGrp="1"/>
          </p:cNvSpPr>
          <p:nvPr>
            <p:ph type="body"/>
          </p:nvPr>
        </p:nvSpPr>
        <p:spPr>
          <a:xfrm>
            <a:off x="457200" y="1604520"/>
            <a:ext cx="8229240" cy="397728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28560" y="365040"/>
            <a:ext cx="7886520" cy="784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 name="PlaceHolder 2"/>
          <p:cNvSpPr>
            <a:spLocks noGrp="1"/>
          </p:cNvSpPr>
          <p:nvPr>
            <p:ph type="body"/>
          </p:nvPr>
        </p:nvSpPr>
        <p:spPr>
          <a:xfrm>
            <a:off x="457200" y="1604520"/>
            <a:ext cx="4015800" cy="397728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
        <p:nvSpPr>
          <p:cNvPr id="51" name="PlaceHolder 3"/>
          <p:cNvSpPr>
            <a:spLocks noGrp="1"/>
          </p:cNvSpPr>
          <p:nvPr>
            <p:ph type="body"/>
          </p:nvPr>
        </p:nvSpPr>
        <p:spPr>
          <a:xfrm>
            <a:off x="4674240" y="1604520"/>
            <a:ext cx="4015800" cy="397728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628560" y="365040"/>
            <a:ext cx="7886520" cy="784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 name="Segnaposto piè di pagina 1"/>
          <p:cNvSpPr>
            <a:spLocks noGrp="1"/>
          </p:cNvSpPr>
          <p:nvPr>
            <p:ph type="ftr" idx="10"/>
          </p:nvPr>
        </p:nvSpPr>
        <p:spPr/>
        <p:txBody>
          <a:bodyPr/>
          <a:lstStyle/>
          <a:p>
            <a:pPr>
              <a:lnSpc>
                <a:spcPct val="100000"/>
              </a:lnSpc>
            </a:pPr>
            <a:r>
              <a:rPr lang="en-US" sz="900" b="0" strike="noStrike" spc="-1" smtClean="0">
                <a:solidFill>
                  <a:srgbClr val="8B8B8B"/>
                </a:solidFill>
                <a:uFill>
                  <a:solidFill>
                    <a:srgbClr val="FFFFFF"/>
                  </a:solidFill>
                </a:uFill>
                <a:latin typeface="Calibri"/>
              </a:rPr>
              <a:t>ENEA Brasimone October 2017</a:t>
            </a:r>
            <a:endParaRPr lang="en-US" sz="1400" b="0" strike="noStrike" spc="-1" dirty="0">
              <a:solidFill>
                <a:srgbClr val="000000"/>
              </a:solidFill>
              <a:uFill>
                <a:solidFill>
                  <a:srgbClr val="FFFFFF"/>
                </a:solidFill>
              </a:uFill>
              <a:latin typeface="Times New Roman"/>
            </a:endParaRPr>
          </a:p>
        </p:txBody>
      </p:sp>
      <p:sp>
        <p:nvSpPr>
          <p:cNvPr id="3" name="Segnaposto numero diapositiva 2"/>
          <p:cNvSpPr>
            <a:spLocks noGrp="1"/>
          </p:cNvSpPr>
          <p:nvPr>
            <p:ph type="sldNum" idx="11"/>
          </p:nvPr>
        </p:nvSpPr>
        <p:spPr/>
        <p:txBody>
          <a:bodyPr/>
          <a:lstStyle/>
          <a:p>
            <a:pPr algn="r">
              <a:lnSpc>
                <a:spcPct val="100000"/>
              </a:lnSpc>
            </a:pPr>
            <a:fld id="{E4C01E62-B3ED-4BE6-ABB4-9DD46E881D44}" type="slidenum">
              <a:rPr lang="en-US" sz="900" b="0" strike="noStrike" spc="-1" smtClean="0">
                <a:solidFill>
                  <a:srgbClr val="8B8B8B"/>
                </a:solidFill>
                <a:uFill>
                  <a:solidFill>
                    <a:srgbClr val="FFFFFF"/>
                  </a:solidFill>
                </a:uFill>
                <a:latin typeface="Calibri"/>
              </a:rPr>
              <a:t>‹N›</a:t>
            </a:fld>
            <a:endParaRPr lang="en-US" sz="1400" b="0" strike="noStrike" spc="-1">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628560" y="365040"/>
            <a:ext cx="7886520" cy="36374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28560" y="365040"/>
            <a:ext cx="7886520" cy="784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5" name="PlaceHolder 2"/>
          <p:cNvSpPr>
            <a:spLocks noGrp="1"/>
          </p:cNvSpPr>
          <p:nvPr>
            <p:ph type="body"/>
          </p:nvPr>
        </p:nvSpPr>
        <p:spPr>
          <a:xfrm>
            <a:off x="457200" y="1604520"/>
            <a:ext cx="4015800" cy="189684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
        <p:nvSpPr>
          <p:cNvPr id="56" name="PlaceHolder 3"/>
          <p:cNvSpPr>
            <a:spLocks noGrp="1"/>
          </p:cNvSpPr>
          <p:nvPr>
            <p:ph type="body"/>
          </p:nvPr>
        </p:nvSpPr>
        <p:spPr>
          <a:xfrm>
            <a:off x="457200" y="3682080"/>
            <a:ext cx="4015800" cy="189684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
        <p:nvSpPr>
          <p:cNvPr id="57" name="PlaceHolder 4"/>
          <p:cNvSpPr>
            <a:spLocks noGrp="1"/>
          </p:cNvSpPr>
          <p:nvPr>
            <p:ph type="body"/>
          </p:nvPr>
        </p:nvSpPr>
        <p:spPr>
          <a:xfrm>
            <a:off x="4674240" y="1604520"/>
            <a:ext cx="4015800" cy="397728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28560" y="365040"/>
            <a:ext cx="7886520" cy="784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28560" y="365040"/>
            <a:ext cx="7886520" cy="784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9" name="PlaceHolder 2"/>
          <p:cNvSpPr>
            <a:spLocks noGrp="1"/>
          </p:cNvSpPr>
          <p:nvPr>
            <p:ph type="body"/>
          </p:nvPr>
        </p:nvSpPr>
        <p:spPr>
          <a:xfrm>
            <a:off x="457200" y="1604520"/>
            <a:ext cx="4015800" cy="397728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
        <p:nvSpPr>
          <p:cNvPr id="60" name="PlaceHolder 3"/>
          <p:cNvSpPr>
            <a:spLocks noGrp="1"/>
          </p:cNvSpPr>
          <p:nvPr>
            <p:ph type="body"/>
          </p:nvPr>
        </p:nvSpPr>
        <p:spPr>
          <a:xfrm>
            <a:off x="4674240" y="1604520"/>
            <a:ext cx="4015800" cy="189684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
        <p:nvSpPr>
          <p:cNvPr id="61" name="PlaceHolder 4"/>
          <p:cNvSpPr>
            <a:spLocks noGrp="1"/>
          </p:cNvSpPr>
          <p:nvPr>
            <p:ph type="body"/>
          </p:nvPr>
        </p:nvSpPr>
        <p:spPr>
          <a:xfrm>
            <a:off x="4674240" y="3682080"/>
            <a:ext cx="4015800" cy="189684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28560" y="365040"/>
            <a:ext cx="7886520" cy="784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3" name="PlaceHolder 2"/>
          <p:cNvSpPr>
            <a:spLocks noGrp="1"/>
          </p:cNvSpPr>
          <p:nvPr>
            <p:ph type="body"/>
          </p:nvPr>
        </p:nvSpPr>
        <p:spPr>
          <a:xfrm>
            <a:off x="457200" y="1604520"/>
            <a:ext cx="4015800" cy="189684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
        <p:nvSpPr>
          <p:cNvPr id="64" name="PlaceHolder 3"/>
          <p:cNvSpPr>
            <a:spLocks noGrp="1"/>
          </p:cNvSpPr>
          <p:nvPr>
            <p:ph type="body"/>
          </p:nvPr>
        </p:nvSpPr>
        <p:spPr>
          <a:xfrm>
            <a:off x="4674240" y="1604520"/>
            <a:ext cx="4015800" cy="189684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
        <p:nvSpPr>
          <p:cNvPr id="65" name="PlaceHolder 4"/>
          <p:cNvSpPr>
            <a:spLocks noGrp="1"/>
          </p:cNvSpPr>
          <p:nvPr>
            <p:ph type="body"/>
          </p:nvPr>
        </p:nvSpPr>
        <p:spPr>
          <a:xfrm>
            <a:off x="457200" y="3682080"/>
            <a:ext cx="8229240" cy="189684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28560" y="365040"/>
            <a:ext cx="7886520" cy="784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7" name="PlaceHolder 2"/>
          <p:cNvSpPr>
            <a:spLocks noGrp="1"/>
          </p:cNvSpPr>
          <p:nvPr>
            <p:ph type="body"/>
          </p:nvPr>
        </p:nvSpPr>
        <p:spPr>
          <a:xfrm>
            <a:off x="457200" y="1604520"/>
            <a:ext cx="8229240" cy="189684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
        <p:nvSpPr>
          <p:cNvPr id="68" name="PlaceHolder 3"/>
          <p:cNvSpPr>
            <a:spLocks noGrp="1"/>
          </p:cNvSpPr>
          <p:nvPr>
            <p:ph type="body"/>
          </p:nvPr>
        </p:nvSpPr>
        <p:spPr>
          <a:xfrm>
            <a:off x="457200" y="3682080"/>
            <a:ext cx="8229240" cy="189684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28560" y="365040"/>
            <a:ext cx="7886520" cy="784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70" name="PlaceHolder 2"/>
          <p:cNvSpPr>
            <a:spLocks noGrp="1"/>
          </p:cNvSpPr>
          <p:nvPr>
            <p:ph type="body"/>
          </p:nvPr>
        </p:nvSpPr>
        <p:spPr>
          <a:xfrm>
            <a:off x="457200" y="1604520"/>
            <a:ext cx="4015800" cy="189684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
        <p:nvSpPr>
          <p:cNvPr id="71" name="PlaceHolder 3"/>
          <p:cNvSpPr>
            <a:spLocks noGrp="1"/>
          </p:cNvSpPr>
          <p:nvPr>
            <p:ph type="body"/>
          </p:nvPr>
        </p:nvSpPr>
        <p:spPr>
          <a:xfrm>
            <a:off x="4674240" y="1604520"/>
            <a:ext cx="4015800" cy="189684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
        <p:nvSpPr>
          <p:cNvPr id="72" name="PlaceHolder 4"/>
          <p:cNvSpPr>
            <a:spLocks noGrp="1"/>
          </p:cNvSpPr>
          <p:nvPr>
            <p:ph type="body"/>
          </p:nvPr>
        </p:nvSpPr>
        <p:spPr>
          <a:xfrm>
            <a:off x="4674240" y="3682080"/>
            <a:ext cx="4015800" cy="189684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
        <p:nvSpPr>
          <p:cNvPr id="73" name="PlaceHolder 5"/>
          <p:cNvSpPr>
            <a:spLocks noGrp="1"/>
          </p:cNvSpPr>
          <p:nvPr>
            <p:ph type="body"/>
          </p:nvPr>
        </p:nvSpPr>
        <p:spPr>
          <a:xfrm>
            <a:off x="457200" y="3682080"/>
            <a:ext cx="4015800" cy="189684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628560" y="365040"/>
            <a:ext cx="7886520" cy="784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75" name="PlaceHolder 2"/>
          <p:cNvSpPr>
            <a:spLocks noGrp="1"/>
          </p:cNvSpPr>
          <p:nvPr>
            <p:ph type="body"/>
          </p:nvPr>
        </p:nvSpPr>
        <p:spPr>
          <a:xfrm>
            <a:off x="457200" y="1604520"/>
            <a:ext cx="8229240" cy="397728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
        <p:nvSpPr>
          <p:cNvPr id="76" name="PlaceHolder 3"/>
          <p:cNvSpPr>
            <a:spLocks noGrp="1"/>
          </p:cNvSpPr>
          <p:nvPr>
            <p:ph type="body"/>
          </p:nvPr>
        </p:nvSpPr>
        <p:spPr>
          <a:xfrm>
            <a:off x="457200" y="1604520"/>
            <a:ext cx="8229240" cy="397728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pic>
        <p:nvPicPr>
          <p:cNvPr id="77" name="Immagine 76"/>
          <p:cNvPicPr/>
          <p:nvPr/>
        </p:nvPicPr>
        <p:blipFill>
          <a:blip r:embed="rId2"/>
          <a:stretch/>
        </p:blipFill>
        <p:spPr>
          <a:xfrm>
            <a:off x="2079000" y="1604520"/>
            <a:ext cx="4984920" cy="3977280"/>
          </a:xfrm>
          <a:prstGeom prst="rect">
            <a:avLst/>
          </a:prstGeom>
          <a:ln>
            <a:noFill/>
          </a:ln>
        </p:spPr>
      </p:pic>
      <p:pic>
        <p:nvPicPr>
          <p:cNvPr id="78" name="Immagine 77"/>
          <p:cNvPicPr/>
          <p:nvPr/>
        </p:nvPicPr>
        <p:blipFill>
          <a:blip r:embed="rId2"/>
          <a:stretch/>
        </p:blipFill>
        <p:spPr>
          <a:xfrm>
            <a:off x="2079000" y="1604520"/>
            <a:ext cx="4984920" cy="3977280"/>
          </a:xfrm>
          <a:prstGeom prst="rect">
            <a:avLst/>
          </a:prstGeom>
          <a:ln>
            <a:noFill/>
          </a:ln>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28560" y="365040"/>
            <a:ext cx="7886520" cy="784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 name="PlaceHolder 2"/>
          <p:cNvSpPr>
            <a:spLocks noGrp="1"/>
          </p:cNvSpPr>
          <p:nvPr>
            <p:ph type="body"/>
          </p:nvPr>
        </p:nvSpPr>
        <p:spPr>
          <a:xfrm>
            <a:off x="457200" y="1604520"/>
            <a:ext cx="8229240" cy="3977280"/>
          </a:xfrm>
          <a:prstGeom prst="rect">
            <a:avLst/>
          </a:prstGeom>
        </p:spPr>
        <p:txBody>
          <a:bodyPr lIns="0" tIns="0" rIns="0" bIns="0"/>
          <a:lstStyle/>
          <a:p>
            <a:endParaRPr lang="en-US" sz="2100" b="0" strike="noStrike" spc="-1">
              <a:solidFill>
                <a:srgbClr val="404040"/>
              </a:solidFill>
              <a:uFill>
                <a:solidFill>
                  <a:srgbClr val="FFFFFF"/>
                </a:solidFill>
              </a:uFill>
              <a:latin typeface="Calibri"/>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smtClean="0"/>
              <a:t>ENEA Brasimone October 2017</a:t>
            </a:r>
            <a:endParaRPr lang="it-IT"/>
          </a:p>
        </p:txBody>
      </p:sp>
      <p:sp>
        <p:nvSpPr>
          <p:cNvPr id="6" name="Segnaposto numero diapositiva 5"/>
          <p:cNvSpPr>
            <a:spLocks noGrp="1"/>
          </p:cNvSpPr>
          <p:nvPr>
            <p:ph type="sldNum" sz="quarter" idx="12"/>
          </p:nvPr>
        </p:nvSpPr>
        <p:spPr/>
        <p:txBody>
          <a:bodyPr/>
          <a:lstStyle/>
          <a:p>
            <a:fld id="{D01F0260-6A43-4855-ACFB-1D073321B1BF}" type="slidenum">
              <a:rPr lang="it-IT" smtClean="0"/>
              <a:t>‹N›</a:t>
            </a:fld>
            <a:endParaRPr lang="it-IT"/>
          </a:p>
        </p:txBody>
      </p:sp>
    </p:spTree>
    <p:extLst>
      <p:ext uri="{BB962C8B-B14F-4D97-AF65-F5344CB8AC3E}">
        <p14:creationId xmlns:p14="http://schemas.microsoft.com/office/powerpoint/2010/main" val="29991253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smtClean="0"/>
              <a:t>ENEA Brasimone October 2017</a:t>
            </a:r>
            <a:endParaRPr lang="it-IT"/>
          </a:p>
        </p:txBody>
      </p:sp>
      <p:sp>
        <p:nvSpPr>
          <p:cNvPr id="6" name="Segnaposto numero diapositiva 5"/>
          <p:cNvSpPr>
            <a:spLocks noGrp="1"/>
          </p:cNvSpPr>
          <p:nvPr>
            <p:ph type="sldNum" sz="quarter" idx="12"/>
          </p:nvPr>
        </p:nvSpPr>
        <p:spPr/>
        <p:txBody>
          <a:bodyPr/>
          <a:lstStyle/>
          <a:p>
            <a:fld id="{D01F0260-6A43-4855-ACFB-1D073321B1BF}" type="slidenum">
              <a:rPr lang="it-IT" smtClean="0"/>
              <a:t>‹N›</a:t>
            </a:fld>
            <a:endParaRPr lang="it-IT"/>
          </a:p>
        </p:txBody>
      </p:sp>
    </p:spTree>
    <p:extLst>
      <p:ext uri="{BB962C8B-B14F-4D97-AF65-F5344CB8AC3E}">
        <p14:creationId xmlns:p14="http://schemas.microsoft.com/office/powerpoint/2010/main" val="241855281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r>
              <a:rPr lang="it-IT" smtClean="0"/>
              <a:t>ENEA Brasimone October 2017</a:t>
            </a:r>
            <a:endParaRPr lang="it-IT"/>
          </a:p>
        </p:txBody>
      </p:sp>
      <p:sp>
        <p:nvSpPr>
          <p:cNvPr id="6" name="Segnaposto numero diapositiva 5"/>
          <p:cNvSpPr>
            <a:spLocks noGrp="1"/>
          </p:cNvSpPr>
          <p:nvPr>
            <p:ph type="sldNum" sz="quarter" idx="12"/>
          </p:nvPr>
        </p:nvSpPr>
        <p:spPr/>
        <p:txBody>
          <a:bodyPr/>
          <a:lstStyle/>
          <a:p>
            <a:fld id="{D01F0260-6A43-4855-ACFB-1D073321B1BF}" type="slidenum">
              <a:rPr lang="it-IT" smtClean="0"/>
              <a:t>‹N›</a:t>
            </a:fld>
            <a:endParaRPr lang="it-IT"/>
          </a:p>
        </p:txBody>
      </p:sp>
    </p:spTree>
    <p:extLst>
      <p:ext uri="{BB962C8B-B14F-4D97-AF65-F5344CB8AC3E}">
        <p14:creationId xmlns:p14="http://schemas.microsoft.com/office/powerpoint/2010/main" val="33434102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r>
              <a:rPr lang="it-IT" smtClean="0"/>
              <a:t>ENEA Brasimone October 2017</a:t>
            </a:r>
            <a:endParaRPr lang="it-IT"/>
          </a:p>
        </p:txBody>
      </p:sp>
      <p:sp>
        <p:nvSpPr>
          <p:cNvPr id="7" name="Segnaposto numero diapositiva 6"/>
          <p:cNvSpPr>
            <a:spLocks noGrp="1"/>
          </p:cNvSpPr>
          <p:nvPr>
            <p:ph type="sldNum" sz="quarter" idx="12"/>
          </p:nvPr>
        </p:nvSpPr>
        <p:spPr/>
        <p:txBody>
          <a:bodyPr/>
          <a:lstStyle/>
          <a:p>
            <a:fld id="{D01F0260-6A43-4855-ACFB-1D073321B1BF}" type="slidenum">
              <a:rPr lang="it-IT" smtClean="0"/>
              <a:t>‹N›</a:t>
            </a:fld>
            <a:endParaRPr lang="it-IT"/>
          </a:p>
        </p:txBody>
      </p:sp>
    </p:spTree>
    <p:extLst>
      <p:ext uri="{BB962C8B-B14F-4D97-AF65-F5344CB8AC3E}">
        <p14:creationId xmlns:p14="http://schemas.microsoft.com/office/powerpoint/2010/main" val="4433049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r>
              <a:rPr lang="it-IT" smtClean="0"/>
              <a:t>ENEA Brasimone October 2017</a:t>
            </a:r>
            <a:endParaRPr lang="it-IT"/>
          </a:p>
        </p:txBody>
      </p:sp>
      <p:sp>
        <p:nvSpPr>
          <p:cNvPr id="9" name="Segnaposto numero diapositiva 8"/>
          <p:cNvSpPr>
            <a:spLocks noGrp="1"/>
          </p:cNvSpPr>
          <p:nvPr>
            <p:ph type="sldNum" sz="quarter" idx="12"/>
          </p:nvPr>
        </p:nvSpPr>
        <p:spPr/>
        <p:txBody>
          <a:bodyPr/>
          <a:lstStyle/>
          <a:p>
            <a:fld id="{D01F0260-6A43-4855-ACFB-1D073321B1BF}" type="slidenum">
              <a:rPr lang="it-IT" smtClean="0"/>
              <a:t>‹N›</a:t>
            </a:fld>
            <a:endParaRPr lang="it-IT"/>
          </a:p>
        </p:txBody>
      </p:sp>
    </p:spTree>
    <p:extLst>
      <p:ext uri="{BB962C8B-B14F-4D97-AF65-F5344CB8AC3E}">
        <p14:creationId xmlns:p14="http://schemas.microsoft.com/office/powerpoint/2010/main" val="130761472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r>
              <a:rPr lang="it-IT" smtClean="0"/>
              <a:t>ENEA Brasimone October 2017</a:t>
            </a:r>
            <a:endParaRPr lang="it-IT"/>
          </a:p>
        </p:txBody>
      </p:sp>
      <p:sp>
        <p:nvSpPr>
          <p:cNvPr id="5" name="Segnaposto numero diapositiva 4"/>
          <p:cNvSpPr>
            <a:spLocks noGrp="1"/>
          </p:cNvSpPr>
          <p:nvPr>
            <p:ph type="sldNum" sz="quarter" idx="12"/>
          </p:nvPr>
        </p:nvSpPr>
        <p:spPr/>
        <p:txBody>
          <a:bodyPr/>
          <a:lstStyle/>
          <a:p>
            <a:fld id="{D01F0260-6A43-4855-ACFB-1D073321B1BF}" type="slidenum">
              <a:rPr lang="it-IT" smtClean="0"/>
              <a:t>‹N›</a:t>
            </a:fld>
            <a:endParaRPr lang="it-IT"/>
          </a:p>
        </p:txBody>
      </p:sp>
    </p:spTree>
    <p:extLst>
      <p:ext uri="{BB962C8B-B14F-4D97-AF65-F5344CB8AC3E}">
        <p14:creationId xmlns:p14="http://schemas.microsoft.com/office/powerpoint/2010/main" val="1719722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body"/>
          </p:nvPr>
        </p:nvSpPr>
        <p:spPr>
          <a:xfrm>
            <a:off x="4101120" y="4016160"/>
            <a:ext cx="4861440" cy="1339560"/>
          </a:xfrm>
          <a:prstGeom prst="rect">
            <a:avLst/>
          </a:prstGeom>
        </p:spPr>
        <p:txBody>
          <a:bodyPr/>
          <a:lstStyle/>
          <a:p>
            <a:pPr marL="432000" indent="-324000">
              <a:buClr>
                <a:srgbClr val="000000"/>
              </a:buClr>
              <a:buSzPct val="45000"/>
              <a:buFont typeface="Wingdings" charset="2"/>
              <a:buChar char=""/>
            </a:pPr>
            <a:r>
              <a:rPr lang="en-US" sz="2400" b="0" strike="noStrike" spc="-1">
                <a:solidFill>
                  <a:srgbClr val="404040"/>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2400" b="0" strike="noStrike" spc="-1">
                <a:solidFill>
                  <a:srgbClr val="404040"/>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2400" b="0" strike="noStrike" spc="-1">
                <a:solidFill>
                  <a:srgbClr val="404040"/>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2400" b="0" strike="noStrike" spc="-1">
                <a:solidFill>
                  <a:srgbClr val="404040"/>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2400" b="0" strike="noStrike" spc="-1">
                <a:solidFill>
                  <a:srgbClr val="404040"/>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2400" b="0" strike="noStrike" spc="-1">
                <a:solidFill>
                  <a:srgbClr val="404040"/>
                </a:solidFill>
                <a:uFill>
                  <a:solidFill>
                    <a:srgbClr val="FFFFFF"/>
                  </a:solidFill>
                </a:uFill>
                <a:latin typeface="Calibri"/>
              </a:rPr>
              <a:t>Sixth Outline Level</a:t>
            </a:r>
          </a:p>
          <a:p>
            <a:pPr marL="3024000" lvl="6" indent="-216000">
              <a:buClr>
                <a:srgbClr val="000000"/>
              </a:buClr>
              <a:buSzPct val="45000"/>
              <a:buFont typeface="Wingdings" charset="2"/>
              <a:buChar char=""/>
            </a:pPr>
            <a:r>
              <a:rPr lang="en-US" sz="2400" b="0" strike="noStrike" spc="-1">
                <a:solidFill>
                  <a:srgbClr val="404040"/>
                </a:solidFill>
                <a:uFill>
                  <a:solidFill>
                    <a:srgbClr val="FFFFFF"/>
                  </a:solidFill>
                </a:uFill>
                <a:latin typeface="Calibri"/>
              </a:rPr>
              <a:t>Seventh Outline Level</a:t>
            </a:r>
          </a:p>
        </p:txBody>
      </p:sp>
      <p:pic>
        <p:nvPicPr>
          <p:cNvPr id="6" name="Image 15"/>
          <p:cNvPicPr/>
          <p:nvPr/>
        </p:nvPicPr>
        <p:blipFill>
          <a:blip r:embed="rId5"/>
          <a:stretch/>
        </p:blipFill>
        <p:spPr>
          <a:xfrm>
            <a:off x="6801120" y="5789160"/>
            <a:ext cx="2161800" cy="807840"/>
          </a:xfrm>
          <a:prstGeom prst="rect">
            <a:avLst/>
          </a:prstGeom>
          <a:ln>
            <a:noFill/>
          </a:ln>
        </p:spPr>
      </p:pic>
      <p:sp>
        <p:nvSpPr>
          <p:cNvPr id="2" name="CustomShape 2"/>
          <p:cNvSpPr/>
          <p:nvPr/>
        </p:nvSpPr>
        <p:spPr>
          <a:xfrm>
            <a:off x="612360" y="6443280"/>
            <a:ext cx="843948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1100" b="0" strike="noStrike" spc="-1">
                <a:solidFill>
                  <a:srgbClr val="767171"/>
                </a:solidFill>
                <a:uFill>
                  <a:solidFill>
                    <a:srgbClr val="FFFFFF"/>
                  </a:solidFill>
                </a:uFill>
                <a:latin typeface="Arial"/>
              </a:rPr>
              <a:t>thermal hydraulics Simulations and Experiments for the Safety Assessment of MEtal cooled reactors </a:t>
            </a:r>
            <a:endParaRPr lang="en-US" sz="1800" b="0" strike="noStrike" spc="-1">
              <a:solidFill>
                <a:srgbClr val="000000"/>
              </a:solidFill>
              <a:uFill>
                <a:solidFill>
                  <a:srgbClr val="FFFFFF"/>
                </a:solidFill>
              </a:uFill>
              <a:latin typeface="Arial"/>
            </a:endParaRPr>
          </a:p>
        </p:txBody>
      </p:sp>
      <p:sp>
        <p:nvSpPr>
          <p:cNvPr id="3" name="CustomShape 3"/>
          <p:cNvSpPr/>
          <p:nvPr/>
        </p:nvSpPr>
        <p:spPr>
          <a:xfrm>
            <a:off x="0" y="0"/>
            <a:ext cx="9143640" cy="3432960"/>
          </a:xfrm>
          <a:prstGeom prst="rect">
            <a:avLst/>
          </a:prstGeom>
          <a:solidFill>
            <a:srgbClr val="232E5B"/>
          </a:solidFill>
          <a:ln>
            <a:noFill/>
          </a:ln>
          <a:effectLst>
            <a:outerShdw blurRad="50800" dist="38100" dir="8100000" algn="tr"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sp>
      <p:sp>
        <p:nvSpPr>
          <p:cNvPr id="4" name="PlaceHolder 4"/>
          <p:cNvSpPr>
            <a:spLocks noGrp="1"/>
          </p:cNvSpPr>
          <p:nvPr>
            <p:ph type="title"/>
          </p:nvPr>
        </p:nvSpPr>
        <p:spPr>
          <a:xfrm>
            <a:off x="193320" y="926280"/>
            <a:ext cx="8769240" cy="1073880"/>
          </a:xfrm>
          <a:prstGeom prst="rect">
            <a:avLst/>
          </a:prstGeom>
        </p:spPr>
        <p:txBody>
          <a:bodyPr anchor="ctr"/>
          <a:lstStyle/>
          <a:p>
            <a:endParaRPr lang="en-US" sz="1800" b="0" strike="noStrike" spc="-1">
              <a:solidFill>
                <a:srgbClr val="000000"/>
              </a:solidFill>
              <a:uFill>
                <a:solidFill>
                  <a:srgbClr val="FFFFFF"/>
                </a:solidFill>
              </a:uFill>
              <a:latin typeface="Calibri"/>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hf sldNum="0" hdr="0" dt="0"/>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ENEA Brasimone October 2017</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F0260-6A43-4855-ACFB-1D073321B1BF}" type="slidenum">
              <a:rPr lang="it-IT" smtClean="0"/>
              <a:t>‹N›</a:t>
            </a:fld>
            <a:endParaRPr lang="it-IT"/>
          </a:p>
        </p:txBody>
      </p:sp>
    </p:spTree>
    <p:extLst>
      <p:ext uri="{BB962C8B-B14F-4D97-AF65-F5344CB8AC3E}">
        <p14:creationId xmlns:p14="http://schemas.microsoft.com/office/powerpoint/2010/main" val="334869722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628560" y="256320"/>
            <a:ext cx="7886520" cy="784440"/>
          </a:xfrm>
          <a:prstGeom prst="rect">
            <a:avLst/>
          </a:prstGeom>
        </p:spPr>
        <p:txBody>
          <a:bodyPr anchor="ctr"/>
          <a:lstStyle/>
          <a:p>
            <a:pPr>
              <a:lnSpc>
                <a:spcPct val="90000"/>
              </a:lnSpc>
            </a:pPr>
            <a:r>
              <a:rPr lang="en-US" sz="3300" b="0" strike="noStrike" spc="-1">
                <a:solidFill>
                  <a:srgbClr val="232E5B"/>
                </a:solidFill>
                <a:uFill>
                  <a:solidFill>
                    <a:srgbClr val="FFFFFF"/>
                  </a:solidFill>
                </a:uFill>
                <a:latin typeface="Arial"/>
              </a:rPr>
              <a:t>Modifiez le style du titre</a:t>
            </a:r>
            <a:endParaRPr lang="en-US" sz="1800" b="0" strike="noStrike" spc="-1">
              <a:solidFill>
                <a:srgbClr val="000000"/>
              </a:solidFill>
              <a:uFill>
                <a:solidFill>
                  <a:srgbClr val="FFFFFF"/>
                </a:solidFill>
              </a:uFill>
              <a:latin typeface="Calibri"/>
            </a:endParaRPr>
          </a:p>
        </p:txBody>
      </p:sp>
      <p:sp>
        <p:nvSpPr>
          <p:cNvPr id="40" name="PlaceHolder 2"/>
          <p:cNvSpPr>
            <a:spLocks noGrp="1"/>
          </p:cNvSpPr>
          <p:nvPr>
            <p:ph type="body"/>
          </p:nvPr>
        </p:nvSpPr>
        <p:spPr>
          <a:xfrm>
            <a:off x="628560" y="1376280"/>
            <a:ext cx="7886520" cy="4800240"/>
          </a:xfrm>
          <a:prstGeom prst="rect">
            <a:avLst/>
          </a:prstGeom>
        </p:spPr>
        <p:txBody>
          <a:bodyPr/>
          <a:lstStyle/>
          <a:p>
            <a:pPr marL="432000" indent="-324000">
              <a:buClr>
                <a:srgbClr val="000000"/>
              </a:buClr>
              <a:buSzPct val="45000"/>
              <a:buFont typeface="Wingdings" charset="2"/>
              <a:buChar char=""/>
            </a:pPr>
            <a:r>
              <a:rPr lang="en-US" sz="2100" b="0" strike="noStrike" spc="-1">
                <a:solidFill>
                  <a:srgbClr val="404040"/>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2100" b="0" strike="noStrike" spc="-1">
                <a:solidFill>
                  <a:srgbClr val="404040"/>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2100" b="0" strike="noStrike" spc="-1">
                <a:solidFill>
                  <a:srgbClr val="404040"/>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2100" b="0" strike="noStrike" spc="-1">
                <a:solidFill>
                  <a:srgbClr val="404040"/>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2100" b="0" strike="noStrike" spc="-1">
                <a:solidFill>
                  <a:srgbClr val="404040"/>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2100" b="0" strike="noStrike" spc="-1">
                <a:solidFill>
                  <a:srgbClr val="404040"/>
                </a:solidFill>
                <a:uFill>
                  <a:solidFill>
                    <a:srgbClr val="FFFFFF"/>
                  </a:solidFill>
                </a:uFill>
                <a:latin typeface="Calibri"/>
              </a:rPr>
              <a:t>Sixth Outline Level</a:t>
            </a:r>
          </a:p>
          <a:p>
            <a:pPr marL="171360" indent="-171000">
              <a:lnSpc>
                <a:spcPct val="100000"/>
              </a:lnSpc>
              <a:buClr>
                <a:srgbClr val="404040"/>
              </a:buClr>
              <a:buFont typeface="Arial"/>
              <a:buChar char="•"/>
            </a:pPr>
            <a:r>
              <a:rPr lang="en-US" sz="2100" b="0" strike="noStrike" spc="-1">
                <a:solidFill>
                  <a:srgbClr val="404040"/>
                </a:solidFill>
                <a:uFill>
                  <a:solidFill>
                    <a:srgbClr val="FFFFFF"/>
                  </a:solidFill>
                </a:uFill>
                <a:latin typeface="Calibri"/>
              </a:rPr>
              <a:t>Seventh Outline LevelModifiez les styles du texte du masque</a:t>
            </a:r>
          </a:p>
          <a:p>
            <a:pPr marL="514440" lvl="1" indent="-171000">
              <a:lnSpc>
                <a:spcPct val="100000"/>
              </a:lnSpc>
              <a:buClr>
                <a:srgbClr val="404040"/>
              </a:buClr>
              <a:buFont typeface="Arial"/>
              <a:buChar char="•"/>
            </a:pPr>
            <a:r>
              <a:rPr lang="en-US" sz="1800" b="0" strike="noStrike" spc="-1">
                <a:solidFill>
                  <a:srgbClr val="404040"/>
                </a:solidFill>
                <a:uFill>
                  <a:solidFill>
                    <a:srgbClr val="FFFFFF"/>
                  </a:solidFill>
                </a:uFill>
                <a:latin typeface="Calibri"/>
              </a:rPr>
              <a:t>Deuxième niveau</a:t>
            </a:r>
            <a:endParaRPr lang="en-US" sz="2100" b="0" strike="noStrike" spc="-1">
              <a:solidFill>
                <a:srgbClr val="404040"/>
              </a:solidFill>
              <a:uFill>
                <a:solidFill>
                  <a:srgbClr val="FFFFFF"/>
                </a:solidFill>
              </a:uFill>
              <a:latin typeface="Calibri"/>
            </a:endParaRPr>
          </a:p>
          <a:p>
            <a:pPr marL="857160" lvl="2" indent="-171000">
              <a:lnSpc>
                <a:spcPct val="100000"/>
              </a:lnSpc>
              <a:buClr>
                <a:srgbClr val="404040"/>
              </a:buClr>
              <a:buFont typeface="Arial"/>
              <a:buChar char="•"/>
            </a:pPr>
            <a:r>
              <a:rPr lang="en-US" sz="1500" b="0" strike="noStrike" spc="-1">
                <a:solidFill>
                  <a:srgbClr val="404040"/>
                </a:solidFill>
                <a:uFill>
                  <a:solidFill>
                    <a:srgbClr val="FFFFFF"/>
                  </a:solidFill>
                </a:uFill>
                <a:latin typeface="Calibri"/>
              </a:rPr>
              <a:t>Troisième niveau</a:t>
            </a:r>
            <a:endParaRPr lang="en-US" sz="2100" b="0" strike="noStrike" spc="-1">
              <a:solidFill>
                <a:srgbClr val="404040"/>
              </a:solidFill>
              <a:uFill>
                <a:solidFill>
                  <a:srgbClr val="FFFFFF"/>
                </a:solidFill>
              </a:uFill>
              <a:latin typeface="Calibri"/>
            </a:endParaRPr>
          </a:p>
          <a:p>
            <a:pPr marL="1200240" lvl="3" indent="-171000">
              <a:lnSpc>
                <a:spcPct val="100000"/>
              </a:lnSpc>
              <a:buClr>
                <a:srgbClr val="404040"/>
              </a:buClr>
              <a:buFont typeface="Arial"/>
              <a:buChar char="•"/>
            </a:pPr>
            <a:r>
              <a:rPr lang="en-US" sz="1350" b="0" strike="noStrike" spc="-1">
                <a:solidFill>
                  <a:srgbClr val="404040"/>
                </a:solidFill>
                <a:uFill>
                  <a:solidFill>
                    <a:srgbClr val="FFFFFF"/>
                  </a:solidFill>
                </a:uFill>
                <a:latin typeface="Calibri"/>
              </a:rPr>
              <a:t>Quatrième niveau</a:t>
            </a:r>
            <a:endParaRPr lang="en-US" sz="2100" b="0" strike="noStrike" spc="-1">
              <a:solidFill>
                <a:srgbClr val="404040"/>
              </a:solidFill>
              <a:uFill>
                <a:solidFill>
                  <a:srgbClr val="FFFFFF"/>
                </a:solidFill>
              </a:uFill>
              <a:latin typeface="Calibri"/>
            </a:endParaRPr>
          </a:p>
          <a:p>
            <a:pPr marL="1542960" lvl="4" indent="-171000">
              <a:lnSpc>
                <a:spcPct val="100000"/>
              </a:lnSpc>
              <a:buClr>
                <a:srgbClr val="404040"/>
              </a:buClr>
              <a:buFont typeface="Arial"/>
              <a:buChar char="•"/>
            </a:pPr>
            <a:r>
              <a:rPr lang="en-US" sz="1350" b="0" strike="noStrike" spc="-1">
                <a:solidFill>
                  <a:srgbClr val="404040"/>
                </a:solidFill>
                <a:uFill>
                  <a:solidFill>
                    <a:srgbClr val="FFFFFF"/>
                  </a:solidFill>
                </a:uFill>
                <a:latin typeface="Calibri"/>
              </a:rPr>
              <a:t>Cinquième niveau</a:t>
            </a:r>
            <a:endParaRPr lang="en-US" sz="2100" b="0" strike="noStrike" spc="-1">
              <a:solidFill>
                <a:srgbClr val="404040"/>
              </a:solidFill>
              <a:uFill>
                <a:solidFill>
                  <a:srgbClr val="FFFFFF"/>
                </a:solidFill>
              </a:uFill>
              <a:latin typeface="Calibri"/>
            </a:endParaRPr>
          </a:p>
        </p:txBody>
      </p:sp>
      <p:sp>
        <p:nvSpPr>
          <p:cNvPr id="41" name="PlaceHolder 3"/>
          <p:cNvSpPr>
            <a:spLocks noGrp="1"/>
          </p:cNvSpPr>
          <p:nvPr>
            <p:ph type="ftr"/>
          </p:nvPr>
        </p:nvSpPr>
        <p:spPr>
          <a:xfrm>
            <a:off x="0" y="6492960"/>
            <a:ext cx="5486040" cy="364680"/>
          </a:xfrm>
          <a:prstGeom prst="rect">
            <a:avLst/>
          </a:prstGeom>
        </p:spPr>
        <p:txBody>
          <a:bodyPr anchor="ctr"/>
          <a:lstStyle/>
          <a:p>
            <a:pPr>
              <a:lnSpc>
                <a:spcPct val="100000"/>
              </a:lnSpc>
            </a:pPr>
            <a:r>
              <a:rPr lang="en-US" sz="900" b="0" strike="noStrike" spc="-1" smtClean="0">
                <a:solidFill>
                  <a:srgbClr val="8B8B8B"/>
                </a:solidFill>
                <a:uFill>
                  <a:solidFill>
                    <a:srgbClr val="FFFFFF"/>
                  </a:solidFill>
                </a:uFill>
                <a:latin typeface="Calibri"/>
              </a:rPr>
              <a:t>ENEA Brasimone October 2017</a:t>
            </a:r>
            <a:endParaRPr lang="en-US" sz="1400" b="0" strike="noStrike" spc="-1" dirty="0">
              <a:solidFill>
                <a:srgbClr val="000000"/>
              </a:solidFill>
              <a:uFill>
                <a:solidFill>
                  <a:srgbClr val="FFFFFF"/>
                </a:solidFill>
              </a:uFill>
              <a:latin typeface="Times New Roman"/>
            </a:endParaRPr>
          </a:p>
        </p:txBody>
      </p:sp>
      <p:sp>
        <p:nvSpPr>
          <p:cNvPr id="42" name="PlaceHolder 4"/>
          <p:cNvSpPr>
            <a:spLocks noGrp="1"/>
          </p:cNvSpPr>
          <p:nvPr>
            <p:ph type="sldNum"/>
          </p:nvPr>
        </p:nvSpPr>
        <p:spPr>
          <a:xfrm>
            <a:off x="7086600" y="6492960"/>
            <a:ext cx="2057040" cy="364680"/>
          </a:xfrm>
          <a:prstGeom prst="rect">
            <a:avLst/>
          </a:prstGeom>
        </p:spPr>
        <p:txBody>
          <a:bodyPr anchor="ctr"/>
          <a:lstStyle/>
          <a:p>
            <a:pPr algn="r">
              <a:lnSpc>
                <a:spcPct val="100000"/>
              </a:lnSpc>
            </a:pPr>
            <a:fld id="{E4C01E62-B3ED-4BE6-ABB4-9DD46E881D44}" type="slidenum">
              <a:rPr lang="en-US" sz="900" b="0" strike="noStrike" spc="-1">
                <a:solidFill>
                  <a:srgbClr val="8B8B8B"/>
                </a:solidFill>
                <a:uFill>
                  <a:solidFill>
                    <a:srgbClr val="FFFFFF"/>
                  </a:solidFill>
                </a:uFill>
                <a:latin typeface="Calibri"/>
              </a:rPr>
              <a:t>‹N›</a:t>
            </a:fld>
            <a:endParaRPr lang="en-US" sz="1400" b="0" strike="noStrike" spc="-1">
              <a:solidFill>
                <a:srgbClr val="000000"/>
              </a:solidFill>
              <a:uFill>
                <a:solidFill>
                  <a:srgbClr val="FFFFFF"/>
                </a:solidFill>
              </a:uFill>
              <a:latin typeface="Times New Roman"/>
            </a:endParaRPr>
          </a:p>
        </p:txBody>
      </p:sp>
      <p:sp>
        <p:nvSpPr>
          <p:cNvPr id="43" name="Line 5"/>
          <p:cNvSpPr/>
          <p:nvPr/>
        </p:nvSpPr>
        <p:spPr>
          <a:xfrm flipV="1">
            <a:off x="628560" y="1031760"/>
            <a:ext cx="7886520" cy="9360"/>
          </a:xfrm>
          <a:prstGeom prst="line">
            <a:avLst/>
          </a:prstGeom>
          <a:ln>
            <a:solidFill>
              <a:srgbClr val="E19B15"/>
            </a:solidFill>
          </a:ln>
        </p:spPr>
        <p:style>
          <a:lnRef idx="1">
            <a:schemeClr val="accent1"/>
          </a:lnRef>
          <a:fillRef idx="0">
            <a:schemeClr val="accent1"/>
          </a:fillRef>
          <a:effectRef idx="0">
            <a:schemeClr val="accent1"/>
          </a:effectRef>
          <a:fontRef idx="minor"/>
        </p:style>
      </p:sp>
      <p:pic>
        <p:nvPicPr>
          <p:cNvPr id="44" name="Image 11"/>
          <p:cNvPicPr/>
          <p:nvPr/>
        </p:nvPicPr>
        <p:blipFill>
          <a:blip r:embed="rId14"/>
          <a:stretch/>
        </p:blipFill>
        <p:spPr>
          <a:xfrm>
            <a:off x="7461720" y="157680"/>
            <a:ext cx="1053360" cy="393480"/>
          </a:xfrm>
          <a:prstGeom prst="rect">
            <a:avLst/>
          </a:prstGeom>
          <a:ln>
            <a:noFill/>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iming>
    <p:tnLst>
      <p:par>
        <p:cTn id="1" dur="indefinite" restart="never" nodeType="tmRoot"/>
      </p:par>
    </p:tnLst>
  </p:timing>
  <p:hf sldNum="0" hdr="0" dt="0"/>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Shape 1"/>
          <p:cNvSpPr txBox="1"/>
          <p:nvPr/>
        </p:nvSpPr>
        <p:spPr>
          <a:xfrm>
            <a:off x="172080" y="641160"/>
            <a:ext cx="8804520" cy="2111760"/>
          </a:xfrm>
          <a:prstGeom prst="rect">
            <a:avLst/>
          </a:prstGeom>
          <a:noFill/>
          <a:ln>
            <a:noFill/>
          </a:ln>
        </p:spPr>
        <p:txBody>
          <a:bodyPr anchor="ctr"/>
          <a:lstStyle/>
          <a:p>
            <a:pPr algn="ctr">
              <a:lnSpc>
                <a:spcPct val="100000"/>
              </a:lnSpc>
            </a:pPr>
            <a:r>
              <a:rPr lang="en-US" sz="4400" b="0" strike="noStrike" spc="-1" dirty="0">
                <a:solidFill>
                  <a:srgbClr val="FFFFFF"/>
                </a:solidFill>
                <a:uFill>
                  <a:solidFill>
                    <a:srgbClr val="FFFFFF"/>
                  </a:solidFill>
                </a:uFill>
                <a:latin typeface="Arial"/>
              </a:rPr>
              <a:t>Solidification </a:t>
            </a:r>
            <a:r>
              <a:rPr lang="en-US" sz="4400" b="0" strike="noStrike" spc="-1" dirty="0" err="1">
                <a:solidFill>
                  <a:srgbClr val="FFFFFF"/>
                </a:solidFill>
                <a:uFill>
                  <a:solidFill>
                    <a:srgbClr val="FFFFFF"/>
                  </a:solidFill>
                </a:uFill>
                <a:latin typeface="Arial"/>
              </a:rPr>
              <a:t>modelling</a:t>
            </a:r>
            <a:r>
              <a:rPr lang="en-US" sz="4400" b="0" strike="noStrike" spc="-1" dirty="0">
                <a:solidFill>
                  <a:srgbClr val="FFFFFF"/>
                </a:solidFill>
                <a:uFill>
                  <a:solidFill>
                    <a:srgbClr val="FFFFFF"/>
                  </a:solidFill>
                </a:uFill>
                <a:latin typeface="Arial"/>
              </a:rPr>
              <a:t> at CRS4 in </a:t>
            </a:r>
            <a:r>
              <a:rPr lang="en-US" sz="4400" b="0" strike="noStrike" spc="-1" dirty="0" smtClean="0">
                <a:solidFill>
                  <a:srgbClr val="FFFFFF"/>
                </a:solidFill>
                <a:uFill>
                  <a:solidFill>
                    <a:srgbClr val="FFFFFF"/>
                  </a:solidFill>
                </a:uFill>
                <a:latin typeface="Arial"/>
              </a:rPr>
              <a:t>SESAME-Stand </a:t>
            </a:r>
            <a:r>
              <a:rPr lang="en-US" sz="4400" b="0" strike="noStrike" spc="-1" dirty="0">
                <a:solidFill>
                  <a:srgbClr val="FFFFFF"/>
                </a:solidFill>
                <a:uFill>
                  <a:solidFill>
                    <a:srgbClr val="FFFFFF"/>
                  </a:solidFill>
                </a:uFill>
                <a:latin typeface="Arial"/>
              </a:rPr>
              <a:t>facility</a:t>
            </a:r>
            <a:endParaRPr lang="en-US" sz="4400" b="0" strike="noStrike" spc="-1" dirty="0">
              <a:solidFill>
                <a:srgbClr val="000000"/>
              </a:solidFill>
              <a:uFill>
                <a:solidFill>
                  <a:srgbClr val="FFFFFF"/>
                </a:solidFill>
              </a:uFill>
              <a:latin typeface="Calibri"/>
            </a:endParaRPr>
          </a:p>
        </p:txBody>
      </p:sp>
      <p:sp>
        <p:nvSpPr>
          <p:cNvPr id="120" name="TextShape 2"/>
          <p:cNvSpPr txBox="1"/>
          <p:nvPr/>
        </p:nvSpPr>
        <p:spPr>
          <a:xfrm>
            <a:off x="4572000" y="3881160"/>
            <a:ext cx="4438800" cy="1176840"/>
          </a:xfrm>
          <a:prstGeom prst="rect">
            <a:avLst/>
          </a:prstGeom>
          <a:noFill/>
          <a:ln>
            <a:noFill/>
          </a:ln>
        </p:spPr>
        <p:txBody>
          <a:bodyPr/>
          <a:lstStyle/>
          <a:p>
            <a:pPr algn="r">
              <a:lnSpc>
                <a:spcPct val="100000"/>
              </a:lnSpc>
            </a:pPr>
            <a:r>
              <a:rPr lang="en-US" sz="1900" b="0" strike="noStrike" spc="-1" dirty="0">
                <a:solidFill>
                  <a:srgbClr val="E19B15"/>
                </a:solidFill>
                <a:uFill>
                  <a:solidFill>
                    <a:srgbClr val="FFFFFF"/>
                  </a:solidFill>
                </a:uFill>
                <a:latin typeface="Calibri"/>
              </a:rPr>
              <a:t>M. </a:t>
            </a:r>
            <a:r>
              <a:rPr lang="en-US" sz="1900" b="0" strike="noStrike" spc="-1" dirty="0" err="1">
                <a:solidFill>
                  <a:srgbClr val="E19B15"/>
                </a:solidFill>
                <a:uFill>
                  <a:solidFill>
                    <a:srgbClr val="FFFFFF"/>
                  </a:solidFill>
                </a:uFill>
                <a:latin typeface="Calibri"/>
              </a:rPr>
              <a:t>Profir</a:t>
            </a:r>
            <a:r>
              <a:rPr lang="en-US" sz="1900" b="0" strike="noStrike" spc="-1" dirty="0">
                <a:solidFill>
                  <a:srgbClr val="E19B15"/>
                </a:solidFill>
                <a:uFill>
                  <a:solidFill>
                    <a:srgbClr val="FFFFFF"/>
                  </a:solidFill>
                </a:uFill>
                <a:latin typeface="Calibri"/>
              </a:rPr>
              <a:t>, V. Moreau (CRS4)</a:t>
            </a:r>
            <a:endParaRPr lang="en-US" sz="3200" b="0" strike="noStrike" spc="-1" dirty="0">
              <a:solidFill>
                <a:srgbClr val="000000"/>
              </a:solidFill>
              <a:uFill>
                <a:solidFill>
                  <a:srgbClr val="FFFFFF"/>
                </a:solidFill>
              </a:uFill>
              <a:latin typeface="Arial"/>
            </a:endParaRPr>
          </a:p>
          <a:p>
            <a:pPr algn="r">
              <a:lnSpc>
                <a:spcPct val="100000"/>
              </a:lnSpc>
            </a:pPr>
            <a:r>
              <a:rPr lang="en-US" sz="1900" b="0" strike="noStrike" spc="-1" dirty="0">
                <a:solidFill>
                  <a:srgbClr val="E19B15"/>
                </a:solidFill>
                <a:uFill>
                  <a:solidFill>
                    <a:srgbClr val="FFFFFF"/>
                  </a:solidFill>
                </a:uFill>
                <a:latin typeface="Calibri"/>
              </a:rPr>
              <a:t>5th Progress Meeting, October 17-19</a:t>
            </a:r>
            <a:endParaRPr lang="en-US" sz="3200" b="0" strike="noStrike" spc="-1" dirty="0">
              <a:solidFill>
                <a:srgbClr val="000000"/>
              </a:solidFill>
              <a:uFill>
                <a:solidFill>
                  <a:srgbClr val="FFFFFF"/>
                </a:solidFill>
              </a:uFill>
              <a:latin typeface="Arial"/>
            </a:endParaRPr>
          </a:p>
          <a:p>
            <a:pPr algn="r">
              <a:lnSpc>
                <a:spcPct val="100000"/>
              </a:lnSpc>
            </a:pPr>
            <a:r>
              <a:rPr lang="en-US" sz="1900" b="0" strike="noStrike" spc="-1" dirty="0">
                <a:solidFill>
                  <a:srgbClr val="E19B15"/>
                </a:solidFill>
                <a:uFill>
                  <a:solidFill>
                    <a:srgbClr val="FFFFFF"/>
                  </a:solidFill>
                </a:uFill>
                <a:latin typeface="Calibri"/>
              </a:rPr>
              <a:t>ENEA, </a:t>
            </a:r>
            <a:r>
              <a:rPr lang="en-US" sz="1900" b="0" strike="noStrike" spc="-1" dirty="0" err="1">
                <a:solidFill>
                  <a:srgbClr val="E19B15"/>
                </a:solidFill>
                <a:uFill>
                  <a:solidFill>
                    <a:srgbClr val="FFFFFF"/>
                  </a:solidFill>
                </a:uFill>
                <a:latin typeface="Calibri"/>
              </a:rPr>
              <a:t>Brasimone</a:t>
            </a:r>
            <a:r>
              <a:rPr lang="en-US" sz="1900" b="0" strike="noStrike" spc="-1" dirty="0">
                <a:solidFill>
                  <a:srgbClr val="E19B15"/>
                </a:solidFill>
                <a:uFill>
                  <a:solidFill>
                    <a:srgbClr val="FFFFFF"/>
                  </a:solidFill>
                </a:uFill>
                <a:latin typeface="Calibri"/>
              </a:rPr>
              <a:t>, Italy</a:t>
            </a:r>
            <a:endParaRPr lang="en-US" sz="32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a:solidFill>
                  <a:srgbClr val="232E5B"/>
                </a:solidFill>
                <a:uFill>
                  <a:solidFill>
                    <a:srgbClr val="FFFFFF"/>
                  </a:solidFill>
                </a:uFill>
                <a:latin typeface="Arial"/>
              </a:rPr>
              <a:t>Main </a:t>
            </a:r>
            <a:r>
              <a:rPr lang="en-US" sz="3300" b="0" strike="noStrike" spc="-1" dirty="0" smtClean="0">
                <a:solidFill>
                  <a:srgbClr val="232E5B"/>
                </a:solidFill>
                <a:uFill>
                  <a:solidFill>
                    <a:srgbClr val="FFFFFF"/>
                  </a:solidFill>
                </a:uFill>
                <a:latin typeface="Arial"/>
              </a:rPr>
              <a:t>setting for thermal equilibrium</a:t>
            </a:r>
            <a:endParaRPr lang="en-US" sz="1800" b="0" strike="noStrike" spc="-1" dirty="0">
              <a:solidFill>
                <a:srgbClr val="000000"/>
              </a:solidFill>
              <a:uFill>
                <a:solidFill>
                  <a:srgbClr val="FFFFFF"/>
                </a:solidFill>
              </a:uFill>
              <a:latin typeface="Calibri"/>
            </a:endParaRPr>
          </a:p>
        </p:txBody>
      </p:sp>
      <p:sp>
        <p:nvSpPr>
          <p:cNvPr id="155" name="TextShape 2"/>
          <p:cNvSpPr txBox="1"/>
          <p:nvPr/>
        </p:nvSpPr>
        <p:spPr>
          <a:xfrm>
            <a:off x="723914" y="1040760"/>
            <a:ext cx="8191912" cy="5264048"/>
          </a:xfrm>
          <a:prstGeom prst="rect">
            <a:avLst/>
          </a:prstGeom>
          <a:noFill/>
          <a:ln>
            <a:noFill/>
          </a:ln>
        </p:spPr>
        <p:txBody>
          <a:bodyPr/>
          <a:lstStyle/>
          <a:p>
            <a:pPr marL="171360" indent="-171000" algn="ctr">
              <a:lnSpc>
                <a:spcPct val="90000"/>
              </a:lnSpc>
              <a:buClr>
                <a:srgbClr val="404040"/>
              </a:buClr>
              <a:buFont typeface="Arial"/>
              <a:buChar char="•"/>
            </a:pPr>
            <a:r>
              <a:rPr lang="en-US" sz="2100" spc="-1" dirty="0" smtClean="0">
                <a:solidFill>
                  <a:srgbClr val="404040"/>
                </a:solidFill>
                <a:uFill>
                  <a:solidFill>
                    <a:srgbClr val="FFFFFF"/>
                  </a:solidFill>
                </a:uFill>
                <a:latin typeface="Calibri"/>
              </a:rPr>
              <a:t>The algorithm used to bring the system to the thermal equilibrium close to freezing onset is the following one: </a:t>
            </a:r>
          </a:p>
          <a:p>
            <a:pPr marL="171360" indent="-171000" algn="ctr">
              <a:lnSpc>
                <a:spcPct val="90000"/>
              </a:lnSpc>
              <a:buClr>
                <a:srgbClr val="404040"/>
              </a:buClr>
              <a:buFont typeface="Arial"/>
              <a:buChar char="•"/>
            </a:pPr>
            <a:endParaRPr lang="en-US" sz="2100"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spc="-1" dirty="0" smtClean="0">
                <a:solidFill>
                  <a:srgbClr val="404040"/>
                </a:solidFill>
                <a:uFill>
                  <a:solidFill>
                    <a:srgbClr val="FFFFFF"/>
                  </a:solidFill>
                </a:uFill>
                <a:latin typeface="Calibri"/>
              </a:rPr>
              <a:t>Impose the cooling air velocity and temperature</a:t>
            </a:r>
          </a:p>
          <a:p>
            <a:pPr marL="171360" indent="-171000">
              <a:lnSpc>
                <a:spcPct val="90000"/>
              </a:lnSpc>
              <a:buClr>
                <a:srgbClr val="404040"/>
              </a:buClr>
              <a:buFont typeface="Arial"/>
              <a:buChar char="•"/>
            </a:pPr>
            <a:endParaRPr lang="en-US" sz="2100"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spc="-1" dirty="0" smtClean="0">
                <a:solidFill>
                  <a:srgbClr val="404040"/>
                </a:solidFill>
                <a:uFill>
                  <a:solidFill>
                    <a:srgbClr val="FFFFFF"/>
                  </a:solidFill>
                </a:uFill>
                <a:latin typeface="Calibri"/>
              </a:rPr>
              <a:t>First guess of the heat source based on the heat flux removed by the air</a:t>
            </a:r>
          </a:p>
          <a:p>
            <a:pPr marL="171360" indent="-171000">
              <a:lnSpc>
                <a:spcPct val="90000"/>
              </a:lnSpc>
              <a:buClr>
                <a:srgbClr val="404040"/>
              </a:buClr>
              <a:buFont typeface="Arial"/>
              <a:buChar char="•"/>
            </a:pPr>
            <a:endParaRPr lang="en-US" sz="2100"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spc="-1" dirty="0" smtClean="0">
                <a:solidFill>
                  <a:srgbClr val="404040"/>
                </a:solidFill>
                <a:uFill>
                  <a:solidFill>
                    <a:srgbClr val="FFFFFF"/>
                  </a:solidFill>
                </a:uFill>
                <a:latin typeface="Calibri"/>
              </a:rPr>
              <a:t>Reach the steady state solution</a:t>
            </a:r>
          </a:p>
          <a:p>
            <a:pPr marL="171360" indent="-171000">
              <a:lnSpc>
                <a:spcPct val="90000"/>
              </a:lnSpc>
              <a:buClr>
                <a:srgbClr val="404040"/>
              </a:buClr>
              <a:buFont typeface="Arial"/>
              <a:buChar char="•"/>
            </a:pPr>
            <a:endParaRPr lang="en-US" sz="2100"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spc="-1" dirty="0" smtClean="0">
                <a:solidFill>
                  <a:srgbClr val="404040"/>
                </a:solidFill>
                <a:uFill>
                  <a:solidFill>
                    <a:srgbClr val="FFFFFF"/>
                  </a:solidFill>
                </a:uFill>
                <a:latin typeface="Calibri"/>
              </a:rPr>
              <a:t>Look at the minimum temperature of the lead</a:t>
            </a:r>
          </a:p>
          <a:p>
            <a:pPr marL="171360" indent="-171000">
              <a:lnSpc>
                <a:spcPct val="90000"/>
              </a:lnSpc>
              <a:buClr>
                <a:srgbClr val="404040"/>
              </a:buClr>
              <a:buFont typeface="Arial"/>
              <a:buChar char="•"/>
            </a:pPr>
            <a:endParaRPr lang="en-US" sz="2100"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spc="-1" dirty="0" smtClean="0">
                <a:solidFill>
                  <a:srgbClr val="404040"/>
                </a:solidFill>
                <a:uFill>
                  <a:solidFill>
                    <a:srgbClr val="FFFFFF"/>
                  </a:solidFill>
                </a:uFill>
                <a:latin typeface="Calibri"/>
              </a:rPr>
              <a:t>Adapt dynamically the heat source to bring the global enthalpy content to the value that provide the right minimum temperature </a:t>
            </a:r>
          </a:p>
          <a:p>
            <a:pPr marL="171360" indent="-171000">
              <a:lnSpc>
                <a:spcPct val="90000"/>
              </a:lnSpc>
              <a:buClr>
                <a:srgbClr val="404040"/>
              </a:buClr>
              <a:buFont typeface="Arial"/>
              <a:buChar char="•"/>
            </a:pPr>
            <a:endParaRPr lang="en-US" sz="2100"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spc="-1" dirty="0" smtClean="0">
                <a:solidFill>
                  <a:srgbClr val="404040"/>
                </a:solidFill>
                <a:uFill>
                  <a:solidFill>
                    <a:srgbClr val="FFFFFF"/>
                  </a:solidFill>
                </a:uFill>
                <a:latin typeface="Calibri"/>
              </a:rPr>
              <a:t>Fix the new found heat source to a constant value</a:t>
            </a:r>
          </a:p>
          <a:p>
            <a:pPr marL="171360" indent="-171000">
              <a:lnSpc>
                <a:spcPct val="90000"/>
              </a:lnSpc>
              <a:buClr>
                <a:srgbClr val="404040"/>
              </a:buClr>
              <a:buFont typeface="Arial"/>
              <a:buChar char="•"/>
            </a:pPr>
            <a:endParaRPr lang="en-US" sz="2100" spc="-1" dirty="0">
              <a:solidFill>
                <a:srgbClr val="404040"/>
              </a:solidFill>
              <a:uFill>
                <a:solidFill>
                  <a:srgbClr val="FFFFFF"/>
                </a:solidFill>
              </a:uFill>
              <a:latin typeface="Calibri"/>
            </a:endParaRPr>
          </a:p>
          <a:p>
            <a:pPr marL="171360" indent="-171000" algn="ctr">
              <a:lnSpc>
                <a:spcPct val="90000"/>
              </a:lnSpc>
              <a:buClr>
                <a:srgbClr val="404040"/>
              </a:buClr>
              <a:buFont typeface="Arial"/>
              <a:buChar char="•"/>
            </a:pPr>
            <a:r>
              <a:rPr lang="en-US" sz="2100" b="1" spc="-1" dirty="0" smtClean="0">
                <a:solidFill>
                  <a:srgbClr val="404040"/>
                </a:solidFill>
                <a:uFill>
                  <a:solidFill>
                    <a:srgbClr val="FFFFFF"/>
                  </a:solidFill>
                </a:uFill>
                <a:latin typeface="Calibri"/>
              </a:rPr>
              <a:t>The algorithm is necessary because the minimum steady lead temperature is very sensitive to the </a:t>
            </a:r>
            <a:r>
              <a:rPr lang="en-US" sz="2100" b="1" spc="-1" dirty="0" smtClean="0">
                <a:solidFill>
                  <a:srgbClr val="404040"/>
                </a:solidFill>
                <a:uFill>
                  <a:solidFill>
                    <a:srgbClr val="FFFFFF"/>
                  </a:solidFill>
                </a:uFill>
                <a:latin typeface="Calibri"/>
              </a:rPr>
              <a:t>cooling/heat </a:t>
            </a:r>
            <a:r>
              <a:rPr lang="en-US" sz="2100" b="1" spc="-1" dirty="0" smtClean="0">
                <a:solidFill>
                  <a:srgbClr val="404040"/>
                </a:solidFill>
                <a:uFill>
                  <a:solidFill>
                    <a:srgbClr val="FFFFFF"/>
                  </a:solidFill>
                </a:uFill>
                <a:latin typeface="Calibri"/>
              </a:rPr>
              <a:t>source value!</a:t>
            </a:r>
          </a:p>
          <a:p>
            <a:pPr marL="171360" indent="-171000">
              <a:lnSpc>
                <a:spcPct val="90000"/>
              </a:lnSpc>
              <a:buClr>
                <a:srgbClr val="404040"/>
              </a:buClr>
              <a:buFont typeface="Arial"/>
              <a:buChar char="•"/>
            </a:pPr>
            <a:endParaRPr lang="en-US" sz="2100"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endParaRPr lang="en-US" sz="2100"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endParaRPr lang="en-US" sz="2100" spc="-1" dirty="0" smtClean="0">
              <a:solidFill>
                <a:srgbClr val="404040"/>
              </a:solidFill>
              <a:uFill>
                <a:solidFill>
                  <a:srgbClr val="FFFFFF"/>
                </a:solidFill>
              </a:uFill>
              <a:latin typeface="Calibri"/>
            </a:endParaRPr>
          </a:p>
          <a:p>
            <a:pPr marL="360">
              <a:lnSpc>
                <a:spcPct val="90000"/>
              </a:lnSpc>
              <a:buClr>
                <a:srgbClr val="404040"/>
              </a:buClr>
            </a:pPr>
            <a:endParaRPr lang="en-US" sz="2100" b="0" strike="noStrike" spc="-1" dirty="0" smtClean="0">
              <a:solidFill>
                <a:srgbClr val="404040"/>
              </a:solidFill>
              <a:uFill>
                <a:solidFill>
                  <a:srgbClr val="FFFFFF"/>
                </a:solidFill>
              </a:uFill>
              <a:latin typeface="Calibri"/>
            </a:endParaRPr>
          </a:p>
          <a:p>
            <a:pPr marL="360">
              <a:lnSpc>
                <a:spcPct val="90000"/>
              </a:lnSpc>
              <a:buClr>
                <a:srgbClr val="404040"/>
              </a:buClr>
            </a:pPr>
            <a:r>
              <a:rPr lang="en-US" sz="2100" b="0" strike="noStrike" spc="-1" dirty="0">
                <a:solidFill>
                  <a:srgbClr val="404040"/>
                </a:solidFill>
                <a:uFill>
                  <a:solidFill>
                    <a:srgbClr val="FFFFFF"/>
                  </a:solidFill>
                </a:uFill>
                <a:latin typeface="Calibri"/>
              </a:rPr>
              <a:t> </a:t>
            </a:r>
            <a:endParaRPr lang="en-US" sz="2400" b="0" strike="noStrike" spc="-1" dirty="0">
              <a:solidFill>
                <a:srgbClr val="404040"/>
              </a:solidFill>
              <a:uFill>
                <a:solidFill>
                  <a:srgbClr val="FFFFFF"/>
                </a:solidFill>
              </a:uFill>
              <a:latin typeface="Calibri"/>
            </a:endParaRPr>
          </a:p>
          <a:p>
            <a:pPr marL="360">
              <a:lnSpc>
                <a:spcPct val="90000"/>
              </a:lnSpc>
              <a:buClr>
                <a:srgbClr val="404040"/>
              </a:buClr>
            </a:pPr>
            <a:endParaRPr lang="en-US" sz="2100" b="0" strike="noStrike" spc="-1" dirty="0">
              <a:solidFill>
                <a:srgbClr val="404040"/>
              </a:solidFill>
              <a:uFill>
                <a:solidFill>
                  <a:srgbClr val="FFFFFF"/>
                </a:solidFill>
              </a:uFill>
              <a:latin typeface="Calibri"/>
            </a:endParaRPr>
          </a:p>
        </p:txBody>
      </p:sp>
      <p:sp>
        <p:nvSpPr>
          <p:cNvPr id="156" name="TextShape 3"/>
          <p:cNvSpPr txBox="1"/>
          <p:nvPr/>
        </p:nvSpPr>
        <p:spPr>
          <a:xfrm>
            <a:off x="0" y="6492960"/>
            <a:ext cx="5486040" cy="364680"/>
          </a:xfrm>
          <a:prstGeom prst="rect">
            <a:avLst/>
          </a:prstGeom>
          <a:noFill/>
          <a:ln>
            <a:noFill/>
          </a:ln>
        </p:spPr>
        <p:txBody>
          <a:bodyPr anchor="ctr"/>
          <a:lstStyle/>
          <a:p>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57" name="TextShape 4"/>
          <p:cNvSpPr txBox="1"/>
          <p:nvPr/>
        </p:nvSpPr>
        <p:spPr>
          <a:xfrm>
            <a:off x="7086600" y="6492960"/>
            <a:ext cx="2057040" cy="364680"/>
          </a:xfrm>
          <a:prstGeom prst="rect">
            <a:avLst/>
          </a:prstGeom>
          <a:noFill/>
          <a:ln>
            <a:noFill/>
          </a:ln>
        </p:spPr>
        <p:txBody>
          <a:bodyPr anchor="ctr"/>
          <a:lstStyle/>
          <a:p>
            <a:pPr algn="r">
              <a:lnSpc>
                <a:spcPct val="100000"/>
              </a:lnSpc>
            </a:pPr>
            <a:fld id="{754BEC26-A705-49D8-BA30-BBCFED0C2BAB}" type="slidenum">
              <a:rPr lang="en-US" sz="900" b="0" strike="noStrike" spc="-1">
                <a:solidFill>
                  <a:srgbClr val="8B8B8B"/>
                </a:solidFill>
                <a:uFill>
                  <a:solidFill>
                    <a:srgbClr val="FFFFFF"/>
                  </a:solidFill>
                </a:uFill>
                <a:latin typeface="Calibri"/>
              </a:rPr>
              <a:t>10</a:t>
            </a:fld>
            <a:endParaRPr lang="en-US" sz="1400" b="0" strike="noStrike" spc="-1">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a:solidFill>
                  <a:srgbClr val="232E5B"/>
                </a:solidFill>
                <a:uFill>
                  <a:solidFill>
                    <a:srgbClr val="FFFFFF"/>
                  </a:solidFill>
                </a:uFill>
                <a:latin typeface="Arial"/>
              </a:rPr>
              <a:t>Main </a:t>
            </a:r>
            <a:r>
              <a:rPr lang="en-US" sz="3300" b="0" strike="noStrike" spc="-1" dirty="0" smtClean="0">
                <a:solidFill>
                  <a:srgbClr val="232E5B"/>
                </a:solidFill>
                <a:uFill>
                  <a:solidFill>
                    <a:srgbClr val="FFFFFF"/>
                  </a:solidFill>
                </a:uFill>
                <a:latin typeface="Arial"/>
              </a:rPr>
              <a:t>setting for thermal equilibrium</a:t>
            </a:r>
            <a:endParaRPr lang="en-US" sz="1800" b="0" strike="noStrike" spc="-1" dirty="0">
              <a:solidFill>
                <a:srgbClr val="000000"/>
              </a:solidFill>
              <a:uFill>
                <a:solidFill>
                  <a:srgbClr val="FFFFFF"/>
                </a:solidFill>
              </a:uFill>
              <a:latin typeface="Calibri"/>
            </a:endParaRPr>
          </a:p>
        </p:txBody>
      </p:sp>
      <p:sp>
        <p:nvSpPr>
          <p:cNvPr id="156" name="TextShape 3"/>
          <p:cNvSpPr txBox="1"/>
          <p:nvPr/>
        </p:nvSpPr>
        <p:spPr>
          <a:xfrm>
            <a:off x="0" y="6492960"/>
            <a:ext cx="5486040" cy="364680"/>
          </a:xfrm>
          <a:prstGeom prst="rect">
            <a:avLst/>
          </a:prstGeom>
          <a:noFill/>
          <a:ln>
            <a:noFill/>
          </a:ln>
        </p:spPr>
        <p:txBody>
          <a:bodyPr anchor="ctr"/>
          <a:lstStyle/>
          <a:p>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57" name="TextShape 4"/>
          <p:cNvSpPr txBox="1"/>
          <p:nvPr/>
        </p:nvSpPr>
        <p:spPr>
          <a:xfrm>
            <a:off x="7086600" y="6492960"/>
            <a:ext cx="2057040" cy="364680"/>
          </a:xfrm>
          <a:prstGeom prst="rect">
            <a:avLst/>
          </a:prstGeom>
          <a:noFill/>
          <a:ln>
            <a:noFill/>
          </a:ln>
        </p:spPr>
        <p:txBody>
          <a:bodyPr anchor="ctr"/>
          <a:lstStyle/>
          <a:p>
            <a:pPr algn="r">
              <a:lnSpc>
                <a:spcPct val="100000"/>
              </a:lnSpc>
            </a:pPr>
            <a:fld id="{754BEC26-A705-49D8-BA30-BBCFED0C2BAB}" type="slidenum">
              <a:rPr lang="en-US" sz="900" b="0" strike="noStrike" spc="-1">
                <a:solidFill>
                  <a:srgbClr val="8B8B8B"/>
                </a:solidFill>
                <a:uFill>
                  <a:solidFill>
                    <a:srgbClr val="FFFFFF"/>
                  </a:solidFill>
                </a:uFill>
                <a:latin typeface="Calibri"/>
              </a:rPr>
              <a:t>11</a:t>
            </a:fld>
            <a:endParaRPr lang="en-US" sz="1400" b="0" strike="noStrike" spc="-1">
              <a:solidFill>
                <a:srgbClr val="000000"/>
              </a:solidFill>
              <a:uFill>
                <a:solidFill>
                  <a:srgbClr val="FFFFFF"/>
                </a:solidFill>
              </a:uFill>
              <a:latin typeface="Times New Roman"/>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3913388"/>
            <a:ext cx="3410722" cy="2886260"/>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1701" y="1052462"/>
            <a:ext cx="3443783" cy="2914237"/>
          </a:xfrm>
          <a:prstGeom prst="rect">
            <a:avLst/>
          </a:prstGeom>
        </p:spPr>
      </p:pic>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560" y="1124744"/>
            <a:ext cx="3295368" cy="2788644"/>
          </a:xfrm>
          <a:prstGeom prst="rect">
            <a:avLst/>
          </a:prstGeom>
        </p:spPr>
      </p:pic>
    </p:spTree>
    <p:extLst>
      <p:ext uri="{BB962C8B-B14F-4D97-AF65-F5344CB8AC3E}">
        <p14:creationId xmlns:p14="http://schemas.microsoft.com/office/powerpoint/2010/main" val="202055326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smtClean="0">
                <a:solidFill>
                  <a:srgbClr val="232E5B"/>
                </a:solidFill>
                <a:uFill>
                  <a:solidFill>
                    <a:srgbClr val="FFFFFF"/>
                  </a:solidFill>
                </a:uFill>
                <a:latin typeface="Arial"/>
              </a:rPr>
              <a:t>Steady </a:t>
            </a:r>
            <a:r>
              <a:rPr lang="en-US" sz="3300" b="0" strike="noStrike" spc="-1" dirty="0">
                <a:solidFill>
                  <a:srgbClr val="232E5B"/>
                </a:solidFill>
                <a:uFill>
                  <a:solidFill>
                    <a:srgbClr val="FFFFFF"/>
                  </a:solidFill>
                </a:uFill>
                <a:latin typeface="Arial"/>
              </a:rPr>
              <a:t>state calculations</a:t>
            </a:r>
            <a:endParaRPr lang="en-US" sz="1800" b="0" strike="noStrike" spc="-1" dirty="0">
              <a:solidFill>
                <a:srgbClr val="000000"/>
              </a:solidFill>
              <a:uFill>
                <a:solidFill>
                  <a:srgbClr val="FFFFFF"/>
                </a:solidFill>
              </a:uFill>
              <a:latin typeface="Calibri"/>
            </a:endParaRPr>
          </a:p>
        </p:txBody>
      </p:sp>
      <p:sp>
        <p:nvSpPr>
          <p:cNvPr id="164" name="TextShape 3"/>
          <p:cNvSpPr txBox="1"/>
          <p:nvPr/>
        </p:nvSpPr>
        <p:spPr>
          <a:xfrm>
            <a:off x="7086600" y="6492960"/>
            <a:ext cx="2057040" cy="364680"/>
          </a:xfrm>
          <a:prstGeom prst="rect">
            <a:avLst/>
          </a:prstGeom>
          <a:noFill/>
          <a:ln>
            <a:noFill/>
          </a:ln>
        </p:spPr>
        <p:txBody>
          <a:bodyPr anchor="ctr"/>
          <a:lstStyle/>
          <a:p>
            <a:pPr algn="r">
              <a:lnSpc>
                <a:spcPct val="100000"/>
              </a:lnSpc>
            </a:pPr>
            <a:fld id="{BBA726E4-05F3-4BBA-A2E5-03602757EA94}" type="slidenum">
              <a:rPr lang="en-US" sz="900" b="0" strike="noStrike" spc="-1">
                <a:solidFill>
                  <a:srgbClr val="8B8B8B"/>
                </a:solidFill>
                <a:uFill>
                  <a:solidFill>
                    <a:srgbClr val="FFFFFF"/>
                  </a:solidFill>
                </a:uFill>
                <a:latin typeface="Calibri"/>
              </a:rPr>
              <a:t>12</a:t>
            </a:fld>
            <a:endParaRPr lang="en-US" sz="1400" b="0" strike="noStrike" spc="-1">
              <a:solidFill>
                <a:srgbClr val="000000"/>
              </a:solidFill>
              <a:uFill>
                <a:solidFill>
                  <a:srgbClr val="FFFFFF"/>
                </a:solidFill>
              </a:uFill>
              <a:latin typeface="Times New Roman"/>
            </a:endParaRP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39431" t="-709" r="2847" b="12927"/>
          <a:stretch/>
        </p:blipFill>
        <p:spPr>
          <a:xfrm>
            <a:off x="394979" y="2852936"/>
            <a:ext cx="4198107" cy="3665952"/>
          </a:xfrm>
          <a:prstGeom prst="rect">
            <a:avLst/>
          </a:prstGeom>
        </p:spPr>
      </p:pic>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l="37402" t="2" r="2365" b="15047"/>
          <a:stretch/>
        </p:blipFill>
        <p:spPr>
          <a:xfrm>
            <a:off x="4593086" y="3815482"/>
            <a:ext cx="3580598" cy="2808312"/>
          </a:xfrm>
          <a:prstGeom prst="rect">
            <a:avLst/>
          </a:prstGeom>
        </p:spPr>
      </p:pic>
      <p:sp>
        <p:nvSpPr>
          <p:cNvPr id="12" name="TextShape 3"/>
          <p:cNvSpPr txBox="1"/>
          <p:nvPr/>
        </p:nvSpPr>
        <p:spPr>
          <a:xfrm>
            <a:off x="0" y="6492960"/>
            <a:ext cx="5486040" cy="364680"/>
          </a:xfrm>
          <a:prstGeom prst="rect">
            <a:avLst/>
          </a:prstGeom>
          <a:noFill/>
          <a:ln>
            <a:noFill/>
          </a:ln>
        </p:spPr>
        <p:txBody>
          <a:bodyPr anchor="ctr"/>
          <a:lstStyle/>
          <a:p>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4393" y="1083900"/>
            <a:ext cx="3227939" cy="2731582"/>
          </a:xfrm>
          <a:prstGeom prst="rect">
            <a:avLst/>
          </a:prstGeom>
        </p:spPr>
      </p:pic>
      <p:sp>
        <p:nvSpPr>
          <p:cNvPr id="4" name="Rettangolo 3"/>
          <p:cNvSpPr/>
          <p:nvPr/>
        </p:nvSpPr>
        <p:spPr>
          <a:xfrm>
            <a:off x="467544" y="1083900"/>
            <a:ext cx="5400600" cy="2031325"/>
          </a:xfrm>
          <a:prstGeom prst="rect">
            <a:avLst/>
          </a:prstGeom>
        </p:spPr>
        <p:txBody>
          <a:bodyPr wrap="square">
            <a:spAutoFit/>
          </a:bodyPr>
          <a:lstStyle/>
          <a:p>
            <a:pPr marL="285840" indent="-285480">
              <a:lnSpc>
                <a:spcPct val="100000"/>
              </a:lnSpc>
              <a:buClr>
                <a:srgbClr val="000000"/>
              </a:buClr>
              <a:buFont typeface="Arial"/>
              <a:buChar char="•"/>
            </a:pPr>
            <a:r>
              <a:rPr lang="en-US" spc="-1" dirty="0">
                <a:solidFill>
                  <a:srgbClr val="000000"/>
                </a:solidFill>
                <a:uFill>
                  <a:solidFill>
                    <a:srgbClr val="FFFFFF"/>
                  </a:solidFill>
                </a:uFill>
                <a:latin typeface="Arial" panose="020B0604020202020204" pitchFamily="34" charset="0"/>
                <a:cs typeface="Arial" panose="020B0604020202020204" pitchFamily="34" charset="0"/>
              </a:rPr>
              <a:t>The minimum temperature of 601 K is reached for a heat source of 3.12 kW. </a:t>
            </a:r>
            <a:endParaRPr lang="en-US" spc="-1" dirty="0" smtClean="0">
              <a:solidFill>
                <a:srgbClr val="000000"/>
              </a:solidFill>
              <a:uFill>
                <a:solidFill>
                  <a:srgbClr val="FFFFFF"/>
                </a:solidFill>
              </a:uFill>
              <a:latin typeface="Arial" panose="020B0604020202020204" pitchFamily="34" charset="0"/>
              <a:cs typeface="Arial" panose="020B0604020202020204" pitchFamily="34" charset="0"/>
            </a:endParaRPr>
          </a:p>
          <a:p>
            <a:pPr marL="285840" indent="-285480">
              <a:lnSpc>
                <a:spcPct val="100000"/>
              </a:lnSpc>
              <a:buClr>
                <a:srgbClr val="000000"/>
              </a:buClr>
              <a:buFont typeface="Arial"/>
              <a:buChar char="•"/>
            </a:pPr>
            <a:r>
              <a:rPr lang="en-US" dirty="0" smtClean="0"/>
              <a:t>The </a:t>
            </a:r>
            <a:r>
              <a:rPr lang="en-US" dirty="0"/>
              <a:t>temperature profile </a:t>
            </a:r>
            <a:r>
              <a:rPr lang="en-US" dirty="0" smtClean="0"/>
              <a:t>shows </a:t>
            </a:r>
            <a:r>
              <a:rPr lang="en-US" dirty="0"/>
              <a:t>the expected horizontal </a:t>
            </a:r>
            <a:r>
              <a:rPr lang="en-US" dirty="0" smtClean="0"/>
              <a:t>stratification.</a:t>
            </a:r>
          </a:p>
          <a:p>
            <a:pPr marL="285840" indent="-285480">
              <a:buClr>
                <a:srgbClr val="000000"/>
              </a:buClr>
              <a:buFont typeface="Arial"/>
              <a:buChar char="•"/>
            </a:pPr>
            <a:r>
              <a:rPr lang="it-IT" dirty="0" smtClean="0"/>
              <a:t>The </a:t>
            </a:r>
            <a:r>
              <a:rPr lang="it-IT" dirty="0" err="1" smtClean="0"/>
              <a:t>lead</a:t>
            </a:r>
            <a:r>
              <a:rPr lang="it-IT" dirty="0" smtClean="0"/>
              <a:t> </a:t>
            </a:r>
            <a:r>
              <a:rPr lang="it-IT" dirty="0" err="1" smtClean="0"/>
              <a:t>heated</a:t>
            </a:r>
            <a:r>
              <a:rPr lang="it-IT" dirty="0" smtClean="0"/>
              <a:t> in the </a:t>
            </a:r>
            <a:r>
              <a:rPr lang="it-IT" dirty="0" err="1" smtClean="0"/>
              <a:t>internal</a:t>
            </a:r>
            <a:r>
              <a:rPr lang="it-IT" dirty="0" smtClean="0"/>
              <a:t> of the </a:t>
            </a:r>
            <a:r>
              <a:rPr lang="it-IT" dirty="0" err="1" smtClean="0"/>
              <a:t>obstacle</a:t>
            </a:r>
            <a:r>
              <a:rPr lang="it-IT" dirty="0" smtClean="0"/>
              <a:t> </a:t>
            </a:r>
            <a:r>
              <a:rPr lang="it-IT" dirty="0" err="1" smtClean="0"/>
              <a:t>rises</a:t>
            </a:r>
            <a:r>
              <a:rPr lang="it-IT" dirty="0" smtClean="0"/>
              <a:t> </a:t>
            </a:r>
            <a:r>
              <a:rPr lang="it-IT" dirty="0" err="1" smtClean="0"/>
              <a:t>at</a:t>
            </a:r>
            <a:r>
              <a:rPr lang="it-IT" dirty="0" smtClean="0"/>
              <a:t> </a:t>
            </a:r>
            <a:r>
              <a:rPr lang="it-IT" dirty="0" smtClean="0"/>
              <a:t>the top</a:t>
            </a:r>
            <a:r>
              <a:rPr lang="it-IT" dirty="0" smtClean="0"/>
              <a:t>, </a:t>
            </a:r>
            <a:r>
              <a:rPr lang="it-IT" dirty="0" err="1" smtClean="0"/>
              <a:t>then</a:t>
            </a:r>
            <a:r>
              <a:rPr lang="it-IT" dirty="0" smtClean="0"/>
              <a:t> </a:t>
            </a:r>
            <a:r>
              <a:rPr lang="it-IT" dirty="0" err="1" smtClean="0"/>
              <a:t>is</a:t>
            </a:r>
            <a:r>
              <a:rPr lang="it-IT" dirty="0" smtClean="0"/>
              <a:t> </a:t>
            </a:r>
            <a:r>
              <a:rPr lang="it-IT" dirty="0" err="1" smtClean="0"/>
              <a:t>cooled</a:t>
            </a:r>
            <a:r>
              <a:rPr lang="it-IT" dirty="0" smtClean="0"/>
              <a:t> and </a:t>
            </a:r>
            <a:r>
              <a:rPr lang="it-IT" dirty="0" err="1" smtClean="0"/>
              <a:t>turns</a:t>
            </a:r>
            <a:r>
              <a:rPr lang="it-IT" dirty="0" smtClean="0"/>
              <a:t> back.</a:t>
            </a:r>
            <a:endParaRPr lang="en-US" spc="-1" dirty="0" smtClean="0">
              <a:solidFill>
                <a:srgbClr val="000000"/>
              </a:solidFill>
              <a:uFill>
                <a:solidFill>
                  <a:srgbClr val="FFFFFF"/>
                </a:solidFill>
              </a:uFill>
              <a:latin typeface="Calibri"/>
            </a:endParaRPr>
          </a:p>
          <a:p>
            <a:pPr marL="285840" indent="-285480">
              <a:lnSpc>
                <a:spcPct val="100000"/>
              </a:lnSpc>
              <a:buClr>
                <a:srgbClr val="000000"/>
              </a:buClr>
              <a:buFont typeface="Arial"/>
              <a:buChar char="•"/>
            </a:pPr>
            <a:endParaRPr lang="en-US" spc="-1" dirty="0">
              <a:solidFill>
                <a:srgbClr val="000000"/>
              </a:solidFill>
              <a:uFill>
                <a:solidFill>
                  <a:srgbClr val="FFFFFF"/>
                </a:solidFill>
              </a:uFill>
            </a:endParaRPr>
          </a:p>
        </p:txBody>
      </p:sp>
    </p:spTree>
    <p:extLst>
      <p:ext uri="{BB962C8B-B14F-4D97-AF65-F5344CB8AC3E}">
        <p14:creationId xmlns:p14="http://schemas.microsoft.com/office/powerpoint/2010/main" val="16959430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a:solidFill>
                  <a:srgbClr val="232E5B"/>
                </a:solidFill>
                <a:uFill>
                  <a:solidFill>
                    <a:srgbClr val="FFFFFF"/>
                  </a:solidFill>
                </a:uFill>
                <a:latin typeface="Arial"/>
              </a:rPr>
              <a:t>Main setting solidification</a:t>
            </a:r>
            <a:endParaRPr lang="en-US" sz="1800" b="0" strike="noStrike" spc="-1">
              <a:solidFill>
                <a:srgbClr val="000000"/>
              </a:solidFill>
              <a:uFill>
                <a:solidFill>
                  <a:srgbClr val="FFFFFF"/>
                </a:solidFill>
              </a:uFill>
              <a:latin typeface="Calibri"/>
            </a:endParaRPr>
          </a:p>
        </p:txBody>
      </p:sp>
      <p:sp>
        <p:nvSpPr>
          <p:cNvPr id="159"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60" name="TextShape 3"/>
          <p:cNvSpPr txBox="1"/>
          <p:nvPr/>
        </p:nvSpPr>
        <p:spPr>
          <a:xfrm>
            <a:off x="7086600" y="6492960"/>
            <a:ext cx="2057040" cy="364680"/>
          </a:xfrm>
          <a:prstGeom prst="rect">
            <a:avLst/>
          </a:prstGeom>
          <a:noFill/>
          <a:ln>
            <a:noFill/>
          </a:ln>
        </p:spPr>
        <p:txBody>
          <a:bodyPr anchor="ctr"/>
          <a:lstStyle/>
          <a:p>
            <a:pPr algn="r">
              <a:lnSpc>
                <a:spcPct val="100000"/>
              </a:lnSpc>
            </a:pPr>
            <a:fld id="{A8BBD13E-30A8-4F19-901E-DC106AF5BAEB}" type="slidenum">
              <a:rPr lang="en-US" sz="900" b="0" strike="noStrike" spc="-1">
                <a:solidFill>
                  <a:srgbClr val="8B8B8B"/>
                </a:solidFill>
                <a:uFill>
                  <a:solidFill>
                    <a:srgbClr val="FFFFFF"/>
                  </a:solidFill>
                </a:uFill>
                <a:latin typeface="Calibri"/>
              </a:rPr>
              <a:t>13</a:t>
            </a:fld>
            <a:endParaRPr lang="en-US" sz="1400" b="0" strike="noStrike" spc="-1">
              <a:solidFill>
                <a:srgbClr val="000000"/>
              </a:solidFill>
              <a:uFill>
                <a:solidFill>
                  <a:srgbClr val="FFFFFF"/>
                </a:solidFill>
              </a:uFill>
              <a:latin typeface="Times New Roman"/>
            </a:endParaRPr>
          </a:p>
        </p:txBody>
      </p:sp>
      <p:sp>
        <p:nvSpPr>
          <p:cNvPr id="161" name="CustomShape 4"/>
          <p:cNvSpPr/>
          <p:nvPr/>
        </p:nvSpPr>
        <p:spPr>
          <a:xfrm>
            <a:off x="467544" y="1268760"/>
            <a:ext cx="7868616" cy="41044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5480">
              <a:lnSpc>
                <a:spcPct val="100000"/>
              </a:lnSpc>
              <a:buClr>
                <a:srgbClr val="000000"/>
              </a:buClr>
              <a:buFont typeface="Arial"/>
              <a:buChar char="•"/>
            </a:pPr>
            <a:endParaRPr lang="en-US" sz="1800" b="0" strike="noStrike" spc="-1" dirty="0" smtClean="0">
              <a:solidFill>
                <a:srgbClr val="000000"/>
              </a:solidFill>
              <a:uFill>
                <a:solidFill>
                  <a:srgbClr val="FFFFFF"/>
                </a:solidFill>
              </a:uFill>
            </a:endParaRPr>
          </a:p>
          <a:p>
            <a:pPr>
              <a:lnSpc>
                <a:spcPct val="100000"/>
              </a:lnSpc>
            </a:pPr>
            <a:r>
              <a:rPr lang="en-US" sz="1800" b="0" strike="noStrike" spc="-1" dirty="0" smtClean="0">
                <a:solidFill>
                  <a:srgbClr val="000000"/>
                </a:solidFill>
                <a:uFill>
                  <a:solidFill>
                    <a:srgbClr val="FFFFFF"/>
                  </a:solidFill>
                </a:uFill>
              </a:rPr>
              <a:t> </a:t>
            </a:r>
            <a:r>
              <a:rPr lang="en-US" sz="1800" b="0" strike="noStrike" spc="-1" dirty="0">
                <a:solidFill>
                  <a:srgbClr val="000000"/>
                </a:solidFill>
                <a:uFill>
                  <a:solidFill>
                    <a:srgbClr val="FFFFFF"/>
                  </a:solidFill>
                </a:uFill>
              </a:rPr>
              <a:t>In the VOF framework, the Melting-Solidification model is enabled with the following settings: </a:t>
            </a:r>
          </a:p>
          <a:p>
            <a:pPr algn="ctr">
              <a:lnSpc>
                <a:spcPct val="100000"/>
              </a:lnSpc>
            </a:pPr>
            <a:r>
              <a:rPr lang="en-US" sz="1800" b="0" strike="noStrike" spc="-1" dirty="0">
                <a:solidFill>
                  <a:srgbClr val="000000"/>
                </a:solidFill>
                <a:uFill>
                  <a:solidFill>
                    <a:srgbClr val="FFFFFF"/>
                  </a:solidFill>
                </a:uFill>
              </a:rPr>
              <a:t>Latent heat of fusion=23070 J/kg</a:t>
            </a:r>
          </a:p>
          <a:p>
            <a:pPr algn="ctr">
              <a:lnSpc>
                <a:spcPct val="100000"/>
              </a:lnSpc>
            </a:pPr>
            <a:r>
              <a:rPr lang="en-US" sz="1800" b="0" strike="noStrike" spc="-1" dirty="0">
                <a:solidFill>
                  <a:srgbClr val="000000"/>
                </a:solidFill>
                <a:uFill>
                  <a:solidFill>
                    <a:srgbClr val="FFFFFF"/>
                  </a:solidFill>
                </a:uFill>
              </a:rPr>
              <a:t>Liquid temperature=600.6 K</a:t>
            </a:r>
          </a:p>
          <a:p>
            <a:pPr algn="ctr">
              <a:lnSpc>
                <a:spcPct val="100000"/>
              </a:lnSpc>
            </a:pPr>
            <a:r>
              <a:rPr lang="en-US" sz="1800" b="0" strike="noStrike" spc="-1" dirty="0">
                <a:solidFill>
                  <a:srgbClr val="000000"/>
                </a:solidFill>
                <a:uFill>
                  <a:solidFill>
                    <a:srgbClr val="FFFFFF"/>
                  </a:solidFill>
                </a:uFill>
              </a:rPr>
              <a:t>Solidus temperature=598.6 </a:t>
            </a:r>
            <a:r>
              <a:rPr lang="en-US" sz="1800" b="0" strike="noStrike" spc="-1" dirty="0" smtClean="0">
                <a:solidFill>
                  <a:srgbClr val="000000"/>
                </a:solidFill>
                <a:uFill>
                  <a:solidFill>
                    <a:srgbClr val="FFFFFF"/>
                  </a:solidFill>
                </a:uFill>
              </a:rPr>
              <a:t>K</a:t>
            </a:r>
          </a:p>
          <a:p>
            <a:pPr lvl="0" algn="ctr"/>
            <a:endParaRPr lang="en-GB" sz="1600" dirty="0" smtClean="0"/>
          </a:p>
          <a:p>
            <a:pPr lvl="0" algn="ctr"/>
            <a:r>
              <a:rPr lang="en-GB" sz="1600" dirty="0" smtClean="0"/>
              <a:t>Flow </a:t>
            </a:r>
            <a:r>
              <a:rPr lang="en-GB" sz="1600" dirty="0"/>
              <a:t>stop relative solid fraction=0.01</a:t>
            </a:r>
            <a:endParaRPr lang="it-IT" sz="1600" dirty="0"/>
          </a:p>
          <a:p>
            <a:pPr lvl="0" algn="ctr"/>
            <a:endParaRPr lang="en-GB" sz="1600" dirty="0" smtClean="0"/>
          </a:p>
          <a:p>
            <a:pPr lvl="0" algn="ctr"/>
            <a:r>
              <a:rPr lang="en-GB" sz="1600" dirty="0" smtClean="0"/>
              <a:t>A </a:t>
            </a:r>
            <a:r>
              <a:rPr lang="en-GB" sz="1600" dirty="0"/>
              <a:t>low </a:t>
            </a:r>
            <a:r>
              <a:rPr lang="en-US" sz="1600" dirty="0"/>
              <a:t>Turbulent </a:t>
            </a:r>
            <a:r>
              <a:rPr lang="en-US" sz="1600" dirty="0" err="1"/>
              <a:t>Prandtl</a:t>
            </a:r>
            <a:r>
              <a:rPr lang="en-US" sz="1600" dirty="0"/>
              <a:t> number (10</a:t>
            </a:r>
            <a:r>
              <a:rPr lang="en-US" sz="1600" baseline="30000" dirty="0"/>
              <a:t>-6</a:t>
            </a:r>
            <a:r>
              <a:rPr lang="en-US" sz="1600" dirty="0"/>
              <a:t>) where the Flow Stop Flag &gt; 0.5 and the default </a:t>
            </a:r>
            <a:r>
              <a:rPr lang="en-US" sz="1600" dirty="0" err="1"/>
              <a:t>Prandtl</a:t>
            </a:r>
            <a:r>
              <a:rPr lang="en-US" sz="1600" dirty="0"/>
              <a:t> number </a:t>
            </a:r>
            <a:r>
              <a:rPr lang="en-US" sz="1600" dirty="0" smtClean="0"/>
              <a:t>=0.9 </a:t>
            </a:r>
            <a:r>
              <a:rPr lang="en-US" sz="1600" dirty="0"/>
              <a:t>otherwise.</a:t>
            </a:r>
            <a:endParaRPr lang="it-IT" sz="1600" dirty="0"/>
          </a:p>
          <a:p>
            <a:pPr algn="ctr">
              <a:lnSpc>
                <a:spcPct val="100000"/>
              </a:lnSpc>
            </a:pPr>
            <a:endParaRPr lang="en-US" sz="1800" b="0" strike="noStrike" spc="-1" dirty="0">
              <a:solidFill>
                <a:srgbClr val="000000"/>
              </a:solidFill>
              <a:uFill>
                <a:solidFill>
                  <a:srgbClr val="FFFFFF"/>
                </a:solidFill>
              </a:uFill>
            </a:endParaRPr>
          </a:p>
        </p:txBody>
      </p:sp>
      <p:sp>
        <p:nvSpPr>
          <p:cNvPr id="2" name="Rettangolo 1"/>
          <p:cNvSpPr/>
          <p:nvPr/>
        </p:nvSpPr>
        <p:spPr>
          <a:xfrm>
            <a:off x="395536" y="4653136"/>
            <a:ext cx="8064896" cy="646331"/>
          </a:xfrm>
          <a:prstGeom prst="rect">
            <a:avLst/>
          </a:prstGeom>
        </p:spPr>
        <p:txBody>
          <a:bodyPr wrap="square">
            <a:spAutoFit/>
          </a:bodyPr>
          <a:lstStyle/>
          <a:p>
            <a:pPr marL="285750" indent="-285750">
              <a:buFont typeface="Arial" panose="020B0604020202020204" pitchFamily="34" charset="0"/>
              <a:buChar char="•"/>
            </a:pPr>
            <a:r>
              <a:rPr lang="en-US" dirty="0"/>
              <a:t>The melting-solidification model is activated when the temperature reaches 601 K or above, by increasing the velocity of the air in the cooling channel. </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smtClean="0">
                <a:solidFill>
                  <a:srgbClr val="232E5B"/>
                </a:solidFill>
                <a:uFill>
                  <a:solidFill>
                    <a:srgbClr val="FFFFFF"/>
                  </a:solidFill>
                </a:uFill>
                <a:latin typeface="Arial"/>
              </a:rPr>
              <a:t>Numerical issues related to solidification</a:t>
            </a:r>
            <a:endParaRPr lang="en-US" sz="1800" b="0" strike="noStrike" spc="-1" dirty="0">
              <a:solidFill>
                <a:srgbClr val="000000"/>
              </a:solidFill>
              <a:uFill>
                <a:solidFill>
                  <a:srgbClr val="FFFFFF"/>
                </a:solidFill>
              </a:uFill>
              <a:latin typeface="Calibri"/>
            </a:endParaRPr>
          </a:p>
        </p:txBody>
      </p:sp>
      <p:sp>
        <p:nvSpPr>
          <p:cNvPr id="159"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60" name="TextShape 3"/>
          <p:cNvSpPr txBox="1"/>
          <p:nvPr/>
        </p:nvSpPr>
        <p:spPr>
          <a:xfrm>
            <a:off x="7086600" y="6492960"/>
            <a:ext cx="2057040" cy="364680"/>
          </a:xfrm>
          <a:prstGeom prst="rect">
            <a:avLst/>
          </a:prstGeom>
          <a:noFill/>
          <a:ln>
            <a:noFill/>
          </a:ln>
        </p:spPr>
        <p:txBody>
          <a:bodyPr anchor="ctr"/>
          <a:lstStyle/>
          <a:p>
            <a:pPr algn="r">
              <a:lnSpc>
                <a:spcPct val="100000"/>
              </a:lnSpc>
            </a:pPr>
            <a:fld id="{A8BBD13E-30A8-4F19-901E-DC106AF5BAEB}" type="slidenum">
              <a:rPr lang="en-US" sz="900" b="0" strike="noStrike" spc="-1">
                <a:solidFill>
                  <a:srgbClr val="8B8B8B"/>
                </a:solidFill>
                <a:uFill>
                  <a:solidFill>
                    <a:srgbClr val="FFFFFF"/>
                  </a:solidFill>
                </a:uFill>
                <a:latin typeface="Calibri"/>
              </a:rPr>
              <a:t>14</a:t>
            </a:fld>
            <a:endParaRPr lang="en-US" sz="1400" b="0" strike="noStrike" spc="-1">
              <a:solidFill>
                <a:srgbClr val="000000"/>
              </a:solidFill>
              <a:uFill>
                <a:solidFill>
                  <a:srgbClr val="FFFFFF"/>
                </a:solidFill>
              </a:uFill>
              <a:latin typeface="Times New Roman"/>
            </a:endParaRPr>
          </a:p>
        </p:txBody>
      </p:sp>
      <p:sp>
        <p:nvSpPr>
          <p:cNvPr id="161" name="CustomShape 4"/>
          <p:cNvSpPr/>
          <p:nvPr/>
        </p:nvSpPr>
        <p:spPr>
          <a:xfrm>
            <a:off x="467544" y="1268760"/>
            <a:ext cx="8352928" cy="5224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750" lvl="0" indent="-285750">
              <a:buFont typeface="Arial" panose="020B0604020202020204" pitchFamily="34" charset="0"/>
              <a:buChar char="•"/>
            </a:pPr>
            <a:r>
              <a:rPr lang="en-US" dirty="0"/>
              <a:t>Reference density, by default in the VOF framework, is </a:t>
            </a:r>
            <a:r>
              <a:rPr lang="en-US" dirty="0" smtClean="0"/>
              <a:t>the </a:t>
            </a:r>
            <a:r>
              <a:rPr lang="en-US" dirty="0"/>
              <a:t>density of the gas. </a:t>
            </a:r>
            <a:endParaRPr lang="it-IT" dirty="0"/>
          </a:p>
          <a:p>
            <a:pPr marL="285750" lvl="0" indent="-285750">
              <a:buFont typeface="Arial" panose="020B0604020202020204" pitchFamily="34" charset="0"/>
              <a:buChar char="•"/>
            </a:pPr>
            <a:endParaRPr lang="en-US" dirty="0" smtClean="0"/>
          </a:p>
          <a:p>
            <a:pPr marL="285750" lvl="0" indent="-285750">
              <a:buFont typeface="Arial" panose="020B0604020202020204" pitchFamily="34" charset="0"/>
              <a:buChar char="•"/>
            </a:pPr>
            <a:r>
              <a:rPr lang="en-US" dirty="0" smtClean="0"/>
              <a:t>Imposing </a:t>
            </a:r>
            <a:r>
              <a:rPr lang="en-US" dirty="0"/>
              <a:t>the reference density to 1 kg/m</a:t>
            </a:r>
            <a:r>
              <a:rPr lang="en-US" baseline="30000" dirty="0"/>
              <a:t>3</a:t>
            </a:r>
            <a:r>
              <a:rPr lang="en-US" dirty="0"/>
              <a:t>, the temperature profile </a:t>
            </a:r>
            <a:r>
              <a:rPr lang="en-US" dirty="0" smtClean="0"/>
              <a:t>didn’t </a:t>
            </a:r>
            <a:r>
              <a:rPr lang="en-US" dirty="0"/>
              <a:t>show the expected horizontal </a:t>
            </a:r>
            <a:r>
              <a:rPr lang="en-US" dirty="0" smtClean="0"/>
              <a:t>stratification.</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smtClean="0"/>
              <a:t>Moreover</a:t>
            </a:r>
            <a:r>
              <a:rPr lang="en-US" dirty="0"/>
              <a:t>, the velocity field </a:t>
            </a:r>
            <a:r>
              <a:rPr lang="en-US" dirty="0" smtClean="0"/>
              <a:t>was </a:t>
            </a:r>
            <a:r>
              <a:rPr lang="en-US" dirty="0"/>
              <a:t>not resolved. In the lower zone of the heater, higher temperatures </a:t>
            </a:r>
            <a:r>
              <a:rPr lang="en-US" dirty="0" smtClean="0"/>
              <a:t>were </a:t>
            </a:r>
            <a:r>
              <a:rPr lang="en-US" dirty="0"/>
              <a:t>present and consequently, higher </a:t>
            </a:r>
            <a:r>
              <a:rPr lang="en-US" dirty="0" smtClean="0"/>
              <a:t>velocities.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smtClean="0"/>
              <a:t>The </a:t>
            </a:r>
            <a:r>
              <a:rPr lang="en-US" dirty="0"/>
              <a:t>expected profiles </a:t>
            </a:r>
            <a:r>
              <a:rPr lang="en-US" dirty="0" smtClean="0"/>
              <a:t>were </a:t>
            </a:r>
            <a:r>
              <a:rPr lang="en-US" dirty="0"/>
              <a:t>obtained when the reference density is </a:t>
            </a:r>
            <a:r>
              <a:rPr lang="it-IT" dirty="0" smtClean="0"/>
              <a:t>the </a:t>
            </a:r>
            <a:r>
              <a:rPr lang="it-IT" dirty="0" err="1" smtClean="0"/>
              <a:t>lead</a:t>
            </a:r>
            <a:r>
              <a:rPr lang="it-IT" dirty="0" smtClean="0"/>
              <a:t> </a:t>
            </a:r>
            <a:r>
              <a:rPr lang="it-IT" dirty="0" err="1" smtClean="0"/>
              <a:t>density</a:t>
            </a:r>
            <a:r>
              <a:rPr lang="it-IT" dirty="0" smtClean="0"/>
              <a:t>-</a:t>
            </a:r>
            <a:r>
              <a:rPr lang="en-US" dirty="0"/>
              <a:t> </a:t>
            </a:r>
            <a:r>
              <a:rPr lang="en-US" dirty="0" smtClean="0"/>
              <a:t>10</a:t>
            </a:r>
            <a:r>
              <a:rPr lang="en-US" baseline="30000" dirty="0" smtClean="0"/>
              <a:t>4</a:t>
            </a:r>
            <a:r>
              <a:rPr lang="en-US" dirty="0"/>
              <a:t> </a:t>
            </a:r>
            <a:r>
              <a:rPr lang="en-US" dirty="0" smtClean="0"/>
              <a:t>kg/m</a:t>
            </a:r>
            <a:r>
              <a:rPr lang="en-US" baseline="30000" dirty="0" smtClean="0"/>
              <a:t>3</a:t>
            </a:r>
            <a:r>
              <a:rPr lang="en-US" dirty="0" smtClean="0"/>
              <a:t> </a:t>
            </a:r>
            <a:endParaRPr lang="en-US" baseline="30000"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In </a:t>
            </a:r>
            <a:r>
              <a:rPr lang="en-US" dirty="0"/>
              <a:t>the case with the low reference density, the solidification </a:t>
            </a:r>
            <a:r>
              <a:rPr lang="en-US" dirty="0" smtClean="0"/>
              <a:t>proceeded </a:t>
            </a:r>
            <a:r>
              <a:rPr lang="en-US" dirty="0"/>
              <a:t>well.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the case with the high reference density, the simulation diverges brusquely once the temperature is lower than the solidification </a:t>
            </a:r>
            <a:r>
              <a:rPr lang="en-US" dirty="0" smtClean="0"/>
              <a:t>point.</a:t>
            </a:r>
            <a:r>
              <a:rPr lang="en-US" dirty="0"/>
              <a:t> </a:t>
            </a:r>
            <a:endParaRPr lang="it-IT" dirty="0"/>
          </a:p>
          <a:p>
            <a:pPr marL="285750" lvl="0" indent="-285750">
              <a:buFont typeface="Arial" panose="020B0604020202020204" pitchFamily="34" charset="0"/>
              <a:buChar char="•"/>
            </a:pPr>
            <a:endParaRPr lang="it-IT" dirty="0"/>
          </a:p>
        </p:txBody>
      </p:sp>
    </p:spTree>
    <p:extLst>
      <p:ext uri="{BB962C8B-B14F-4D97-AF65-F5344CB8AC3E}">
        <p14:creationId xmlns:p14="http://schemas.microsoft.com/office/powerpoint/2010/main" val="26344784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smtClean="0">
                <a:solidFill>
                  <a:srgbClr val="232E5B"/>
                </a:solidFill>
                <a:uFill>
                  <a:solidFill>
                    <a:srgbClr val="FFFFFF"/>
                  </a:solidFill>
                </a:uFill>
                <a:latin typeface="Arial"/>
              </a:rPr>
              <a:t>Numerical issues</a:t>
            </a:r>
            <a:endParaRPr lang="en-US" sz="1800" b="0" strike="noStrike" spc="-1" dirty="0">
              <a:solidFill>
                <a:srgbClr val="000000"/>
              </a:solidFill>
              <a:uFill>
                <a:solidFill>
                  <a:srgbClr val="FFFFFF"/>
                </a:solidFill>
              </a:uFill>
              <a:latin typeface="Calibri"/>
            </a:endParaRPr>
          </a:p>
        </p:txBody>
      </p:sp>
      <p:sp>
        <p:nvSpPr>
          <p:cNvPr id="159" name="TextShape 2"/>
          <p:cNvSpPr txBox="1"/>
          <p:nvPr/>
        </p:nvSpPr>
        <p:spPr>
          <a:xfrm>
            <a:off x="0" y="6492960"/>
            <a:ext cx="5486040" cy="364680"/>
          </a:xfrm>
          <a:prstGeom prst="rect">
            <a:avLst/>
          </a:prstGeom>
          <a:noFill/>
          <a:ln>
            <a:noFill/>
          </a:ln>
        </p:spPr>
        <p:txBody>
          <a:bodyPr anchor="ctr"/>
          <a:lstStyle/>
          <a:p>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60" name="TextShape 3"/>
          <p:cNvSpPr txBox="1"/>
          <p:nvPr/>
        </p:nvSpPr>
        <p:spPr>
          <a:xfrm>
            <a:off x="7086600" y="6492960"/>
            <a:ext cx="2057040" cy="364680"/>
          </a:xfrm>
          <a:prstGeom prst="rect">
            <a:avLst/>
          </a:prstGeom>
          <a:noFill/>
          <a:ln>
            <a:noFill/>
          </a:ln>
        </p:spPr>
        <p:txBody>
          <a:bodyPr anchor="ctr"/>
          <a:lstStyle/>
          <a:p>
            <a:pPr algn="r">
              <a:lnSpc>
                <a:spcPct val="100000"/>
              </a:lnSpc>
            </a:pPr>
            <a:fld id="{A8BBD13E-30A8-4F19-901E-DC106AF5BAEB}" type="slidenum">
              <a:rPr lang="en-US" sz="900" b="0" strike="noStrike" spc="-1">
                <a:solidFill>
                  <a:srgbClr val="8B8B8B"/>
                </a:solidFill>
                <a:uFill>
                  <a:solidFill>
                    <a:srgbClr val="FFFFFF"/>
                  </a:solidFill>
                </a:uFill>
                <a:latin typeface="Calibri"/>
              </a:rPr>
              <a:t>15</a:t>
            </a:fld>
            <a:endParaRPr lang="en-US" sz="1400" b="0" strike="noStrike" spc="-1">
              <a:solidFill>
                <a:srgbClr val="000000"/>
              </a:solidFill>
              <a:uFill>
                <a:solidFill>
                  <a:srgbClr val="FFFFFF"/>
                </a:solidFill>
              </a:uFill>
              <a:latin typeface="Times New Roman"/>
            </a:endParaRPr>
          </a:p>
        </p:txBody>
      </p:sp>
      <p:sp>
        <p:nvSpPr>
          <p:cNvPr id="161" name="CustomShape 4"/>
          <p:cNvSpPr/>
          <p:nvPr/>
        </p:nvSpPr>
        <p:spPr>
          <a:xfrm>
            <a:off x="467544" y="1124744"/>
            <a:ext cx="8280920" cy="525658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dirty="0" smtClean="0"/>
              <a:t>Workaround strategy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Switch </a:t>
            </a:r>
            <a:r>
              <a:rPr lang="en-US" dirty="0"/>
              <a:t>the steady state simulation just before the beginning of the solidification to unsteady state and initiate the solidification in unsteady state for </a:t>
            </a:r>
            <a:r>
              <a:rPr lang="en-US" dirty="0" smtClean="0"/>
              <a:t>about 100 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At </a:t>
            </a:r>
            <a:r>
              <a:rPr lang="en-US" dirty="0"/>
              <a:t>this stage, the transient simulation can start with a small time step and a large number of inner iterations and with smaller under relaxation factors in the velocity and pressure solvers.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Further </a:t>
            </a:r>
            <a:r>
              <a:rPr lang="en-US" dirty="0"/>
              <a:t>on, the time step is progressively increased, the inner iterations diminished and, since the transient run is quite slow, the simulation is switched back to the steady state, the delayed freezing is recovered and the solidification front advances until almost all the molten lead is frozen. </a:t>
            </a:r>
            <a:endParaRPr lang="en-US" dirty="0" smtClean="0"/>
          </a:p>
          <a:p>
            <a:pPr marL="285750" lvl="1" indent="-285750">
              <a:buFont typeface="Arial" panose="020B0604020202020204" pitchFamily="34" charset="0"/>
              <a:buChar char="•"/>
            </a:pPr>
            <a:endParaRPr lang="en-US" dirty="0" smtClean="0"/>
          </a:p>
          <a:p>
            <a:pPr marL="285750" lvl="1" indent="-285750">
              <a:buFont typeface="Arial" panose="020B0604020202020204" pitchFamily="34" charset="0"/>
              <a:buChar char="•"/>
            </a:pPr>
            <a:r>
              <a:rPr lang="en-US" dirty="0" smtClean="0"/>
              <a:t>A quarter </a:t>
            </a:r>
            <a:r>
              <a:rPr lang="en-US" dirty="0"/>
              <a:t>of the computational </a:t>
            </a:r>
            <a:r>
              <a:rPr lang="en-US" dirty="0" smtClean="0"/>
              <a:t>domain was considered </a:t>
            </a:r>
            <a:r>
              <a:rPr lang="en-US" dirty="0"/>
              <a:t>in order to reduce the </a:t>
            </a:r>
            <a:r>
              <a:rPr lang="en-US" dirty="0" smtClean="0"/>
              <a:t>computational </a:t>
            </a:r>
            <a:r>
              <a:rPr lang="en-US" dirty="0"/>
              <a:t>time and </a:t>
            </a:r>
            <a:r>
              <a:rPr lang="en-US" dirty="0" smtClean="0"/>
              <a:t>to be able to proceed </a:t>
            </a:r>
            <a:r>
              <a:rPr lang="en-US" dirty="0"/>
              <a:t>with the transient for a more meaningful simulation of the freezing phenomena. </a:t>
            </a:r>
          </a:p>
          <a:p>
            <a:pPr marL="285750" lvl="1"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it-IT" dirty="0"/>
          </a:p>
        </p:txBody>
      </p:sp>
    </p:spTree>
    <p:extLst>
      <p:ext uri="{BB962C8B-B14F-4D97-AF65-F5344CB8AC3E}">
        <p14:creationId xmlns:p14="http://schemas.microsoft.com/office/powerpoint/2010/main" val="5328640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t="21027" b="1402"/>
          <a:stretch/>
        </p:blipFill>
        <p:spPr>
          <a:xfrm>
            <a:off x="158413" y="2996952"/>
            <a:ext cx="8826814" cy="3420048"/>
          </a:xfrm>
          <a:prstGeom prst="rect">
            <a:avLst/>
          </a:prstGeom>
        </p:spPr>
      </p:pic>
      <p:sp>
        <p:nvSpPr>
          <p:cNvPr id="166"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a:solidFill>
                  <a:srgbClr val="232E5B"/>
                </a:solidFill>
                <a:uFill>
                  <a:solidFill>
                    <a:srgbClr val="FFFFFF"/>
                  </a:solidFill>
                </a:uFill>
                <a:latin typeface="Arial"/>
              </a:rPr>
              <a:t>Steady </a:t>
            </a:r>
            <a:r>
              <a:rPr lang="en-US" sz="3300" b="0" strike="noStrike" spc="-1" dirty="0" smtClean="0">
                <a:solidFill>
                  <a:srgbClr val="232E5B"/>
                </a:solidFill>
                <a:uFill>
                  <a:solidFill>
                    <a:srgbClr val="FFFFFF"/>
                  </a:solidFill>
                </a:uFill>
                <a:latin typeface="Arial"/>
              </a:rPr>
              <a:t>state 100% molten lead</a:t>
            </a:r>
            <a:endParaRPr lang="en-US" sz="1800" b="0" strike="noStrike" spc="-1" dirty="0">
              <a:solidFill>
                <a:srgbClr val="000000"/>
              </a:solidFill>
              <a:uFill>
                <a:solidFill>
                  <a:srgbClr val="FFFFFF"/>
                </a:solidFill>
              </a:uFill>
              <a:latin typeface="Calibri"/>
            </a:endParaRPr>
          </a:p>
        </p:txBody>
      </p:sp>
      <p:sp>
        <p:nvSpPr>
          <p:cNvPr id="167"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68" name="TextShape 3"/>
          <p:cNvSpPr txBox="1"/>
          <p:nvPr/>
        </p:nvSpPr>
        <p:spPr>
          <a:xfrm>
            <a:off x="7086600" y="6492960"/>
            <a:ext cx="2057040" cy="364680"/>
          </a:xfrm>
          <a:prstGeom prst="rect">
            <a:avLst/>
          </a:prstGeom>
          <a:noFill/>
          <a:ln>
            <a:noFill/>
          </a:ln>
        </p:spPr>
        <p:txBody>
          <a:bodyPr anchor="ctr"/>
          <a:lstStyle/>
          <a:p>
            <a:pPr algn="r">
              <a:lnSpc>
                <a:spcPct val="100000"/>
              </a:lnSpc>
            </a:pPr>
            <a:fld id="{42FF3046-7B7B-44DE-88A8-D7064BCA00C6}" type="slidenum">
              <a:rPr lang="en-US" sz="900" b="0" strike="noStrike" spc="-1">
                <a:solidFill>
                  <a:srgbClr val="8B8B8B"/>
                </a:solidFill>
                <a:uFill>
                  <a:solidFill>
                    <a:srgbClr val="FFFFFF"/>
                  </a:solidFill>
                </a:uFill>
                <a:latin typeface="Calibri"/>
              </a:rPr>
              <a:t>16</a:t>
            </a:fld>
            <a:endParaRPr lang="en-US" sz="1400" b="0" strike="noStrike" spc="-1">
              <a:solidFill>
                <a:srgbClr val="000000"/>
              </a:solidFill>
              <a:uFill>
                <a:solidFill>
                  <a:srgbClr val="FFFFFF"/>
                </a:solidFill>
              </a:uFill>
              <a:latin typeface="Times New Roman"/>
            </a:endParaRPr>
          </a:p>
        </p:txBody>
      </p:sp>
      <p:sp>
        <p:nvSpPr>
          <p:cNvPr id="169" name="CustomShape 4"/>
          <p:cNvSpPr/>
          <p:nvPr/>
        </p:nvSpPr>
        <p:spPr>
          <a:xfrm>
            <a:off x="251520" y="1235160"/>
            <a:ext cx="8568952" cy="19058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750" indent="-285750">
              <a:lnSpc>
                <a:spcPct val="100000"/>
              </a:lnSpc>
              <a:buFont typeface="Arial" panose="020B0604020202020204" pitchFamily="34" charset="0"/>
              <a:buChar char="•"/>
            </a:pPr>
            <a:r>
              <a:rPr lang="en-US" sz="1800" b="0" strike="noStrike" spc="-1" dirty="0">
                <a:solidFill>
                  <a:srgbClr val="000000"/>
                </a:solidFill>
                <a:uFill>
                  <a:solidFill>
                    <a:srgbClr val="FFFFFF"/>
                  </a:solidFill>
                </a:uFill>
              </a:rPr>
              <a:t>For the initial condition, </a:t>
            </a:r>
            <a:r>
              <a:rPr lang="en-US" sz="1800" b="0" strike="noStrike" spc="-1" dirty="0" smtClean="0">
                <a:solidFill>
                  <a:srgbClr val="000000"/>
                </a:solidFill>
                <a:uFill>
                  <a:solidFill>
                    <a:srgbClr val="FFFFFF"/>
                  </a:solidFill>
                </a:uFill>
              </a:rPr>
              <a:t>with an </a:t>
            </a:r>
            <a:r>
              <a:rPr lang="en-US" sz="1800" b="0" strike="noStrike" spc="-1" dirty="0">
                <a:solidFill>
                  <a:srgbClr val="000000"/>
                </a:solidFill>
                <a:uFill>
                  <a:solidFill>
                    <a:srgbClr val="FFFFFF"/>
                  </a:solidFill>
                </a:uFill>
              </a:rPr>
              <a:t>air mass flow rate of 0.145 </a:t>
            </a:r>
            <a:r>
              <a:rPr lang="en-US" sz="1800" b="0" strike="noStrike" spc="-1" dirty="0" smtClean="0">
                <a:solidFill>
                  <a:srgbClr val="000000"/>
                </a:solidFill>
                <a:uFill>
                  <a:solidFill>
                    <a:srgbClr val="FFFFFF"/>
                  </a:solidFill>
                </a:uFill>
              </a:rPr>
              <a:t>kg/s (Air velocity=1.8 m/s), </a:t>
            </a:r>
            <a:r>
              <a:rPr lang="en-US" sz="1800" b="0" strike="noStrike" spc="-1" dirty="0">
                <a:solidFill>
                  <a:srgbClr val="000000"/>
                </a:solidFill>
                <a:uFill>
                  <a:solidFill>
                    <a:srgbClr val="FFFFFF"/>
                  </a:solidFill>
                </a:uFill>
              </a:rPr>
              <a:t>the minimum temperature above the freezing point (601 K) is reached for a heat source of 3.12 kW. </a:t>
            </a:r>
            <a:endParaRPr lang="en-US" sz="1800" b="0" strike="noStrike" spc="-1" dirty="0" smtClean="0">
              <a:solidFill>
                <a:srgbClr val="000000"/>
              </a:solidFill>
              <a:uFill>
                <a:solidFill>
                  <a:srgbClr val="FFFFFF"/>
                </a:solidFill>
              </a:uFill>
            </a:endParaRPr>
          </a:p>
          <a:p>
            <a:pPr marL="285750" indent="-285750">
              <a:lnSpc>
                <a:spcPct val="100000"/>
              </a:lnSpc>
              <a:buFont typeface="Arial" panose="020B0604020202020204" pitchFamily="34" charset="0"/>
              <a:buChar char="•"/>
            </a:pPr>
            <a:endParaRPr lang="en-US" spc="-1" dirty="0">
              <a:solidFill>
                <a:srgbClr val="000000"/>
              </a:solidFill>
              <a:uFill>
                <a:solidFill>
                  <a:srgbClr val="FFFFFF"/>
                </a:solidFill>
              </a:uFill>
            </a:endParaRPr>
          </a:p>
          <a:p>
            <a:pPr marL="285750" indent="-285750">
              <a:lnSpc>
                <a:spcPct val="100000"/>
              </a:lnSpc>
              <a:buFont typeface="Arial" panose="020B0604020202020204" pitchFamily="34" charset="0"/>
              <a:buChar char="•"/>
            </a:pPr>
            <a:r>
              <a:rPr lang="en-US" sz="1800" b="0" strike="noStrike" spc="-1" dirty="0" smtClean="0">
                <a:solidFill>
                  <a:srgbClr val="000000"/>
                </a:solidFill>
                <a:uFill>
                  <a:solidFill>
                    <a:srgbClr val="FFFFFF"/>
                  </a:solidFill>
                </a:uFill>
              </a:rPr>
              <a:t>Heat </a:t>
            </a:r>
            <a:r>
              <a:rPr lang="en-US" sz="1800" b="0" strike="noStrike" spc="-1" dirty="0">
                <a:solidFill>
                  <a:srgbClr val="000000"/>
                </a:solidFill>
                <a:uFill>
                  <a:solidFill>
                    <a:srgbClr val="FFFFFF"/>
                  </a:solidFill>
                </a:uFill>
              </a:rPr>
              <a:t>source in </a:t>
            </a:r>
            <a:r>
              <a:rPr lang="en-US" sz="1800" b="0" strike="noStrike" spc="-1" dirty="0" smtClean="0">
                <a:solidFill>
                  <a:srgbClr val="000000"/>
                </a:solidFill>
                <a:uFill>
                  <a:solidFill>
                    <a:srgbClr val="FFFFFF"/>
                  </a:solidFill>
                </a:uFill>
              </a:rPr>
              <a:t>the CVR </a:t>
            </a:r>
            <a:r>
              <a:rPr lang="en-US" sz="1800" b="0" strike="noStrike" spc="-1" dirty="0">
                <a:solidFill>
                  <a:srgbClr val="000000"/>
                </a:solidFill>
                <a:uFill>
                  <a:solidFill>
                    <a:srgbClr val="FFFFFF"/>
                  </a:solidFill>
                </a:uFill>
              </a:rPr>
              <a:t>model is 3 kW</a:t>
            </a:r>
            <a:r>
              <a:rPr lang="en-US" sz="1800" b="0" strike="noStrike" spc="-1" dirty="0" smtClean="0">
                <a:solidFill>
                  <a:srgbClr val="000000"/>
                </a:solidFill>
                <a:uFill>
                  <a:solidFill>
                    <a:srgbClr val="FFFFFF"/>
                  </a:solidFill>
                </a:uFill>
              </a:rPr>
              <a:t>. The </a:t>
            </a:r>
            <a:r>
              <a:rPr lang="en-US" sz="1800" b="0" strike="noStrike" spc="-1" dirty="0">
                <a:solidFill>
                  <a:srgbClr val="000000"/>
                </a:solidFill>
                <a:uFill>
                  <a:solidFill>
                    <a:srgbClr val="FFFFFF"/>
                  </a:solidFill>
                </a:uFill>
              </a:rPr>
              <a:t>difference in the heat source entity may be given by the geometrical difference between the two models.</a:t>
            </a:r>
          </a:p>
          <a:p>
            <a:pPr>
              <a:lnSpc>
                <a:spcPct val="100000"/>
              </a:lnSpc>
            </a:pPr>
            <a:endParaRPr lang="en-US" sz="1800" b="0" strike="noStrike" spc="-1" dirty="0">
              <a:solidFill>
                <a:srgbClr val="000000"/>
              </a:solidFill>
              <a:uFill>
                <a:solidFill>
                  <a:srgbClr val="FFFFFF"/>
                </a:solidFill>
              </a:uFil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170" t="15107" r="-943" b="13265"/>
          <a:stretch/>
        </p:blipFill>
        <p:spPr>
          <a:xfrm>
            <a:off x="770760" y="2636912"/>
            <a:ext cx="7059060" cy="3744032"/>
          </a:xfrm>
          <a:prstGeom prst="rect">
            <a:avLst/>
          </a:prstGeom>
        </p:spPr>
      </p:pic>
      <p:sp>
        <p:nvSpPr>
          <p:cNvPr id="170"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a:solidFill>
                  <a:srgbClr val="232E5B"/>
                </a:solidFill>
                <a:uFill>
                  <a:solidFill>
                    <a:srgbClr val="FFFFFF"/>
                  </a:solidFill>
                </a:uFill>
                <a:latin typeface="Arial"/>
              </a:rPr>
              <a:t>Steady state </a:t>
            </a:r>
            <a:r>
              <a:rPr lang="en-US" sz="3300" b="0" strike="noStrike" spc="-1" dirty="0" smtClean="0">
                <a:solidFill>
                  <a:srgbClr val="232E5B"/>
                </a:solidFill>
                <a:uFill>
                  <a:solidFill>
                    <a:srgbClr val="FFFFFF"/>
                  </a:solidFill>
                </a:uFill>
                <a:latin typeface="Arial"/>
              </a:rPr>
              <a:t>67% molten lead</a:t>
            </a:r>
            <a:endParaRPr lang="en-US" sz="1800" b="0" strike="noStrike" spc="-1" dirty="0">
              <a:solidFill>
                <a:srgbClr val="000000"/>
              </a:solidFill>
              <a:uFill>
                <a:solidFill>
                  <a:srgbClr val="FFFFFF"/>
                </a:solidFill>
              </a:uFill>
              <a:latin typeface="Calibri"/>
            </a:endParaRPr>
          </a:p>
        </p:txBody>
      </p:sp>
      <p:sp>
        <p:nvSpPr>
          <p:cNvPr id="171"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72" name="TextShape 3"/>
          <p:cNvSpPr txBox="1"/>
          <p:nvPr/>
        </p:nvSpPr>
        <p:spPr>
          <a:xfrm>
            <a:off x="7086600" y="6492960"/>
            <a:ext cx="2057040" cy="364680"/>
          </a:xfrm>
          <a:prstGeom prst="rect">
            <a:avLst/>
          </a:prstGeom>
          <a:noFill/>
          <a:ln>
            <a:noFill/>
          </a:ln>
        </p:spPr>
        <p:txBody>
          <a:bodyPr anchor="ctr"/>
          <a:lstStyle/>
          <a:p>
            <a:pPr algn="r">
              <a:lnSpc>
                <a:spcPct val="100000"/>
              </a:lnSpc>
            </a:pPr>
            <a:fld id="{42E70FEC-8BE9-4ACB-851D-F3A3F6F1C7D9}" type="slidenum">
              <a:rPr lang="en-US" sz="900" b="0" strike="noStrike" spc="-1">
                <a:solidFill>
                  <a:srgbClr val="8B8B8B"/>
                </a:solidFill>
                <a:uFill>
                  <a:solidFill>
                    <a:srgbClr val="FFFFFF"/>
                  </a:solidFill>
                </a:uFill>
                <a:latin typeface="Calibri"/>
              </a:rPr>
              <a:t>17</a:t>
            </a:fld>
            <a:endParaRPr lang="en-US" sz="1400" b="0" strike="noStrike" spc="-1">
              <a:solidFill>
                <a:srgbClr val="000000"/>
              </a:solidFill>
              <a:uFill>
                <a:solidFill>
                  <a:srgbClr val="FFFFFF"/>
                </a:solidFill>
              </a:uFill>
              <a:latin typeface="Times New Roman"/>
            </a:endParaRPr>
          </a:p>
        </p:txBody>
      </p:sp>
      <p:sp>
        <p:nvSpPr>
          <p:cNvPr id="4" name="Rettangolo 3"/>
          <p:cNvSpPr/>
          <p:nvPr/>
        </p:nvSpPr>
        <p:spPr>
          <a:xfrm>
            <a:off x="107504" y="1124744"/>
            <a:ext cx="8712968" cy="1200329"/>
          </a:xfrm>
          <a:prstGeom prst="rect">
            <a:avLst/>
          </a:prstGeom>
        </p:spPr>
        <p:txBody>
          <a:bodyPr wrap="square">
            <a:spAutoFit/>
          </a:bodyPr>
          <a:lstStyle/>
          <a:p>
            <a:pPr marL="285750" indent="-285750">
              <a:lnSpc>
                <a:spcPct val="100000"/>
              </a:lnSpc>
              <a:buFont typeface="Arial" panose="020B0604020202020204" pitchFamily="34" charset="0"/>
              <a:buChar char="•"/>
            </a:pPr>
            <a:r>
              <a:rPr lang="en-US" spc="-1" dirty="0">
                <a:solidFill>
                  <a:srgbClr val="000000"/>
                </a:solidFill>
                <a:uFill>
                  <a:solidFill>
                    <a:srgbClr val="FFFFFF"/>
                  </a:solidFill>
                </a:uFill>
              </a:rPr>
              <a:t>F</a:t>
            </a:r>
            <a:r>
              <a:rPr lang="en-US" spc="-1" dirty="0" smtClean="0">
                <a:solidFill>
                  <a:srgbClr val="000000"/>
                </a:solidFill>
                <a:uFill>
                  <a:solidFill>
                    <a:srgbClr val="FFFFFF"/>
                  </a:solidFill>
                </a:uFill>
              </a:rPr>
              <a:t>inal </a:t>
            </a:r>
            <a:r>
              <a:rPr lang="en-US" spc="-1" dirty="0">
                <a:solidFill>
                  <a:srgbClr val="000000"/>
                </a:solidFill>
                <a:uFill>
                  <a:solidFill>
                    <a:srgbClr val="FFFFFF"/>
                  </a:solidFill>
                </a:uFill>
              </a:rPr>
              <a:t>state for an experimental run was found for 0.178 kg/s of cooling </a:t>
            </a:r>
            <a:r>
              <a:rPr lang="en-US" spc="-1" dirty="0" smtClean="0">
                <a:solidFill>
                  <a:srgbClr val="000000"/>
                </a:solidFill>
                <a:uFill>
                  <a:solidFill>
                    <a:srgbClr val="FFFFFF"/>
                  </a:solidFill>
                </a:uFill>
              </a:rPr>
              <a:t>air mass </a:t>
            </a:r>
            <a:r>
              <a:rPr lang="en-US" spc="-1" dirty="0">
                <a:solidFill>
                  <a:srgbClr val="000000"/>
                </a:solidFill>
                <a:uFill>
                  <a:solidFill>
                    <a:srgbClr val="FFFFFF"/>
                  </a:solidFill>
                </a:uFill>
              </a:rPr>
              <a:t>flow rate </a:t>
            </a:r>
            <a:r>
              <a:rPr lang="en-US" spc="-1" dirty="0" smtClean="0">
                <a:solidFill>
                  <a:srgbClr val="000000"/>
                </a:solidFill>
                <a:uFill>
                  <a:solidFill>
                    <a:srgbClr val="FFFFFF"/>
                  </a:solidFill>
                </a:uFill>
              </a:rPr>
              <a:t>(Air velocity=2.2 m/s) and </a:t>
            </a:r>
            <a:r>
              <a:rPr lang="en-US" spc="-1" dirty="0">
                <a:solidFill>
                  <a:srgbClr val="000000"/>
                </a:solidFill>
                <a:uFill>
                  <a:solidFill>
                    <a:srgbClr val="FFFFFF"/>
                  </a:solidFill>
                </a:uFill>
              </a:rPr>
              <a:t>3.12 kW of heating power: the solidification front arrives very close to the internals (heaters and obstacles) without reaching them</a:t>
            </a:r>
            <a:r>
              <a:rPr lang="en-US" spc="-1" dirty="0" smtClean="0">
                <a:solidFill>
                  <a:srgbClr val="000000"/>
                </a:solidFill>
                <a:uFill>
                  <a:solidFill>
                    <a:srgbClr val="FFFFFF"/>
                  </a:solidFill>
                </a:uFill>
              </a:rPr>
              <a:t>. </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075963"/>
            <a:ext cx="3602858" cy="3033607"/>
          </a:xfrm>
          <a:prstGeom prst="rect">
            <a:avLst/>
          </a:prstGeom>
        </p:spPr>
      </p:pic>
      <p:sp>
        <p:nvSpPr>
          <p:cNvPr id="170"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a:solidFill>
                  <a:srgbClr val="232E5B"/>
                </a:solidFill>
                <a:uFill>
                  <a:solidFill>
                    <a:srgbClr val="FFFFFF"/>
                  </a:solidFill>
                </a:uFill>
                <a:latin typeface="Arial"/>
              </a:rPr>
              <a:t>Steady state </a:t>
            </a:r>
            <a:r>
              <a:rPr lang="en-US" sz="3300" spc="-1" dirty="0">
                <a:solidFill>
                  <a:srgbClr val="232E5B"/>
                </a:solidFill>
                <a:uFill>
                  <a:solidFill>
                    <a:srgbClr val="FFFFFF"/>
                  </a:solidFill>
                </a:uFill>
              </a:rPr>
              <a:t>67% molten lead</a:t>
            </a:r>
            <a:endParaRPr lang="en-US" spc="-1" dirty="0">
              <a:solidFill>
                <a:srgbClr val="000000"/>
              </a:solidFill>
              <a:uFill>
                <a:solidFill>
                  <a:srgbClr val="FFFFFF"/>
                </a:solidFill>
              </a:uFill>
              <a:latin typeface="Calibri"/>
            </a:endParaRPr>
          </a:p>
        </p:txBody>
      </p:sp>
      <p:sp>
        <p:nvSpPr>
          <p:cNvPr id="171"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72" name="TextShape 3"/>
          <p:cNvSpPr txBox="1"/>
          <p:nvPr/>
        </p:nvSpPr>
        <p:spPr>
          <a:xfrm>
            <a:off x="7086600" y="6492960"/>
            <a:ext cx="2057040" cy="364680"/>
          </a:xfrm>
          <a:prstGeom prst="rect">
            <a:avLst/>
          </a:prstGeom>
          <a:noFill/>
          <a:ln>
            <a:noFill/>
          </a:ln>
        </p:spPr>
        <p:txBody>
          <a:bodyPr anchor="ctr"/>
          <a:lstStyle/>
          <a:p>
            <a:pPr algn="r">
              <a:lnSpc>
                <a:spcPct val="100000"/>
              </a:lnSpc>
            </a:pPr>
            <a:fld id="{42E70FEC-8BE9-4ACB-851D-F3A3F6F1C7D9}" type="slidenum">
              <a:rPr lang="en-US" sz="900" b="0" strike="noStrike" spc="-1">
                <a:solidFill>
                  <a:srgbClr val="8B8B8B"/>
                </a:solidFill>
                <a:uFill>
                  <a:solidFill>
                    <a:srgbClr val="FFFFFF"/>
                  </a:solidFill>
                </a:uFill>
                <a:latin typeface="Calibri"/>
              </a:rPr>
              <a:t>18</a:t>
            </a:fld>
            <a:endParaRPr lang="en-US" sz="1400" b="0" strike="noStrike" spc="-1">
              <a:solidFill>
                <a:srgbClr val="000000"/>
              </a:solidFill>
              <a:uFill>
                <a:solidFill>
                  <a:srgbClr val="FFFFFF"/>
                </a:solidFill>
              </a:uFill>
              <a:latin typeface="Times New Roman"/>
            </a:endParaRPr>
          </a:p>
        </p:txBody>
      </p:sp>
      <p:sp>
        <p:nvSpPr>
          <p:cNvPr id="4" name="Rettangolo 3"/>
          <p:cNvSpPr/>
          <p:nvPr/>
        </p:nvSpPr>
        <p:spPr>
          <a:xfrm>
            <a:off x="4142410" y="1075963"/>
            <a:ext cx="4750070" cy="1200329"/>
          </a:xfrm>
          <a:prstGeom prst="rect">
            <a:avLst/>
          </a:prstGeom>
        </p:spPr>
        <p:txBody>
          <a:bodyPr wrap="square">
            <a:spAutoFit/>
          </a:bodyPr>
          <a:lstStyle/>
          <a:p>
            <a:pPr marL="285750" indent="-285750">
              <a:lnSpc>
                <a:spcPct val="100000"/>
              </a:lnSpc>
              <a:buFont typeface="Arial" panose="020B0604020202020204" pitchFamily="34" charset="0"/>
              <a:buChar char="•"/>
            </a:pPr>
            <a:r>
              <a:rPr lang="en-GB" dirty="0" smtClean="0"/>
              <a:t>The </a:t>
            </a:r>
            <a:r>
              <a:rPr lang="en-GB" dirty="0"/>
              <a:t>33% frozen fraction </a:t>
            </a:r>
            <a:r>
              <a:rPr lang="en-GB" dirty="0" smtClean="0"/>
              <a:t>is </a:t>
            </a:r>
            <a:r>
              <a:rPr lang="en-GB" dirty="0"/>
              <a:t>chosen as a conservative final condition for </a:t>
            </a:r>
            <a:r>
              <a:rPr lang="en-GB" dirty="0" smtClean="0"/>
              <a:t>experimental phase of vessel’s opening and scan of </a:t>
            </a:r>
            <a:r>
              <a:rPr lang="en-GB" dirty="0"/>
              <a:t>the solidification </a:t>
            </a:r>
            <a:r>
              <a:rPr lang="en-GB" dirty="0" smtClean="0"/>
              <a:t>front.</a:t>
            </a:r>
            <a:endParaRPr lang="en-US" spc="-1" dirty="0">
              <a:solidFill>
                <a:srgbClr val="000000"/>
              </a:solidFill>
              <a:uFill>
                <a:solidFill>
                  <a:srgbClr val="FFFFFF"/>
                </a:solidFill>
              </a:uFill>
            </a:endParaRP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115" y="3701115"/>
            <a:ext cx="3459295" cy="2912726"/>
          </a:xfrm>
          <a:prstGeom prst="rect">
            <a:avLst/>
          </a:prstGeom>
        </p:spPr>
      </p:pic>
      <p:pic>
        <p:nvPicPr>
          <p:cNvPr id="1026" name="Picture 2" descr="D:\PresentazioneBrasimone\SESAME-Stand1\Sesame_Stand_Completo_Vers16_Quarto_US@75000_Frozen Lead Monitor Plo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2862" y="2935047"/>
            <a:ext cx="4402731" cy="370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33524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a:solidFill>
                  <a:srgbClr val="232E5B"/>
                </a:solidFill>
                <a:uFill>
                  <a:solidFill>
                    <a:srgbClr val="FFFFFF"/>
                  </a:solidFill>
                </a:uFill>
                <a:latin typeface="Arial"/>
              </a:rPr>
              <a:t>Transient calculations</a:t>
            </a:r>
            <a:endParaRPr lang="en-US" sz="1800" b="0" strike="noStrike" spc="-1">
              <a:solidFill>
                <a:srgbClr val="000000"/>
              </a:solidFill>
              <a:uFill>
                <a:solidFill>
                  <a:srgbClr val="FFFFFF"/>
                </a:solidFill>
              </a:uFill>
              <a:latin typeface="Calibri"/>
            </a:endParaRPr>
          </a:p>
        </p:txBody>
      </p:sp>
      <p:sp>
        <p:nvSpPr>
          <p:cNvPr id="175" name="TextShape 3"/>
          <p:cNvSpPr txBox="1"/>
          <p:nvPr/>
        </p:nvSpPr>
        <p:spPr>
          <a:xfrm>
            <a:off x="7086600" y="6492960"/>
            <a:ext cx="2057040" cy="364680"/>
          </a:xfrm>
          <a:prstGeom prst="rect">
            <a:avLst/>
          </a:prstGeom>
          <a:noFill/>
          <a:ln>
            <a:noFill/>
          </a:ln>
        </p:spPr>
        <p:txBody>
          <a:bodyPr anchor="ctr"/>
          <a:lstStyle/>
          <a:p>
            <a:pPr algn="r">
              <a:lnSpc>
                <a:spcPct val="100000"/>
              </a:lnSpc>
            </a:pPr>
            <a:fld id="{91794753-36F2-4392-8D2A-86BDD4B13429}" type="slidenum">
              <a:rPr lang="en-US" sz="900" b="0" strike="noStrike" spc="-1">
                <a:solidFill>
                  <a:srgbClr val="8B8B8B"/>
                </a:solidFill>
                <a:uFill>
                  <a:solidFill>
                    <a:srgbClr val="FFFFFF"/>
                  </a:solidFill>
                </a:uFill>
                <a:latin typeface="Calibri"/>
              </a:rPr>
              <a:t>19</a:t>
            </a:fld>
            <a:endParaRPr lang="en-US" sz="1400" b="0" strike="noStrike" spc="-1">
              <a:solidFill>
                <a:srgbClr val="000000"/>
              </a:solidFill>
              <a:uFill>
                <a:solidFill>
                  <a:srgbClr val="FFFFFF"/>
                </a:solidFill>
              </a:uFill>
              <a:latin typeface="Times New Roman"/>
            </a:endParaRPr>
          </a:p>
        </p:txBody>
      </p:sp>
      <p:sp>
        <p:nvSpPr>
          <p:cNvPr id="2" name="Rettangolo 1"/>
          <p:cNvSpPr/>
          <p:nvPr/>
        </p:nvSpPr>
        <p:spPr>
          <a:xfrm>
            <a:off x="683567" y="1412776"/>
            <a:ext cx="7920881" cy="4524315"/>
          </a:xfrm>
          <a:prstGeom prst="rect">
            <a:avLst/>
          </a:prstGeom>
        </p:spPr>
        <p:txBody>
          <a:bodyPr wrap="square">
            <a:spAutoFit/>
          </a:bodyPr>
          <a:lstStyle/>
          <a:p>
            <a:pPr marL="285750" indent="-285750">
              <a:buFont typeface="Arial" panose="020B0604020202020204" pitchFamily="34" charset="0"/>
              <a:buChar char="•"/>
            </a:pPr>
            <a:r>
              <a:rPr lang="en-GB" dirty="0"/>
              <a:t>The transient calculation was started after reaching the convergence of the initial steady state. </a:t>
            </a: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The </a:t>
            </a:r>
            <a:r>
              <a:rPr lang="en-GB" dirty="0"/>
              <a:t>steps consisted in switching the steady state simulation just before the beginning of the solidification to unsteady state and initiate the solidification with a small time step (10</a:t>
            </a:r>
            <a:r>
              <a:rPr lang="en-GB" baseline="30000" dirty="0"/>
              <a:t>-3</a:t>
            </a:r>
            <a:r>
              <a:rPr lang="en-GB" dirty="0"/>
              <a:t>s), a large number of inner iterations (20) and with smaller under relaxation factors in the velocity and pressure solvers. </a:t>
            </a:r>
            <a:endParaRPr lang="en-GB" dirty="0" smtClean="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Further </a:t>
            </a:r>
            <a:r>
              <a:rPr lang="en-GB" dirty="0"/>
              <a:t>on, the time step is progressively increased, until 0.1s, the inner iterations are diminished and the under relaxation factors are set to the initial default values. </a:t>
            </a: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For </a:t>
            </a:r>
            <a:r>
              <a:rPr lang="en-GB" dirty="0"/>
              <a:t>the simulation of the </a:t>
            </a:r>
            <a:r>
              <a:rPr lang="en-GB" dirty="0" smtClean="0"/>
              <a:t>transient solidification</a:t>
            </a:r>
            <a:r>
              <a:rPr lang="en-GB" dirty="0"/>
              <a:t>, the air cooling boundary condition is switched to the maximum reachable from the blower: 0.5 </a:t>
            </a:r>
            <a:r>
              <a:rPr lang="en-GB" dirty="0" smtClean="0"/>
              <a:t>kg/s, keeping the heat source constant.</a:t>
            </a:r>
            <a:endParaRPr lang="en-GB" dirty="0"/>
          </a:p>
        </p:txBody>
      </p:sp>
      <p:sp>
        <p:nvSpPr>
          <p:cNvPr id="8"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extShape 1"/>
          <p:cNvSpPr txBox="1"/>
          <p:nvPr/>
        </p:nvSpPr>
        <p:spPr>
          <a:xfrm>
            <a:off x="628560" y="256320"/>
            <a:ext cx="7886520" cy="784440"/>
          </a:xfrm>
          <a:prstGeom prst="rect">
            <a:avLst/>
          </a:prstGeom>
          <a:noFill/>
          <a:ln>
            <a:noFill/>
          </a:ln>
        </p:spPr>
        <p:txBody>
          <a:bodyPr anchor="ctr"/>
          <a:lstStyle/>
          <a:p>
            <a:pPr algn="ctr">
              <a:lnSpc>
                <a:spcPct val="100000"/>
              </a:lnSpc>
            </a:pPr>
            <a:r>
              <a:rPr lang="en-US" sz="3300" b="0" strike="noStrike" spc="-1">
                <a:solidFill>
                  <a:srgbClr val="232E5B"/>
                </a:solidFill>
                <a:uFill>
                  <a:solidFill>
                    <a:srgbClr val="FFFFFF"/>
                  </a:solidFill>
                </a:uFill>
                <a:latin typeface="Arial"/>
              </a:rPr>
              <a:t>Content</a:t>
            </a:r>
            <a:endParaRPr lang="en-US" sz="1800" b="0" strike="noStrike" spc="-1">
              <a:solidFill>
                <a:srgbClr val="000000"/>
              </a:solidFill>
              <a:uFill>
                <a:solidFill>
                  <a:srgbClr val="FFFFFF"/>
                </a:solidFill>
              </a:uFill>
              <a:latin typeface="Calibri"/>
            </a:endParaRPr>
          </a:p>
        </p:txBody>
      </p:sp>
      <p:sp>
        <p:nvSpPr>
          <p:cNvPr id="122" name="TextShape 2"/>
          <p:cNvSpPr txBox="1"/>
          <p:nvPr/>
        </p:nvSpPr>
        <p:spPr>
          <a:xfrm>
            <a:off x="628560" y="1376280"/>
            <a:ext cx="7886520" cy="4800240"/>
          </a:xfrm>
          <a:prstGeom prst="rect">
            <a:avLst/>
          </a:prstGeom>
          <a:noFill/>
          <a:ln>
            <a:noFill/>
          </a:ln>
        </p:spPr>
        <p:txBody>
          <a:bodyPr/>
          <a:lstStyle/>
          <a:p>
            <a:pPr marL="171360" indent="-171000">
              <a:lnSpc>
                <a:spcPct val="90000"/>
              </a:lnSpc>
              <a:buClr>
                <a:srgbClr val="404040"/>
              </a:buClr>
              <a:buFont typeface="Arial"/>
              <a:buChar char="•"/>
            </a:pPr>
            <a:r>
              <a:rPr lang="en-US" sz="2100" b="0" strike="noStrike" spc="-1" dirty="0">
                <a:solidFill>
                  <a:srgbClr val="404040"/>
                </a:solidFill>
                <a:uFill>
                  <a:solidFill>
                    <a:srgbClr val="FFFFFF"/>
                  </a:solidFill>
                </a:uFill>
                <a:latin typeface="Calibri"/>
              </a:rPr>
              <a:t>General </a:t>
            </a:r>
            <a:r>
              <a:rPr lang="en-US" sz="2100" b="0" strike="noStrike" spc="-1" dirty="0" smtClean="0">
                <a:solidFill>
                  <a:srgbClr val="404040"/>
                </a:solidFill>
                <a:uFill>
                  <a:solidFill>
                    <a:srgbClr val="FFFFFF"/>
                  </a:solidFill>
                </a:uFill>
                <a:latin typeface="Calibri"/>
              </a:rPr>
              <a:t>objective</a:t>
            </a:r>
          </a:p>
          <a:p>
            <a:pPr marL="171360" indent="-171000">
              <a:lnSpc>
                <a:spcPct val="90000"/>
              </a:lnSpc>
              <a:buClr>
                <a:srgbClr val="404040"/>
              </a:buClr>
              <a:buFont typeface="Arial"/>
              <a:buChar char="•"/>
            </a:pPr>
            <a:endParaRPr lang="en-US" sz="2100" b="0" strike="noStrike" spc="-1" dirty="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b="0" strike="noStrike" spc="-1" dirty="0">
                <a:solidFill>
                  <a:srgbClr val="404040"/>
                </a:solidFill>
                <a:uFill>
                  <a:solidFill>
                    <a:srgbClr val="FFFFFF"/>
                  </a:solidFill>
                </a:uFill>
                <a:latin typeface="Calibri"/>
              </a:rPr>
              <a:t>About </a:t>
            </a:r>
            <a:r>
              <a:rPr lang="en-US" sz="2100" b="0" strike="noStrike" spc="-1" dirty="0" err="1" smtClean="0">
                <a:solidFill>
                  <a:srgbClr val="404040"/>
                </a:solidFill>
                <a:uFill>
                  <a:solidFill>
                    <a:srgbClr val="FFFFFF"/>
                  </a:solidFill>
                </a:uFill>
                <a:latin typeface="Calibri"/>
              </a:rPr>
              <a:t>Meliloo</a:t>
            </a:r>
            <a:r>
              <a:rPr lang="en-US" sz="2100" b="0" strike="noStrike" spc="-1" dirty="0" smtClean="0">
                <a:solidFill>
                  <a:srgbClr val="404040"/>
                </a:solidFill>
                <a:uFill>
                  <a:solidFill>
                    <a:srgbClr val="FFFFFF"/>
                  </a:solidFill>
                </a:uFill>
                <a:latin typeface="Calibri"/>
              </a:rPr>
              <a:t>-Stand become SESAME-Stand</a:t>
            </a:r>
          </a:p>
          <a:p>
            <a:pPr marL="171360" indent="-171000">
              <a:lnSpc>
                <a:spcPct val="90000"/>
              </a:lnSpc>
              <a:buClr>
                <a:srgbClr val="404040"/>
              </a:buClr>
              <a:buFont typeface="Arial"/>
              <a:buChar char="•"/>
            </a:pPr>
            <a:endParaRPr lang="en-US" sz="2100" b="0" strike="noStrike" spc="-1" dirty="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b="0" strike="noStrike" spc="-1" dirty="0">
                <a:solidFill>
                  <a:srgbClr val="404040"/>
                </a:solidFill>
                <a:uFill>
                  <a:solidFill>
                    <a:srgbClr val="FFFFFF"/>
                  </a:solidFill>
                </a:uFill>
                <a:latin typeface="Calibri"/>
              </a:rPr>
              <a:t>CFD model</a:t>
            </a:r>
          </a:p>
          <a:p>
            <a:pPr marL="514440" lvl="1" indent="-171000">
              <a:lnSpc>
                <a:spcPct val="100000"/>
              </a:lnSpc>
              <a:buClr>
                <a:srgbClr val="404040"/>
              </a:buClr>
              <a:buFont typeface="Arial"/>
              <a:buChar char="•"/>
            </a:pPr>
            <a:r>
              <a:rPr lang="en-US" sz="1800" b="0" strike="noStrike" spc="-1" dirty="0">
                <a:solidFill>
                  <a:srgbClr val="404040"/>
                </a:solidFill>
                <a:uFill>
                  <a:solidFill>
                    <a:srgbClr val="FFFFFF"/>
                  </a:solidFill>
                </a:uFill>
                <a:latin typeface="Calibri"/>
              </a:rPr>
              <a:t>Reviewed </a:t>
            </a:r>
            <a:r>
              <a:rPr lang="en-US" sz="1800" b="0" strike="noStrike" spc="-1" dirty="0" smtClean="0">
                <a:solidFill>
                  <a:srgbClr val="404040"/>
                </a:solidFill>
                <a:uFill>
                  <a:solidFill>
                    <a:srgbClr val="FFFFFF"/>
                  </a:solidFill>
                </a:uFill>
                <a:latin typeface="Calibri"/>
              </a:rPr>
              <a:t>geometry</a:t>
            </a:r>
            <a:endParaRPr lang="en-US" sz="1500" b="0" strike="noStrike" spc="-1" dirty="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a:solidFill>
                  <a:srgbClr val="404040"/>
                </a:solidFill>
                <a:uFill>
                  <a:solidFill>
                    <a:srgbClr val="FFFFFF"/>
                  </a:solidFill>
                </a:uFill>
                <a:latin typeface="Calibri"/>
              </a:rPr>
              <a:t>Boundary Conditions, Cover gas, Air Channel…</a:t>
            </a:r>
            <a:endParaRPr lang="en-US" sz="1500" b="0" strike="noStrike" spc="-1" dirty="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smtClean="0">
                <a:solidFill>
                  <a:srgbClr val="404040"/>
                </a:solidFill>
                <a:uFill>
                  <a:solidFill>
                    <a:srgbClr val="FFFFFF"/>
                  </a:solidFill>
                </a:uFill>
                <a:latin typeface="Calibri"/>
              </a:rPr>
              <a:t>Mesh, </a:t>
            </a:r>
            <a:r>
              <a:rPr lang="en-US" sz="2100" b="0" strike="noStrike" spc="-1" dirty="0" smtClean="0">
                <a:solidFill>
                  <a:srgbClr val="404040"/>
                </a:solidFill>
                <a:uFill>
                  <a:solidFill>
                    <a:srgbClr val="FFFFFF"/>
                  </a:solidFill>
                </a:uFill>
                <a:latin typeface="Calibri"/>
              </a:rPr>
              <a:t>Main setting</a:t>
            </a:r>
          </a:p>
          <a:p>
            <a:pPr marL="514440" lvl="1" indent="-171000">
              <a:lnSpc>
                <a:spcPct val="100000"/>
              </a:lnSpc>
              <a:buClr>
                <a:srgbClr val="404040"/>
              </a:buClr>
              <a:buFont typeface="Arial"/>
              <a:buChar char="•"/>
            </a:pPr>
            <a:r>
              <a:rPr lang="en-US" sz="1800" b="0" strike="noStrike" spc="-1" dirty="0" smtClean="0">
                <a:solidFill>
                  <a:srgbClr val="404040"/>
                </a:solidFill>
                <a:uFill>
                  <a:solidFill>
                    <a:srgbClr val="FFFFFF"/>
                  </a:solidFill>
                </a:uFill>
                <a:latin typeface="Calibri"/>
              </a:rPr>
              <a:t>Instrumentation</a:t>
            </a:r>
            <a:endParaRPr lang="en-US" sz="1500" b="0" strike="noStrike" spc="-1" dirty="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a:solidFill>
                  <a:srgbClr val="404040"/>
                </a:solidFill>
                <a:uFill>
                  <a:solidFill>
                    <a:srgbClr val="FFFFFF"/>
                  </a:solidFill>
                </a:uFill>
                <a:latin typeface="Calibri"/>
              </a:rPr>
              <a:t>History: heat flux, frozen volume</a:t>
            </a:r>
            <a:endParaRPr lang="en-US" sz="1500" b="0" strike="noStrike" spc="-1" dirty="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a:solidFill>
                  <a:srgbClr val="404040"/>
                </a:solidFill>
                <a:uFill>
                  <a:solidFill>
                    <a:srgbClr val="FFFFFF"/>
                  </a:solidFill>
                </a:uFill>
                <a:latin typeface="Calibri"/>
              </a:rPr>
              <a:t>Front propagation</a:t>
            </a:r>
            <a:endParaRPr lang="en-US" sz="1500" b="0" strike="noStrike" spc="-1" dirty="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smtClean="0">
                <a:solidFill>
                  <a:srgbClr val="404040"/>
                </a:solidFill>
                <a:uFill>
                  <a:solidFill>
                    <a:srgbClr val="FFFFFF"/>
                  </a:solidFill>
                </a:uFill>
                <a:latin typeface="Calibri"/>
              </a:rPr>
              <a:t>Flow fields</a:t>
            </a:r>
          </a:p>
          <a:p>
            <a:pPr marL="514440" lvl="1" indent="-171000">
              <a:lnSpc>
                <a:spcPct val="100000"/>
              </a:lnSpc>
              <a:buClr>
                <a:srgbClr val="404040"/>
              </a:buClr>
              <a:buFont typeface="Arial"/>
              <a:buChar char="•"/>
            </a:pPr>
            <a:endParaRPr lang="en-US" sz="2100" b="0" strike="noStrike"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b="0" strike="noStrike" spc="-1" dirty="0" smtClean="0">
                <a:solidFill>
                  <a:srgbClr val="404040"/>
                </a:solidFill>
                <a:uFill>
                  <a:solidFill>
                    <a:srgbClr val="FFFFFF"/>
                  </a:solidFill>
                </a:uFill>
                <a:latin typeface="Calibri"/>
              </a:rPr>
              <a:t>Conclusion</a:t>
            </a:r>
            <a:endParaRPr lang="en-US" sz="2100" b="0" strike="noStrike" spc="-1" dirty="0">
              <a:solidFill>
                <a:srgbClr val="404040"/>
              </a:solidFill>
              <a:uFill>
                <a:solidFill>
                  <a:srgbClr val="FFFFFF"/>
                </a:solidFill>
              </a:uFill>
              <a:latin typeface="Calibri"/>
            </a:endParaRPr>
          </a:p>
          <a:p>
            <a:pPr>
              <a:lnSpc>
                <a:spcPct val="90000"/>
              </a:lnSpc>
            </a:pPr>
            <a:endParaRPr lang="en-US" sz="2100" b="0" strike="noStrike" spc="-1" dirty="0">
              <a:solidFill>
                <a:srgbClr val="404040"/>
              </a:solidFill>
              <a:uFill>
                <a:solidFill>
                  <a:srgbClr val="FFFFFF"/>
                </a:solidFill>
              </a:uFill>
              <a:latin typeface="Calibri"/>
            </a:endParaRPr>
          </a:p>
          <a:p>
            <a:pPr>
              <a:lnSpc>
                <a:spcPct val="90000"/>
              </a:lnSpc>
            </a:pPr>
            <a:endParaRPr lang="en-US" sz="2100" b="0" strike="noStrike" spc="-1" dirty="0">
              <a:solidFill>
                <a:srgbClr val="404040"/>
              </a:solidFill>
              <a:uFill>
                <a:solidFill>
                  <a:srgbClr val="FFFFFF"/>
                </a:solidFill>
              </a:uFill>
              <a:latin typeface="Calibri"/>
            </a:endParaRPr>
          </a:p>
        </p:txBody>
      </p:sp>
      <p:sp>
        <p:nvSpPr>
          <p:cNvPr id="123" name="TextShape 3"/>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a:t>
            </a:r>
            <a:r>
              <a:rPr lang="en-US" sz="900" b="0" strike="noStrike" spc="-1" dirty="0">
                <a:solidFill>
                  <a:srgbClr val="8B8B8B"/>
                </a:solidFill>
                <a:uFill>
                  <a:solidFill>
                    <a:srgbClr val="FFFFFF"/>
                  </a:solidFill>
                </a:uFill>
                <a:latin typeface="Calibri"/>
              </a:rPr>
              <a:t>2017</a:t>
            </a:r>
            <a:endParaRPr lang="en-US" sz="1400" b="0" strike="noStrike" spc="-1" dirty="0">
              <a:solidFill>
                <a:srgbClr val="000000"/>
              </a:solidFill>
              <a:uFill>
                <a:solidFill>
                  <a:srgbClr val="FFFFFF"/>
                </a:solidFill>
              </a:uFill>
              <a:latin typeface="Times New Roman"/>
            </a:endParaRPr>
          </a:p>
        </p:txBody>
      </p:sp>
      <p:sp>
        <p:nvSpPr>
          <p:cNvPr id="124" name="TextShape 4"/>
          <p:cNvSpPr txBox="1"/>
          <p:nvPr/>
        </p:nvSpPr>
        <p:spPr>
          <a:xfrm>
            <a:off x="7086600" y="6492960"/>
            <a:ext cx="2057040" cy="364680"/>
          </a:xfrm>
          <a:prstGeom prst="rect">
            <a:avLst/>
          </a:prstGeom>
          <a:noFill/>
          <a:ln>
            <a:noFill/>
          </a:ln>
        </p:spPr>
        <p:txBody>
          <a:bodyPr anchor="ctr"/>
          <a:lstStyle/>
          <a:p>
            <a:pPr algn="r">
              <a:lnSpc>
                <a:spcPct val="100000"/>
              </a:lnSpc>
            </a:pPr>
            <a:fld id="{176CBC7A-B3F1-41EA-847C-3C1C80F4EF14}" type="slidenum">
              <a:rPr lang="en-US" sz="900" b="0" strike="noStrike" spc="-1">
                <a:solidFill>
                  <a:srgbClr val="8B8B8B"/>
                </a:solidFill>
                <a:uFill>
                  <a:solidFill>
                    <a:srgbClr val="FFFFFF"/>
                  </a:solidFill>
                </a:uFill>
                <a:latin typeface="Calibri"/>
              </a:rPr>
              <a:t>2</a:t>
            </a:fld>
            <a:endParaRPr lang="en-US" sz="1400" b="0" strike="noStrike" spc="-1">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a:solidFill>
                  <a:srgbClr val="232E5B"/>
                </a:solidFill>
                <a:uFill>
                  <a:solidFill>
                    <a:srgbClr val="FFFFFF"/>
                  </a:solidFill>
                </a:uFill>
                <a:latin typeface="Arial"/>
              </a:rPr>
              <a:t>Transient </a:t>
            </a:r>
            <a:r>
              <a:rPr lang="en-US" sz="3300" b="0" strike="noStrike" spc="-1" dirty="0" smtClean="0">
                <a:solidFill>
                  <a:srgbClr val="232E5B"/>
                </a:solidFill>
                <a:uFill>
                  <a:solidFill>
                    <a:srgbClr val="FFFFFF"/>
                  </a:solidFill>
                </a:uFill>
                <a:latin typeface="Arial"/>
              </a:rPr>
              <a:t>results</a:t>
            </a:r>
            <a:endParaRPr lang="en-US" sz="1800" b="0" strike="noStrike" spc="-1" dirty="0">
              <a:solidFill>
                <a:srgbClr val="000000"/>
              </a:solidFill>
              <a:uFill>
                <a:solidFill>
                  <a:srgbClr val="FFFFFF"/>
                </a:solidFill>
              </a:uFill>
              <a:latin typeface="Calibri"/>
            </a:endParaRPr>
          </a:p>
        </p:txBody>
      </p:sp>
      <p:sp>
        <p:nvSpPr>
          <p:cNvPr id="179" name="TextShape 3"/>
          <p:cNvSpPr txBox="1"/>
          <p:nvPr/>
        </p:nvSpPr>
        <p:spPr>
          <a:xfrm>
            <a:off x="7086600" y="6492960"/>
            <a:ext cx="2057040" cy="364680"/>
          </a:xfrm>
          <a:prstGeom prst="rect">
            <a:avLst/>
          </a:prstGeom>
          <a:noFill/>
          <a:ln>
            <a:noFill/>
          </a:ln>
        </p:spPr>
        <p:txBody>
          <a:bodyPr anchor="ctr"/>
          <a:lstStyle/>
          <a:p>
            <a:pPr algn="r">
              <a:lnSpc>
                <a:spcPct val="100000"/>
              </a:lnSpc>
            </a:pPr>
            <a:fld id="{4A9D6167-ED2E-40F4-B225-D54474A2B0B0}" type="slidenum">
              <a:rPr lang="en-US" sz="900" b="0" strike="noStrike" spc="-1">
                <a:solidFill>
                  <a:srgbClr val="8B8B8B"/>
                </a:solidFill>
                <a:uFill>
                  <a:solidFill>
                    <a:srgbClr val="FFFFFF"/>
                  </a:solidFill>
                </a:uFill>
                <a:latin typeface="Calibri"/>
              </a:rPr>
              <a:t>20</a:t>
            </a:fld>
            <a:endParaRPr lang="en-US" sz="1400" b="0" strike="noStrike" spc="-1">
              <a:solidFill>
                <a:srgbClr val="000000"/>
              </a:solidFill>
              <a:uFill>
                <a:solidFill>
                  <a:srgbClr val="FFFFFF"/>
                </a:solidFill>
              </a:uFill>
              <a:latin typeface="Times New Roman"/>
            </a:endParaRPr>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t="7268" b="1730"/>
          <a:stretch/>
        </p:blipFill>
        <p:spPr>
          <a:xfrm>
            <a:off x="-360" y="2204864"/>
            <a:ext cx="9144000" cy="4140000"/>
          </a:xfrm>
          <a:prstGeom prst="rect">
            <a:avLst/>
          </a:prstGeom>
        </p:spPr>
      </p:pic>
      <p:sp>
        <p:nvSpPr>
          <p:cNvPr id="3" name="CasellaDiTesto 2"/>
          <p:cNvSpPr txBox="1"/>
          <p:nvPr/>
        </p:nvSpPr>
        <p:spPr>
          <a:xfrm>
            <a:off x="1573414" y="1295399"/>
            <a:ext cx="5942652" cy="369332"/>
          </a:xfrm>
          <a:prstGeom prst="rect">
            <a:avLst/>
          </a:prstGeom>
          <a:noFill/>
        </p:spPr>
        <p:txBody>
          <a:bodyPr wrap="none" rtlCol="0">
            <a:spAutoFit/>
          </a:bodyPr>
          <a:lstStyle/>
          <a:p>
            <a:pPr algn="ctr"/>
            <a:r>
              <a:rPr lang="it-IT" dirty="0" smtClean="0"/>
              <a:t>Maximum </a:t>
            </a:r>
            <a:r>
              <a:rPr lang="it-IT" dirty="0" err="1" smtClean="0"/>
              <a:t>cooling</a:t>
            </a:r>
            <a:r>
              <a:rPr lang="it-IT" dirty="0" smtClean="0"/>
              <a:t> air </a:t>
            </a:r>
            <a:r>
              <a:rPr lang="it-IT" dirty="0" err="1" smtClean="0"/>
              <a:t>velocity</a:t>
            </a:r>
            <a:r>
              <a:rPr lang="it-IT" dirty="0"/>
              <a:t>=</a:t>
            </a:r>
            <a:r>
              <a:rPr lang="it-IT" dirty="0" smtClean="0"/>
              <a:t>6.25 m/s (MFR=0.5 kg/s) </a:t>
            </a:r>
            <a:endParaRPr lang="it-IT" dirty="0"/>
          </a:p>
        </p:txBody>
      </p:sp>
      <p:sp>
        <p:nvSpPr>
          <p:cNvPr id="7"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a:solidFill>
                  <a:srgbClr val="232E5B"/>
                </a:solidFill>
                <a:uFill>
                  <a:solidFill>
                    <a:srgbClr val="FFFFFF"/>
                  </a:solidFill>
                </a:uFill>
                <a:latin typeface="Arial"/>
              </a:rPr>
              <a:t>Transient </a:t>
            </a:r>
            <a:r>
              <a:rPr lang="en-US" sz="3300" b="0" strike="noStrike" spc="-1" dirty="0" smtClean="0">
                <a:solidFill>
                  <a:srgbClr val="232E5B"/>
                </a:solidFill>
                <a:uFill>
                  <a:solidFill>
                    <a:srgbClr val="FFFFFF"/>
                  </a:solidFill>
                </a:uFill>
                <a:latin typeface="Arial"/>
              </a:rPr>
              <a:t>results</a:t>
            </a:r>
            <a:endParaRPr lang="en-US" sz="1800" b="0" strike="noStrike" spc="-1" dirty="0">
              <a:solidFill>
                <a:srgbClr val="000000"/>
              </a:solidFill>
              <a:uFill>
                <a:solidFill>
                  <a:srgbClr val="FFFFFF"/>
                </a:solidFill>
              </a:uFill>
              <a:latin typeface="Calibri"/>
            </a:endParaRPr>
          </a:p>
        </p:txBody>
      </p:sp>
      <p:sp>
        <p:nvSpPr>
          <p:cNvPr id="174"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75" name="TextShape 3"/>
          <p:cNvSpPr txBox="1"/>
          <p:nvPr/>
        </p:nvSpPr>
        <p:spPr>
          <a:xfrm>
            <a:off x="7086600" y="6492960"/>
            <a:ext cx="2057040" cy="364680"/>
          </a:xfrm>
          <a:prstGeom prst="rect">
            <a:avLst/>
          </a:prstGeom>
          <a:noFill/>
          <a:ln>
            <a:noFill/>
          </a:ln>
        </p:spPr>
        <p:txBody>
          <a:bodyPr anchor="ctr"/>
          <a:lstStyle/>
          <a:p>
            <a:pPr algn="r">
              <a:lnSpc>
                <a:spcPct val="100000"/>
              </a:lnSpc>
            </a:pPr>
            <a:fld id="{91794753-36F2-4392-8D2A-86BDD4B13429}" type="slidenum">
              <a:rPr lang="en-US" sz="900" b="0" strike="noStrike" spc="-1">
                <a:solidFill>
                  <a:srgbClr val="8B8B8B"/>
                </a:solidFill>
                <a:uFill>
                  <a:solidFill>
                    <a:srgbClr val="FFFFFF"/>
                  </a:solidFill>
                </a:uFill>
                <a:latin typeface="Calibri"/>
              </a:rPr>
              <a:t>21</a:t>
            </a:fld>
            <a:endParaRPr lang="en-US" sz="1400" b="0" strike="noStrike" spc="-1">
              <a:solidFill>
                <a:srgbClr val="000000"/>
              </a:solidFill>
              <a:uFill>
                <a:solidFill>
                  <a:srgbClr val="FFFFFF"/>
                </a:solidFill>
              </a:uFill>
              <a:latin typeface="Times New Roman"/>
            </a:endParaRPr>
          </a:p>
        </p:txBody>
      </p:sp>
      <p:pic>
        <p:nvPicPr>
          <p:cNvPr id="176" name="Immagine 2"/>
          <p:cNvPicPr/>
          <p:nvPr/>
        </p:nvPicPr>
        <p:blipFill rotWithShape="1">
          <a:blip r:embed="rId2"/>
          <a:srcRect l="22973" r="25676"/>
          <a:stretch/>
        </p:blipFill>
        <p:spPr>
          <a:xfrm>
            <a:off x="467544" y="2060848"/>
            <a:ext cx="3420000" cy="3024336"/>
          </a:xfrm>
          <a:prstGeom prst="rect">
            <a:avLst/>
          </a:prstGeom>
          <a:ln>
            <a:noFill/>
          </a:ln>
        </p:spPr>
      </p:pic>
      <p:sp>
        <p:nvSpPr>
          <p:cNvPr id="3" name="Rettangolo 2"/>
          <p:cNvSpPr/>
          <p:nvPr/>
        </p:nvSpPr>
        <p:spPr>
          <a:xfrm>
            <a:off x="3995936" y="1196752"/>
            <a:ext cx="5040560" cy="5078313"/>
          </a:xfrm>
          <a:prstGeom prst="rect">
            <a:avLst/>
          </a:prstGeom>
        </p:spPr>
        <p:txBody>
          <a:bodyPr wrap="square">
            <a:spAutoFit/>
          </a:bodyPr>
          <a:lstStyle/>
          <a:p>
            <a:pPr marL="285750" indent="-285750">
              <a:buFont typeface="Arial" panose="020B0604020202020204" pitchFamily="34" charset="0"/>
              <a:buChar char="•"/>
            </a:pPr>
            <a:r>
              <a:rPr lang="en-GB" dirty="0" smtClean="0"/>
              <a:t>The transient was </a:t>
            </a:r>
            <a:r>
              <a:rPr lang="en-GB" dirty="0"/>
              <a:t>performed in order to evaluate how much time is needed to reach some specific fraction of frozen volume. </a:t>
            </a: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The </a:t>
            </a:r>
            <a:r>
              <a:rPr lang="en-GB" dirty="0"/>
              <a:t>result of the transient simulation indicates </a:t>
            </a:r>
            <a:r>
              <a:rPr lang="en-GB" dirty="0" smtClean="0"/>
              <a:t>that: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a </a:t>
            </a:r>
            <a:r>
              <a:rPr lang="en-GB" dirty="0"/>
              <a:t>frozen fraction of 33% (the maximum considered for </a:t>
            </a:r>
            <a:r>
              <a:rPr lang="en-GB" dirty="0" smtClean="0"/>
              <a:t>the opening-vessel condition) </a:t>
            </a:r>
            <a:r>
              <a:rPr lang="en-GB" dirty="0"/>
              <a:t>is reached after 27 minutes (21 minutes in the FLUENT calculation</a:t>
            </a:r>
            <a:r>
              <a:rPr lang="en-GB" dirty="0" smtClean="0"/>
              <a:t>)</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a:t>t</a:t>
            </a:r>
            <a:r>
              <a:rPr lang="en-GB" dirty="0" smtClean="0"/>
              <a:t>he upper </a:t>
            </a:r>
            <a:r>
              <a:rPr lang="en-GB" dirty="0"/>
              <a:t>limit for the solidified volume </a:t>
            </a:r>
            <a:r>
              <a:rPr lang="en-GB" dirty="0" smtClean="0"/>
              <a:t>in the measure of </a:t>
            </a:r>
            <a:r>
              <a:rPr lang="it-IT" dirty="0" smtClean="0"/>
              <a:t>67</a:t>
            </a:r>
            <a:r>
              <a:rPr lang="it-IT" dirty="0"/>
              <a:t>% </a:t>
            </a:r>
            <a:r>
              <a:rPr lang="it-IT" dirty="0" err="1" smtClean="0"/>
              <a:t>frozen</a:t>
            </a:r>
            <a:r>
              <a:rPr lang="it-IT" dirty="0" smtClean="0"/>
              <a:t> </a:t>
            </a:r>
            <a:r>
              <a:rPr lang="it-IT" dirty="0" err="1"/>
              <a:t>fraction</a:t>
            </a:r>
            <a:r>
              <a:rPr lang="it-IT" dirty="0"/>
              <a:t> </a:t>
            </a:r>
            <a:r>
              <a:rPr lang="it-IT" dirty="0" err="1" smtClean="0"/>
              <a:t>is</a:t>
            </a:r>
            <a:r>
              <a:rPr lang="it-IT" dirty="0" smtClean="0"/>
              <a:t> </a:t>
            </a:r>
            <a:r>
              <a:rPr lang="it-IT" dirty="0" err="1"/>
              <a:t>reached</a:t>
            </a:r>
            <a:r>
              <a:rPr lang="it-IT" dirty="0"/>
              <a:t> </a:t>
            </a:r>
            <a:r>
              <a:rPr lang="it-IT" dirty="0" err="1"/>
              <a:t>after</a:t>
            </a:r>
            <a:r>
              <a:rPr lang="it-IT" dirty="0"/>
              <a:t> 48 </a:t>
            </a:r>
            <a:r>
              <a:rPr lang="it-IT" dirty="0" smtClean="0"/>
              <a:t>minutes (37 </a:t>
            </a:r>
            <a:r>
              <a:rPr lang="en-GB" dirty="0"/>
              <a:t>minutes in the FLUENT </a:t>
            </a:r>
            <a:r>
              <a:rPr lang="en-GB" dirty="0" smtClean="0"/>
              <a:t>calculation</a:t>
            </a:r>
            <a:r>
              <a:rPr lang="it-IT" dirty="0" smtClean="0"/>
              <a:t>). </a:t>
            </a:r>
            <a:endParaRPr lang="it-IT" dirty="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it-IT" dirty="0"/>
          </a:p>
        </p:txBody>
      </p:sp>
    </p:spTree>
    <p:extLst>
      <p:ext uri="{BB962C8B-B14F-4D97-AF65-F5344CB8AC3E}">
        <p14:creationId xmlns:p14="http://schemas.microsoft.com/office/powerpoint/2010/main" val="194533385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a:solidFill>
                  <a:srgbClr val="232E5B"/>
                </a:solidFill>
                <a:uFill>
                  <a:solidFill>
                    <a:srgbClr val="FFFFFF"/>
                  </a:solidFill>
                </a:uFill>
                <a:latin typeface="Arial"/>
              </a:rPr>
              <a:t>Transient </a:t>
            </a:r>
            <a:r>
              <a:rPr lang="en-US" sz="3300" b="0" strike="noStrike" spc="-1" dirty="0" smtClean="0">
                <a:solidFill>
                  <a:srgbClr val="232E5B"/>
                </a:solidFill>
                <a:uFill>
                  <a:solidFill>
                    <a:srgbClr val="FFFFFF"/>
                  </a:solidFill>
                </a:uFill>
                <a:latin typeface="Arial"/>
              </a:rPr>
              <a:t>results</a:t>
            </a:r>
            <a:endParaRPr lang="en-US" sz="1800" b="0" strike="noStrike" spc="-1" dirty="0">
              <a:solidFill>
                <a:srgbClr val="000000"/>
              </a:solidFill>
              <a:uFill>
                <a:solidFill>
                  <a:srgbClr val="FFFFFF"/>
                </a:solidFill>
              </a:uFill>
              <a:latin typeface="Calibri"/>
            </a:endParaRPr>
          </a:p>
        </p:txBody>
      </p:sp>
      <p:sp>
        <p:nvSpPr>
          <p:cNvPr id="181"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82" name="TextShape 3"/>
          <p:cNvSpPr txBox="1"/>
          <p:nvPr/>
        </p:nvSpPr>
        <p:spPr>
          <a:xfrm>
            <a:off x="7086600" y="6492960"/>
            <a:ext cx="2057040" cy="364680"/>
          </a:xfrm>
          <a:prstGeom prst="rect">
            <a:avLst/>
          </a:prstGeom>
          <a:noFill/>
          <a:ln>
            <a:noFill/>
          </a:ln>
        </p:spPr>
        <p:txBody>
          <a:bodyPr anchor="ctr"/>
          <a:lstStyle/>
          <a:p>
            <a:pPr algn="r">
              <a:lnSpc>
                <a:spcPct val="100000"/>
              </a:lnSpc>
            </a:pPr>
            <a:fld id="{01190ABF-D51A-4422-8D81-6F9DA7E91C4F}" type="slidenum">
              <a:rPr lang="en-US" sz="900" b="0" strike="noStrike" spc="-1">
                <a:solidFill>
                  <a:srgbClr val="8B8B8B"/>
                </a:solidFill>
                <a:uFill>
                  <a:solidFill>
                    <a:srgbClr val="FFFFFF"/>
                  </a:solidFill>
                </a:uFill>
                <a:latin typeface="Calibri"/>
              </a:rPr>
              <a:t>22</a:t>
            </a:fld>
            <a:endParaRPr lang="en-US" sz="1400" b="0" strike="noStrike" spc="-1">
              <a:solidFill>
                <a:srgbClr val="000000"/>
              </a:solidFill>
              <a:uFill>
                <a:solidFill>
                  <a:srgbClr val="FFFFFF"/>
                </a:solidFill>
              </a:uFill>
              <a:latin typeface="Times New Roman"/>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762" y="1703767"/>
            <a:ext cx="7700318" cy="4358671"/>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a:solidFill>
                  <a:srgbClr val="232E5B"/>
                </a:solidFill>
                <a:uFill>
                  <a:solidFill>
                    <a:srgbClr val="FFFFFF"/>
                  </a:solidFill>
                </a:uFill>
                <a:latin typeface="Arial"/>
              </a:rPr>
              <a:t>Transient </a:t>
            </a:r>
            <a:r>
              <a:rPr lang="en-US" sz="3300" b="0" strike="noStrike" spc="-1" dirty="0" smtClean="0">
                <a:solidFill>
                  <a:srgbClr val="232E5B"/>
                </a:solidFill>
                <a:uFill>
                  <a:solidFill>
                    <a:srgbClr val="FFFFFF"/>
                  </a:solidFill>
                </a:uFill>
                <a:latin typeface="Arial"/>
              </a:rPr>
              <a:t>results</a:t>
            </a:r>
            <a:endParaRPr lang="en-US" sz="1800" b="0" strike="noStrike" spc="-1" dirty="0">
              <a:solidFill>
                <a:srgbClr val="000000"/>
              </a:solidFill>
              <a:uFill>
                <a:solidFill>
                  <a:srgbClr val="FFFFFF"/>
                </a:solidFill>
              </a:uFill>
              <a:latin typeface="Calibri"/>
            </a:endParaRPr>
          </a:p>
        </p:txBody>
      </p:sp>
      <p:sp>
        <p:nvSpPr>
          <p:cNvPr id="181"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82" name="TextShape 3"/>
          <p:cNvSpPr txBox="1"/>
          <p:nvPr/>
        </p:nvSpPr>
        <p:spPr>
          <a:xfrm>
            <a:off x="7086600" y="6492960"/>
            <a:ext cx="2057040" cy="364680"/>
          </a:xfrm>
          <a:prstGeom prst="rect">
            <a:avLst/>
          </a:prstGeom>
          <a:noFill/>
          <a:ln>
            <a:noFill/>
          </a:ln>
        </p:spPr>
        <p:txBody>
          <a:bodyPr anchor="ctr"/>
          <a:lstStyle/>
          <a:p>
            <a:pPr algn="r">
              <a:lnSpc>
                <a:spcPct val="100000"/>
              </a:lnSpc>
            </a:pPr>
            <a:fld id="{01190ABF-D51A-4422-8D81-6F9DA7E91C4F}" type="slidenum">
              <a:rPr lang="en-US" sz="900" b="0" strike="noStrike" spc="-1">
                <a:solidFill>
                  <a:srgbClr val="8B8B8B"/>
                </a:solidFill>
                <a:uFill>
                  <a:solidFill>
                    <a:srgbClr val="FFFFFF"/>
                  </a:solidFill>
                </a:uFill>
                <a:latin typeface="Calibri"/>
              </a:rPr>
              <a:t>23</a:t>
            </a:fld>
            <a:endParaRPr lang="en-US" sz="1400" b="0" strike="noStrike" spc="-1">
              <a:solidFill>
                <a:srgbClr val="000000"/>
              </a:solidFill>
              <a:uFill>
                <a:solidFill>
                  <a:srgbClr val="FFFFFF"/>
                </a:solidFill>
              </a:uFill>
              <a:latin typeface="Times New Roman"/>
            </a:endParaRPr>
          </a:p>
        </p:txBody>
      </p:sp>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511" y="2205300"/>
            <a:ext cx="8185945" cy="4200616"/>
          </a:xfrm>
          <a:prstGeom prst="rect">
            <a:avLst/>
          </a:prstGeom>
        </p:spPr>
      </p:pic>
      <p:sp>
        <p:nvSpPr>
          <p:cNvPr id="3" name="Rettangolo 2"/>
          <p:cNvSpPr/>
          <p:nvPr/>
        </p:nvSpPr>
        <p:spPr>
          <a:xfrm>
            <a:off x="628560" y="1268760"/>
            <a:ext cx="7831872" cy="923330"/>
          </a:xfrm>
          <a:prstGeom prst="rect">
            <a:avLst/>
          </a:prstGeom>
        </p:spPr>
        <p:txBody>
          <a:bodyPr wrap="square">
            <a:spAutoFit/>
          </a:bodyPr>
          <a:lstStyle/>
          <a:p>
            <a:r>
              <a:rPr lang="en-GB" dirty="0"/>
              <a:t>The trend of the solidification curve </a:t>
            </a:r>
            <a:r>
              <a:rPr lang="en-GB" dirty="0" smtClean="0"/>
              <a:t>is in agreement </a:t>
            </a:r>
            <a:r>
              <a:rPr lang="en-GB" dirty="0"/>
              <a:t>with the curve of the heat flux removed by the cooling air which is slowly decreasing towards the thermal </a:t>
            </a:r>
            <a:r>
              <a:rPr lang="en-GB" dirty="0" smtClean="0"/>
              <a:t>equilibrium.</a:t>
            </a:r>
            <a:endParaRPr lang="it-IT" dirty="0"/>
          </a:p>
        </p:txBody>
      </p:sp>
    </p:spTree>
    <p:extLst>
      <p:ext uri="{BB962C8B-B14F-4D97-AF65-F5344CB8AC3E}">
        <p14:creationId xmlns:p14="http://schemas.microsoft.com/office/powerpoint/2010/main" val="232392975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extShape 1"/>
          <p:cNvSpPr txBox="1"/>
          <p:nvPr/>
        </p:nvSpPr>
        <p:spPr>
          <a:xfrm>
            <a:off x="628560" y="256320"/>
            <a:ext cx="7886520" cy="784440"/>
          </a:xfrm>
          <a:prstGeom prst="rect">
            <a:avLst/>
          </a:prstGeom>
          <a:noFill/>
          <a:ln>
            <a:noFill/>
          </a:ln>
        </p:spPr>
        <p:txBody>
          <a:bodyPr lIns="0" tIns="0" rIns="0" bIns="0" anchor="ctr"/>
          <a:lstStyle/>
          <a:p>
            <a:pPr lvl="0">
              <a:lnSpc>
                <a:spcPct val="90000"/>
              </a:lnSpc>
            </a:pPr>
            <a:r>
              <a:rPr lang="en-US" sz="3300" spc="-1" dirty="0">
                <a:solidFill>
                  <a:srgbClr val="232E5B"/>
                </a:solidFill>
                <a:uFill>
                  <a:solidFill>
                    <a:srgbClr val="FFFFFF"/>
                  </a:solidFill>
                </a:uFill>
              </a:rPr>
              <a:t>Transient </a:t>
            </a:r>
            <a:r>
              <a:rPr lang="en-US" sz="3300" spc="-1" dirty="0" smtClean="0">
                <a:solidFill>
                  <a:srgbClr val="232E5B"/>
                </a:solidFill>
                <a:uFill>
                  <a:solidFill>
                    <a:srgbClr val="FFFFFF"/>
                  </a:solidFill>
                </a:uFill>
              </a:rPr>
              <a:t>results</a:t>
            </a:r>
            <a:endParaRPr lang="en-US" spc="-1" dirty="0">
              <a:solidFill>
                <a:srgbClr val="000000"/>
              </a:solidFill>
              <a:uFill>
                <a:solidFill>
                  <a:srgbClr val="FFFFFF"/>
                </a:solidFill>
              </a:uFill>
              <a:latin typeface="Calibri"/>
            </a:endParaRPr>
          </a:p>
        </p:txBody>
      </p:sp>
      <p:pic>
        <p:nvPicPr>
          <p:cNvPr id="184" name="Immagine 183"/>
          <p:cNvPicPr/>
          <p:nvPr/>
        </p:nvPicPr>
        <p:blipFill>
          <a:blip r:embed="rId2">
            <a:extLst>
              <a:ext uri="{28A0092B-C50C-407E-A947-70E740481C1C}">
                <a14:useLocalDpi xmlns:a14="http://schemas.microsoft.com/office/drawing/2010/main" val="0"/>
              </a:ext>
            </a:extLst>
          </a:blip>
          <a:stretch>
            <a:fillRect/>
          </a:stretch>
        </p:blipFill>
        <p:spPr>
          <a:xfrm>
            <a:off x="539552" y="1412776"/>
            <a:ext cx="7873943" cy="4334984"/>
          </a:xfrm>
          <a:prstGeom prst="rect">
            <a:avLst/>
          </a:prstGeom>
          <a:ln>
            <a:noFill/>
          </a:ln>
        </p:spPr>
      </p:pic>
      <p:sp>
        <p:nvSpPr>
          <p:cNvPr id="4"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a:solidFill>
                  <a:srgbClr val="232E5B"/>
                </a:solidFill>
                <a:uFill>
                  <a:solidFill>
                    <a:srgbClr val="FFFFFF"/>
                  </a:solidFill>
                </a:uFill>
                <a:latin typeface="Arial"/>
              </a:rPr>
              <a:t>Transient </a:t>
            </a:r>
            <a:r>
              <a:rPr lang="en-US" sz="3300" b="0" strike="noStrike" spc="-1" dirty="0" smtClean="0">
                <a:solidFill>
                  <a:srgbClr val="232E5B"/>
                </a:solidFill>
                <a:uFill>
                  <a:solidFill>
                    <a:srgbClr val="FFFFFF"/>
                  </a:solidFill>
                </a:uFill>
                <a:latin typeface="Arial"/>
              </a:rPr>
              <a:t>results Animation (I)</a:t>
            </a:r>
            <a:endParaRPr lang="en-US" sz="1800" b="0" strike="noStrike" spc="-1" dirty="0">
              <a:solidFill>
                <a:srgbClr val="000000"/>
              </a:solidFill>
              <a:uFill>
                <a:solidFill>
                  <a:srgbClr val="FFFFFF"/>
                </a:solidFill>
              </a:uFill>
              <a:latin typeface="Calibri"/>
            </a:endParaRPr>
          </a:p>
        </p:txBody>
      </p:sp>
      <p:sp>
        <p:nvSpPr>
          <p:cNvPr id="186"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87" name="TextShape 3"/>
          <p:cNvSpPr txBox="1"/>
          <p:nvPr/>
        </p:nvSpPr>
        <p:spPr>
          <a:xfrm>
            <a:off x="7086600" y="6492960"/>
            <a:ext cx="2057040" cy="364680"/>
          </a:xfrm>
          <a:prstGeom prst="rect">
            <a:avLst/>
          </a:prstGeom>
          <a:noFill/>
          <a:ln>
            <a:noFill/>
          </a:ln>
        </p:spPr>
        <p:txBody>
          <a:bodyPr anchor="ctr"/>
          <a:lstStyle/>
          <a:p>
            <a:pPr algn="r">
              <a:lnSpc>
                <a:spcPct val="100000"/>
              </a:lnSpc>
            </a:pPr>
            <a:fld id="{317188EE-EA33-4002-856B-D587DE5D31CE}" type="slidenum">
              <a:rPr lang="en-US" sz="900" b="0" strike="noStrike" spc="-1">
                <a:solidFill>
                  <a:srgbClr val="8B8B8B"/>
                </a:solidFill>
                <a:uFill>
                  <a:solidFill>
                    <a:srgbClr val="FFFFFF"/>
                  </a:solidFill>
                </a:uFill>
                <a:latin typeface="Calibri"/>
              </a:rPr>
              <a:t>25</a:t>
            </a:fld>
            <a:endParaRPr lang="en-US" sz="1400" b="0" strike="noStrike" spc="-1">
              <a:solidFill>
                <a:srgbClr val="000000"/>
              </a:solidFill>
              <a:uFill>
                <a:solidFill>
                  <a:srgbClr val="FFFFFF"/>
                </a:solidFill>
              </a:uFill>
              <a:latin typeface="Times New Roman"/>
            </a:endParaRPr>
          </a:p>
        </p:txBody>
      </p:sp>
      <p:pic>
        <p:nvPicPr>
          <p:cNvPr id="2" name="Temp_Vel_QuartoCompleto_Solidificazione_Transiente_6m-s_1par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0" y="1800000"/>
            <a:ext cx="9144000" cy="45720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extShape 1"/>
          <p:cNvSpPr txBox="1"/>
          <p:nvPr/>
        </p:nvSpPr>
        <p:spPr>
          <a:xfrm>
            <a:off x="628560" y="256320"/>
            <a:ext cx="7886520" cy="784440"/>
          </a:xfrm>
          <a:prstGeom prst="rect">
            <a:avLst/>
          </a:prstGeom>
          <a:noFill/>
          <a:ln>
            <a:noFill/>
          </a:ln>
        </p:spPr>
        <p:txBody>
          <a:bodyPr anchor="ctr"/>
          <a:lstStyle/>
          <a:p>
            <a:pPr lvl="0">
              <a:lnSpc>
                <a:spcPct val="90000"/>
              </a:lnSpc>
            </a:pPr>
            <a:r>
              <a:rPr lang="en-US" sz="3300" b="0" strike="noStrike" spc="-1" dirty="0" smtClean="0">
                <a:solidFill>
                  <a:srgbClr val="232E5B"/>
                </a:solidFill>
                <a:uFill>
                  <a:solidFill>
                    <a:srgbClr val="FFFFFF"/>
                  </a:solidFill>
                </a:uFill>
                <a:latin typeface="Arial"/>
              </a:rPr>
              <a:t>Transient </a:t>
            </a:r>
            <a:r>
              <a:rPr lang="en-US" sz="3300" spc="-1" dirty="0" smtClean="0">
                <a:solidFill>
                  <a:srgbClr val="232E5B"/>
                </a:solidFill>
                <a:uFill>
                  <a:solidFill>
                    <a:srgbClr val="FFFFFF"/>
                  </a:solidFill>
                </a:uFill>
              </a:rPr>
              <a:t>results </a:t>
            </a:r>
            <a:r>
              <a:rPr lang="en-US" sz="3300" spc="-1" dirty="0">
                <a:solidFill>
                  <a:srgbClr val="232E5B"/>
                </a:solidFill>
                <a:uFill>
                  <a:solidFill>
                    <a:srgbClr val="FFFFFF"/>
                  </a:solidFill>
                </a:uFill>
              </a:rPr>
              <a:t>Animation (</a:t>
            </a:r>
            <a:r>
              <a:rPr lang="en-US" sz="3300" spc="-1" dirty="0" smtClean="0">
                <a:solidFill>
                  <a:srgbClr val="232E5B"/>
                </a:solidFill>
                <a:uFill>
                  <a:solidFill>
                    <a:srgbClr val="FFFFFF"/>
                  </a:solidFill>
                </a:uFill>
              </a:rPr>
              <a:t>II)</a:t>
            </a:r>
            <a:endParaRPr lang="en-US" spc="-1" dirty="0">
              <a:solidFill>
                <a:srgbClr val="000000"/>
              </a:solidFill>
              <a:uFill>
                <a:solidFill>
                  <a:srgbClr val="FFFFFF"/>
                </a:solidFill>
              </a:uFill>
              <a:latin typeface="Calibri"/>
            </a:endParaRPr>
          </a:p>
        </p:txBody>
      </p:sp>
      <p:sp>
        <p:nvSpPr>
          <p:cNvPr id="189"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90" name="TextShape 3"/>
          <p:cNvSpPr txBox="1"/>
          <p:nvPr/>
        </p:nvSpPr>
        <p:spPr>
          <a:xfrm>
            <a:off x="7086600" y="6492960"/>
            <a:ext cx="2057040" cy="364680"/>
          </a:xfrm>
          <a:prstGeom prst="rect">
            <a:avLst/>
          </a:prstGeom>
          <a:noFill/>
          <a:ln>
            <a:noFill/>
          </a:ln>
        </p:spPr>
        <p:txBody>
          <a:bodyPr anchor="ctr"/>
          <a:lstStyle/>
          <a:p>
            <a:pPr algn="r">
              <a:lnSpc>
                <a:spcPct val="100000"/>
              </a:lnSpc>
            </a:pPr>
            <a:fld id="{E2C13046-A00A-429B-A485-226121EB25BC}" type="slidenum">
              <a:rPr lang="en-US" sz="900" b="0" strike="noStrike" spc="-1">
                <a:solidFill>
                  <a:srgbClr val="8B8B8B"/>
                </a:solidFill>
                <a:uFill>
                  <a:solidFill>
                    <a:srgbClr val="FFFFFF"/>
                  </a:solidFill>
                </a:uFill>
                <a:latin typeface="Calibri"/>
              </a:rPr>
              <a:t>26</a:t>
            </a:fld>
            <a:endParaRPr lang="en-US" sz="1400" b="0" strike="noStrike" spc="-1">
              <a:solidFill>
                <a:srgbClr val="000000"/>
              </a:solidFill>
              <a:uFill>
                <a:solidFill>
                  <a:srgbClr val="FFFFFF"/>
                </a:solidFill>
              </a:uFill>
              <a:latin typeface="Times New Roman"/>
            </a:endParaRPr>
          </a:p>
        </p:txBody>
      </p:sp>
      <p:pic>
        <p:nvPicPr>
          <p:cNvPr id="2" name="Temp_Vel_QuartoCompleto_Solidificazione_Transiente_6m-s-2par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0" y="1800000"/>
            <a:ext cx="9144000" cy="45720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extShape 1"/>
          <p:cNvSpPr txBox="1"/>
          <p:nvPr/>
        </p:nvSpPr>
        <p:spPr>
          <a:xfrm>
            <a:off x="613264" y="256320"/>
            <a:ext cx="7886520" cy="784440"/>
          </a:xfrm>
          <a:prstGeom prst="rect">
            <a:avLst/>
          </a:prstGeom>
          <a:noFill/>
          <a:ln>
            <a:noFill/>
          </a:ln>
        </p:spPr>
        <p:txBody>
          <a:bodyPr anchor="ctr"/>
          <a:lstStyle/>
          <a:p>
            <a:pPr>
              <a:lnSpc>
                <a:spcPct val="90000"/>
              </a:lnSpc>
            </a:pPr>
            <a:r>
              <a:rPr lang="en-US" sz="3300" spc="-1" dirty="0" smtClean="0">
                <a:solidFill>
                  <a:srgbClr val="232E5B"/>
                </a:solidFill>
                <a:uFill>
                  <a:solidFill>
                    <a:srgbClr val="FFFFFF"/>
                  </a:solidFill>
                </a:uFill>
              </a:rPr>
              <a:t>Freezing front propagation (I)</a:t>
            </a:r>
            <a:endParaRPr lang="en-US" spc="-1" dirty="0">
              <a:solidFill>
                <a:srgbClr val="000000"/>
              </a:solidFill>
              <a:uFill>
                <a:solidFill>
                  <a:srgbClr val="FFFFFF"/>
                </a:solidFill>
              </a:uFill>
              <a:latin typeface="Calibri"/>
            </a:endParaRPr>
          </a:p>
        </p:txBody>
      </p:sp>
      <p:sp>
        <p:nvSpPr>
          <p:cNvPr id="189"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90" name="TextShape 3"/>
          <p:cNvSpPr txBox="1"/>
          <p:nvPr/>
        </p:nvSpPr>
        <p:spPr>
          <a:xfrm>
            <a:off x="7086600" y="6492960"/>
            <a:ext cx="2057040" cy="364680"/>
          </a:xfrm>
          <a:prstGeom prst="rect">
            <a:avLst/>
          </a:prstGeom>
          <a:noFill/>
          <a:ln>
            <a:noFill/>
          </a:ln>
        </p:spPr>
        <p:txBody>
          <a:bodyPr anchor="ctr"/>
          <a:lstStyle/>
          <a:p>
            <a:pPr algn="r">
              <a:lnSpc>
                <a:spcPct val="100000"/>
              </a:lnSpc>
            </a:pPr>
            <a:fld id="{E2C13046-A00A-429B-A485-226121EB25BC}" type="slidenum">
              <a:rPr lang="en-US" sz="900" b="0" strike="noStrike" spc="-1">
                <a:solidFill>
                  <a:srgbClr val="8B8B8B"/>
                </a:solidFill>
                <a:uFill>
                  <a:solidFill>
                    <a:srgbClr val="FFFFFF"/>
                  </a:solidFill>
                </a:uFill>
                <a:latin typeface="Calibri"/>
              </a:rPr>
              <a:t>27</a:t>
            </a:fld>
            <a:endParaRPr lang="en-US" sz="1400" b="0" strike="noStrike" spc="-1">
              <a:solidFill>
                <a:srgbClr val="000000"/>
              </a:solidFill>
              <a:uFill>
                <a:solidFill>
                  <a:srgbClr val="FFFFFF"/>
                </a:solidFill>
              </a:uFill>
              <a:latin typeface="Times New Roman"/>
            </a:endParaRPr>
          </a:p>
        </p:txBody>
      </p:sp>
      <p:pic>
        <p:nvPicPr>
          <p:cNvPr id="3" name="IsosurfaceI_Freezing_MaxAirVelocity_Transien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00000"/>
            <a:ext cx="9144000" cy="4572000"/>
          </a:xfrm>
          <a:prstGeom prst="rect">
            <a:avLst/>
          </a:prstGeom>
        </p:spPr>
      </p:pic>
    </p:spTree>
    <p:extLst>
      <p:ext uri="{BB962C8B-B14F-4D97-AF65-F5344CB8AC3E}">
        <p14:creationId xmlns:p14="http://schemas.microsoft.com/office/powerpoint/2010/main" val="3781011393"/>
      </p:ext>
    </p:extLst>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spc="-1" dirty="0">
                <a:solidFill>
                  <a:srgbClr val="232E5B"/>
                </a:solidFill>
                <a:uFill>
                  <a:solidFill>
                    <a:srgbClr val="FFFFFF"/>
                  </a:solidFill>
                </a:uFill>
              </a:rPr>
              <a:t>Freezing front </a:t>
            </a:r>
            <a:r>
              <a:rPr lang="en-US" sz="3300" spc="-1" dirty="0" smtClean="0">
                <a:solidFill>
                  <a:srgbClr val="232E5B"/>
                </a:solidFill>
                <a:uFill>
                  <a:solidFill>
                    <a:srgbClr val="FFFFFF"/>
                  </a:solidFill>
                </a:uFill>
              </a:rPr>
              <a:t>propagation (II)</a:t>
            </a:r>
            <a:endParaRPr lang="en-US" sz="3600" spc="-1" dirty="0">
              <a:solidFill>
                <a:srgbClr val="000000"/>
              </a:solidFill>
              <a:uFill>
                <a:solidFill>
                  <a:srgbClr val="FFFFFF"/>
                </a:solidFill>
              </a:uFill>
              <a:latin typeface="Calibri"/>
            </a:endParaRPr>
          </a:p>
        </p:txBody>
      </p:sp>
      <p:sp>
        <p:nvSpPr>
          <p:cNvPr id="189"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90" name="TextShape 3"/>
          <p:cNvSpPr txBox="1"/>
          <p:nvPr/>
        </p:nvSpPr>
        <p:spPr>
          <a:xfrm>
            <a:off x="7086600" y="6492960"/>
            <a:ext cx="2057040" cy="364680"/>
          </a:xfrm>
          <a:prstGeom prst="rect">
            <a:avLst/>
          </a:prstGeom>
          <a:noFill/>
          <a:ln>
            <a:noFill/>
          </a:ln>
        </p:spPr>
        <p:txBody>
          <a:bodyPr anchor="ctr"/>
          <a:lstStyle/>
          <a:p>
            <a:pPr algn="r">
              <a:lnSpc>
                <a:spcPct val="100000"/>
              </a:lnSpc>
            </a:pPr>
            <a:fld id="{E2C13046-A00A-429B-A485-226121EB25BC}" type="slidenum">
              <a:rPr lang="en-US" sz="900" b="0" strike="noStrike" spc="-1">
                <a:solidFill>
                  <a:srgbClr val="8B8B8B"/>
                </a:solidFill>
                <a:uFill>
                  <a:solidFill>
                    <a:srgbClr val="FFFFFF"/>
                  </a:solidFill>
                </a:uFill>
                <a:latin typeface="Calibri"/>
              </a:rPr>
              <a:t>28</a:t>
            </a:fld>
            <a:endParaRPr lang="en-US" sz="1400" b="0" strike="noStrike" spc="-1">
              <a:solidFill>
                <a:srgbClr val="000000"/>
              </a:solidFill>
              <a:uFill>
                <a:solidFill>
                  <a:srgbClr val="FFFFFF"/>
                </a:solidFill>
              </a:uFill>
              <a:latin typeface="Times New Roman"/>
            </a:endParaRPr>
          </a:p>
        </p:txBody>
      </p:sp>
      <p:pic>
        <p:nvPicPr>
          <p:cNvPr id="2" name="IsosurfaceII_Freezing_MaxAirVelocity_Transien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0" y="1800000"/>
            <a:ext cx="9144000" cy="4572000"/>
          </a:xfrm>
          <a:prstGeom prst="rect">
            <a:avLst/>
          </a:prstGeom>
        </p:spPr>
      </p:pic>
      <p:sp>
        <p:nvSpPr>
          <p:cNvPr id="7" name="CustomShape 5"/>
          <p:cNvSpPr/>
          <p:nvPr/>
        </p:nvSpPr>
        <p:spPr>
          <a:xfrm>
            <a:off x="628560" y="1124744"/>
            <a:ext cx="7886520" cy="537840"/>
          </a:xfrm>
          <a:prstGeom prst="rect">
            <a:avLst/>
          </a:prstGeom>
          <a:noFill/>
          <a:ln>
            <a:noFill/>
          </a:ln>
        </p:spPr>
        <p:style>
          <a:lnRef idx="0">
            <a:scrgbClr r="0" g="0" b="0"/>
          </a:lnRef>
          <a:fillRef idx="0">
            <a:scrgbClr r="0" g="0" b="0"/>
          </a:fillRef>
          <a:effectRef idx="0">
            <a:scrgbClr r="0" g="0" b="0"/>
          </a:effectRef>
          <a:fontRef idx="minor"/>
        </p:style>
        <p:txBody>
          <a:bodyPr/>
          <a:lstStyle/>
          <a:p>
            <a:pPr marL="171360" indent="-171000">
              <a:lnSpc>
                <a:spcPct val="90000"/>
              </a:lnSpc>
              <a:buClr>
                <a:srgbClr val="404040"/>
              </a:buClr>
              <a:buFont typeface="Arial"/>
              <a:buChar char="•"/>
            </a:pPr>
            <a:r>
              <a:rPr lang="en-US" sz="2100" b="0" strike="noStrike" spc="-1" dirty="0">
                <a:solidFill>
                  <a:srgbClr val="404040"/>
                </a:solidFill>
                <a:uFill>
                  <a:solidFill>
                    <a:srgbClr val="FFFFFF"/>
                  </a:solidFill>
                </a:uFill>
                <a:latin typeface="Calibri"/>
              </a:rPr>
              <a:t> Heater Temperature increases when the external flow path closes.</a:t>
            </a:r>
            <a:endParaRPr lang="en-US" sz="21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194994897"/>
      </p:ext>
    </p:extLst>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smtClean="0">
                <a:solidFill>
                  <a:srgbClr val="232E5B"/>
                </a:solidFill>
                <a:uFill>
                  <a:solidFill>
                    <a:srgbClr val="FFFFFF"/>
                  </a:solidFill>
                </a:uFill>
                <a:latin typeface="Arial"/>
              </a:rPr>
              <a:t>Final considerations</a:t>
            </a:r>
            <a:endParaRPr lang="en-US" sz="1800" b="0" strike="noStrike" spc="-1" dirty="0">
              <a:solidFill>
                <a:srgbClr val="000000"/>
              </a:solidFill>
              <a:uFill>
                <a:solidFill>
                  <a:srgbClr val="FFFFFF"/>
                </a:solidFill>
              </a:uFill>
              <a:latin typeface="Calibri"/>
            </a:endParaRPr>
          </a:p>
        </p:txBody>
      </p:sp>
      <p:sp>
        <p:nvSpPr>
          <p:cNvPr id="280" name="TextShape 2"/>
          <p:cNvSpPr txBox="1"/>
          <p:nvPr/>
        </p:nvSpPr>
        <p:spPr>
          <a:xfrm>
            <a:off x="628560" y="1124744"/>
            <a:ext cx="8191912" cy="5368216"/>
          </a:xfrm>
          <a:prstGeom prst="rect">
            <a:avLst/>
          </a:prstGeom>
          <a:noFill/>
          <a:ln>
            <a:noFill/>
          </a:ln>
        </p:spPr>
        <p:txBody>
          <a:bodyPr/>
          <a:lstStyle/>
          <a:p>
            <a:pPr marL="171360" indent="-171000">
              <a:lnSpc>
                <a:spcPct val="90000"/>
              </a:lnSpc>
              <a:buClr>
                <a:srgbClr val="404040"/>
              </a:buClr>
              <a:buFont typeface="Arial"/>
              <a:buChar char="•"/>
            </a:pPr>
            <a:r>
              <a:rPr lang="en-US" sz="2100" b="0" strike="noStrike" spc="-1" dirty="0">
                <a:solidFill>
                  <a:srgbClr val="404040"/>
                </a:solidFill>
                <a:uFill>
                  <a:solidFill>
                    <a:srgbClr val="FFFFFF"/>
                  </a:solidFill>
                </a:uFill>
                <a:latin typeface="Calibri"/>
              </a:rPr>
              <a:t>We have build </a:t>
            </a:r>
            <a:r>
              <a:rPr lang="en-US" sz="2100" b="0" strike="noStrike" spc="-1" dirty="0" smtClean="0">
                <a:solidFill>
                  <a:srgbClr val="404040"/>
                </a:solidFill>
                <a:uFill>
                  <a:solidFill>
                    <a:srgbClr val="FFFFFF"/>
                  </a:solidFill>
                </a:uFill>
                <a:latin typeface="Calibri"/>
              </a:rPr>
              <a:t>an articulate </a:t>
            </a:r>
            <a:r>
              <a:rPr lang="en-US" sz="2100" b="0" strike="noStrike" spc="-1" dirty="0">
                <a:solidFill>
                  <a:srgbClr val="404040"/>
                </a:solidFill>
                <a:uFill>
                  <a:solidFill>
                    <a:srgbClr val="FFFFFF"/>
                  </a:solidFill>
                </a:uFill>
                <a:latin typeface="Calibri"/>
              </a:rPr>
              <a:t>model of the </a:t>
            </a:r>
            <a:r>
              <a:rPr lang="en-US" sz="2100" b="0" strike="noStrike" spc="-1" dirty="0" smtClean="0">
                <a:solidFill>
                  <a:srgbClr val="404040"/>
                </a:solidFill>
                <a:uFill>
                  <a:solidFill>
                    <a:srgbClr val="FFFFFF"/>
                  </a:solidFill>
                </a:uFill>
                <a:latin typeface="Calibri"/>
              </a:rPr>
              <a:t>SESAME </a:t>
            </a:r>
            <a:r>
              <a:rPr lang="en-US" sz="2100" b="0" strike="noStrike" spc="-1" dirty="0">
                <a:solidFill>
                  <a:srgbClr val="404040"/>
                </a:solidFill>
                <a:uFill>
                  <a:solidFill>
                    <a:srgbClr val="FFFFFF"/>
                  </a:solidFill>
                </a:uFill>
                <a:latin typeface="Calibri"/>
              </a:rPr>
              <a:t>– Stand experimental </a:t>
            </a:r>
            <a:r>
              <a:rPr lang="en-US" sz="2100" b="0" strike="noStrike" spc="-1" dirty="0" smtClean="0">
                <a:solidFill>
                  <a:srgbClr val="404040"/>
                </a:solidFill>
                <a:uFill>
                  <a:solidFill>
                    <a:srgbClr val="FFFFFF"/>
                  </a:solidFill>
                </a:uFill>
                <a:latin typeface="Calibri"/>
              </a:rPr>
              <a:t>facility in collaboration with CVR. The model has been progressively improved thanks to this collaboration.</a:t>
            </a:r>
          </a:p>
          <a:p>
            <a:pPr marL="171360" indent="-171000">
              <a:lnSpc>
                <a:spcPct val="90000"/>
              </a:lnSpc>
              <a:buClr>
                <a:srgbClr val="404040"/>
              </a:buClr>
              <a:buFont typeface="Arial"/>
              <a:buChar char="•"/>
            </a:pPr>
            <a:endParaRPr lang="en-US" sz="2100" spc="-1" dirty="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b="0" strike="noStrike" spc="-1" dirty="0" smtClean="0">
                <a:solidFill>
                  <a:srgbClr val="404040"/>
                </a:solidFill>
                <a:uFill>
                  <a:solidFill>
                    <a:srgbClr val="FFFFFF"/>
                  </a:solidFill>
                </a:uFill>
                <a:latin typeface="Calibri"/>
              </a:rPr>
              <a:t>Technical/numerical </a:t>
            </a:r>
            <a:r>
              <a:rPr lang="en-US" sz="2100" b="0" strike="noStrike" spc="-1" dirty="0">
                <a:solidFill>
                  <a:srgbClr val="404040"/>
                </a:solidFill>
                <a:uFill>
                  <a:solidFill>
                    <a:srgbClr val="FFFFFF"/>
                  </a:solidFill>
                </a:uFill>
                <a:latin typeface="Calibri"/>
              </a:rPr>
              <a:t>issues have been </a:t>
            </a:r>
            <a:r>
              <a:rPr lang="en-US" sz="2100" b="0" strike="noStrike" spc="-1" dirty="0" smtClean="0">
                <a:solidFill>
                  <a:srgbClr val="404040"/>
                </a:solidFill>
                <a:uFill>
                  <a:solidFill>
                    <a:srgbClr val="FFFFFF"/>
                  </a:solidFill>
                </a:uFill>
                <a:latin typeface="Calibri"/>
              </a:rPr>
              <a:t>partially overcome: the initial phase of the freezing in steady state </a:t>
            </a:r>
            <a:r>
              <a:rPr lang="en-US" sz="2100" spc="-1" dirty="0" smtClean="0">
                <a:solidFill>
                  <a:srgbClr val="404040"/>
                </a:solidFill>
                <a:uFill>
                  <a:solidFill>
                    <a:srgbClr val="FFFFFF"/>
                  </a:solidFill>
                </a:uFill>
                <a:latin typeface="Calibri"/>
              </a:rPr>
              <a:t>could be realized only by means of an intermediate phase with transient settings. </a:t>
            </a:r>
            <a:endParaRPr lang="en-US" sz="2100" b="0" strike="noStrike"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endParaRPr lang="en-US" sz="2100" b="0" strike="noStrike" spc="-1" dirty="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b="0" strike="noStrike" spc="-1" dirty="0" smtClean="0">
                <a:solidFill>
                  <a:srgbClr val="404040"/>
                </a:solidFill>
                <a:uFill>
                  <a:solidFill>
                    <a:srgbClr val="FFFFFF"/>
                  </a:solidFill>
                </a:uFill>
                <a:latin typeface="Calibri"/>
              </a:rPr>
              <a:t>Comparison with the Fluent model </a:t>
            </a:r>
            <a:r>
              <a:rPr lang="en-US" sz="2100" spc="-1" dirty="0" smtClean="0">
                <a:solidFill>
                  <a:srgbClr val="404040"/>
                </a:solidFill>
                <a:uFill>
                  <a:solidFill>
                    <a:srgbClr val="FFFFFF"/>
                  </a:solidFill>
                </a:uFill>
                <a:latin typeface="Calibri"/>
              </a:rPr>
              <a:t>shows similar results in steady state and differences in the transient calculation</a:t>
            </a:r>
            <a:r>
              <a:rPr lang="en-US" sz="2100" b="0" strike="noStrike" spc="-1" dirty="0" smtClean="0">
                <a:solidFill>
                  <a:srgbClr val="404040"/>
                </a:solidFill>
                <a:uFill>
                  <a:solidFill>
                    <a:srgbClr val="FFFFFF"/>
                  </a:solidFill>
                </a:uFill>
                <a:latin typeface="Calibri"/>
              </a:rPr>
              <a:t>.</a:t>
            </a:r>
          </a:p>
          <a:p>
            <a:pPr marL="171360" indent="-171000">
              <a:lnSpc>
                <a:spcPct val="90000"/>
              </a:lnSpc>
              <a:buClr>
                <a:srgbClr val="404040"/>
              </a:buClr>
              <a:buFont typeface="Arial"/>
              <a:buChar char="•"/>
            </a:pPr>
            <a:endParaRPr lang="en-US" sz="2100" spc="-1" dirty="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b="0" strike="noStrike" spc="-1" dirty="0" smtClean="0">
                <a:solidFill>
                  <a:srgbClr val="404040"/>
                </a:solidFill>
                <a:uFill>
                  <a:solidFill>
                    <a:srgbClr val="FFFFFF"/>
                  </a:solidFill>
                </a:uFill>
                <a:latin typeface="Calibri"/>
              </a:rPr>
              <a:t>For the fixed heat source of 3.12 kW, steady state freezing in the range 0-100% is obtained for cooling air velocity in the range 1.8-2.6 m/s.  </a:t>
            </a:r>
          </a:p>
          <a:p>
            <a:pPr marL="171360" indent="-171000">
              <a:lnSpc>
                <a:spcPct val="90000"/>
              </a:lnSpc>
              <a:buClr>
                <a:srgbClr val="404040"/>
              </a:buClr>
              <a:buFont typeface="Arial"/>
              <a:buChar char="•"/>
            </a:pPr>
            <a:endParaRPr lang="en-US" sz="2100" spc="-1" dirty="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b="0" strike="noStrike" spc="-1" dirty="0" smtClean="0">
                <a:solidFill>
                  <a:srgbClr val="404040"/>
                </a:solidFill>
                <a:uFill>
                  <a:solidFill>
                    <a:srgbClr val="FFFFFF"/>
                  </a:solidFill>
                </a:uFill>
                <a:latin typeface="Calibri"/>
              </a:rPr>
              <a:t>Fast freezing of 33% and 67% from onset is obtained respectively in 27 minutes and 48 minutes showing a quite linear trend.  </a:t>
            </a:r>
          </a:p>
          <a:p>
            <a:pPr marL="171360" indent="-171000">
              <a:lnSpc>
                <a:spcPct val="90000"/>
              </a:lnSpc>
              <a:buClr>
                <a:srgbClr val="404040"/>
              </a:buClr>
              <a:buFont typeface="Arial"/>
              <a:buChar char="•"/>
            </a:pPr>
            <a:r>
              <a:rPr lang="en-US" sz="2100" spc="-1" dirty="0" smtClean="0">
                <a:solidFill>
                  <a:srgbClr val="404040"/>
                </a:solidFill>
                <a:uFill>
                  <a:solidFill>
                    <a:srgbClr val="FFFFFF"/>
                  </a:solidFill>
                </a:uFill>
                <a:latin typeface="Calibri"/>
              </a:rPr>
              <a:t>It seems quite important to carefully measure the air </a:t>
            </a:r>
            <a:r>
              <a:rPr lang="en-US" sz="2100" spc="-1" dirty="0" smtClean="0">
                <a:solidFill>
                  <a:srgbClr val="404040"/>
                </a:solidFill>
                <a:uFill>
                  <a:solidFill>
                    <a:srgbClr val="FFFFFF"/>
                  </a:solidFill>
                </a:uFill>
                <a:latin typeface="Calibri"/>
              </a:rPr>
              <a:t>cooling </a:t>
            </a:r>
            <a:r>
              <a:rPr lang="en-US" sz="2100" spc="-1" dirty="0" smtClean="0">
                <a:solidFill>
                  <a:srgbClr val="404040"/>
                </a:solidFill>
                <a:uFill>
                  <a:solidFill>
                    <a:srgbClr val="FFFFFF"/>
                  </a:solidFill>
                </a:uFill>
                <a:latin typeface="Calibri"/>
              </a:rPr>
              <a:t>from the outlet air temperature and mass flow rate. </a:t>
            </a:r>
            <a:endParaRPr lang="en-US" sz="2100" b="0" strike="noStrike"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endParaRPr lang="en-US" sz="2100" b="0" strike="noStrike" spc="-1" dirty="0">
              <a:solidFill>
                <a:srgbClr val="404040"/>
              </a:solidFill>
              <a:uFill>
                <a:solidFill>
                  <a:srgbClr val="FFFFFF"/>
                </a:solidFill>
              </a:uFill>
              <a:latin typeface="Calibri"/>
            </a:endParaRPr>
          </a:p>
          <a:p>
            <a:pPr marL="171360" indent="-171000">
              <a:lnSpc>
                <a:spcPct val="90000"/>
              </a:lnSpc>
              <a:buClr>
                <a:srgbClr val="404040"/>
              </a:buClr>
              <a:buFont typeface="Arial"/>
              <a:buChar char="•"/>
            </a:pPr>
            <a:endParaRPr lang="en-US" sz="2100" b="0" strike="noStrike" spc="-1" dirty="0">
              <a:solidFill>
                <a:srgbClr val="404040"/>
              </a:solidFill>
              <a:uFill>
                <a:solidFill>
                  <a:srgbClr val="FFFFFF"/>
                </a:solidFill>
              </a:uFill>
              <a:latin typeface="Calibri"/>
            </a:endParaRPr>
          </a:p>
        </p:txBody>
      </p:sp>
      <p:sp>
        <p:nvSpPr>
          <p:cNvPr id="281" name="TextShape 3"/>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282" name="TextShape 4"/>
          <p:cNvSpPr txBox="1"/>
          <p:nvPr/>
        </p:nvSpPr>
        <p:spPr>
          <a:xfrm>
            <a:off x="7086600" y="6492960"/>
            <a:ext cx="2057040" cy="364680"/>
          </a:xfrm>
          <a:prstGeom prst="rect">
            <a:avLst/>
          </a:prstGeom>
          <a:noFill/>
          <a:ln>
            <a:noFill/>
          </a:ln>
        </p:spPr>
        <p:txBody>
          <a:bodyPr anchor="ctr"/>
          <a:lstStyle/>
          <a:p>
            <a:pPr algn="r">
              <a:lnSpc>
                <a:spcPct val="100000"/>
              </a:lnSpc>
            </a:pPr>
            <a:fld id="{A6E856F0-9E80-400C-A0C0-251F5EA2BB9F}" type="slidenum">
              <a:rPr lang="en-US" sz="900" b="0" strike="noStrike" spc="-1">
                <a:solidFill>
                  <a:srgbClr val="8B8B8B"/>
                </a:solidFill>
                <a:uFill>
                  <a:solidFill>
                    <a:srgbClr val="FFFFFF"/>
                  </a:solidFill>
                </a:uFill>
                <a:latin typeface="Calibri"/>
              </a:rPr>
              <a:t>29</a:t>
            </a:fld>
            <a:endParaRPr lang="en-US" sz="1400" b="0" strike="noStrike" spc="-1">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a:solidFill>
                  <a:srgbClr val="232E5B"/>
                </a:solidFill>
                <a:uFill>
                  <a:solidFill>
                    <a:srgbClr val="FFFFFF"/>
                  </a:solidFill>
                </a:uFill>
                <a:latin typeface="Arial"/>
              </a:rPr>
              <a:t>General objective</a:t>
            </a:r>
            <a:endParaRPr lang="en-US" sz="1800" b="0" strike="noStrike" spc="-1">
              <a:solidFill>
                <a:srgbClr val="000000"/>
              </a:solidFill>
              <a:uFill>
                <a:solidFill>
                  <a:srgbClr val="FFFFFF"/>
                </a:solidFill>
              </a:uFill>
              <a:latin typeface="Calibri"/>
            </a:endParaRPr>
          </a:p>
        </p:txBody>
      </p:sp>
      <p:sp>
        <p:nvSpPr>
          <p:cNvPr id="126" name="TextShape 2"/>
          <p:cNvSpPr txBox="1"/>
          <p:nvPr/>
        </p:nvSpPr>
        <p:spPr>
          <a:xfrm>
            <a:off x="628560" y="1376280"/>
            <a:ext cx="7886520" cy="4800240"/>
          </a:xfrm>
          <a:prstGeom prst="rect">
            <a:avLst/>
          </a:prstGeom>
          <a:noFill/>
          <a:ln>
            <a:noFill/>
          </a:ln>
        </p:spPr>
        <p:txBody>
          <a:bodyPr/>
          <a:lstStyle/>
          <a:p>
            <a:pPr marL="171360" indent="-171000">
              <a:lnSpc>
                <a:spcPct val="90000"/>
              </a:lnSpc>
              <a:buClr>
                <a:srgbClr val="404040"/>
              </a:buClr>
              <a:buFont typeface="Arial"/>
              <a:buChar char="•"/>
            </a:pPr>
            <a:r>
              <a:rPr lang="en-US" sz="2100" b="0" strike="noStrike" spc="-1" dirty="0">
                <a:solidFill>
                  <a:srgbClr val="404040"/>
                </a:solidFill>
                <a:uFill>
                  <a:solidFill>
                    <a:srgbClr val="FFFFFF"/>
                  </a:solidFill>
                </a:uFill>
                <a:latin typeface="Calibri"/>
              </a:rPr>
              <a:t>Demonstrate that the overall modeling of HLM </a:t>
            </a:r>
            <a:r>
              <a:rPr lang="en-US" sz="2100" b="0" strike="noStrike" spc="-1" dirty="0" smtClean="0">
                <a:solidFill>
                  <a:srgbClr val="404040"/>
                </a:solidFill>
                <a:uFill>
                  <a:solidFill>
                    <a:srgbClr val="FFFFFF"/>
                  </a:solidFill>
                </a:uFill>
                <a:latin typeface="Calibri"/>
              </a:rPr>
              <a:t>complex </a:t>
            </a:r>
            <a:r>
              <a:rPr lang="en-US" sz="2100" b="0" strike="noStrike" spc="-1" dirty="0">
                <a:solidFill>
                  <a:srgbClr val="404040"/>
                </a:solidFill>
                <a:uFill>
                  <a:solidFill>
                    <a:srgbClr val="FFFFFF"/>
                  </a:solidFill>
                </a:uFill>
                <a:latin typeface="Calibri"/>
              </a:rPr>
              <a:t>systems can include </a:t>
            </a:r>
            <a:r>
              <a:rPr lang="en-US" sz="2100" b="0" strike="noStrike" spc="-1" dirty="0" smtClean="0">
                <a:solidFill>
                  <a:srgbClr val="404040"/>
                </a:solidFill>
                <a:uFill>
                  <a:solidFill>
                    <a:srgbClr val="FFFFFF"/>
                  </a:solidFill>
                </a:uFill>
                <a:latin typeface="Calibri"/>
              </a:rPr>
              <a:t>solidification </a:t>
            </a:r>
            <a:r>
              <a:rPr lang="en-US" sz="2100" b="0" strike="noStrike" spc="-1" dirty="0">
                <a:solidFill>
                  <a:srgbClr val="404040"/>
                </a:solidFill>
                <a:uFill>
                  <a:solidFill>
                    <a:srgbClr val="FFFFFF"/>
                  </a:solidFill>
                </a:uFill>
                <a:latin typeface="Calibri"/>
              </a:rPr>
              <a:t>phenomenology by:</a:t>
            </a:r>
          </a:p>
          <a:p>
            <a:pPr marL="514440" lvl="1" indent="-171000">
              <a:lnSpc>
                <a:spcPct val="100000"/>
              </a:lnSpc>
              <a:buClr>
                <a:srgbClr val="404040"/>
              </a:buClr>
              <a:buFont typeface="Arial"/>
              <a:buChar char="•"/>
            </a:pPr>
            <a:endParaRPr lang="en-US" sz="1800" b="0" strike="noStrike" spc="-1" dirty="0" smtClean="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smtClean="0">
                <a:solidFill>
                  <a:srgbClr val="404040"/>
                </a:solidFill>
                <a:uFill>
                  <a:solidFill>
                    <a:srgbClr val="FFFFFF"/>
                  </a:solidFill>
                </a:uFill>
                <a:latin typeface="Calibri"/>
              </a:rPr>
              <a:t>Reproducing </a:t>
            </a:r>
            <a:r>
              <a:rPr lang="en-US" sz="1800" b="0" strike="noStrike" spc="-1" dirty="0">
                <a:solidFill>
                  <a:srgbClr val="404040"/>
                </a:solidFill>
                <a:uFill>
                  <a:solidFill>
                    <a:srgbClr val="FFFFFF"/>
                  </a:solidFill>
                </a:uFill>
                <a:latin typeface="Calibri"/>
              </a:rPr>
              <a:t>small/medium scale experiment: </a:t>
            </a:r>
            <a:endParaRPr lang="en-US" sz="1500" b="0" strike="noStrike" spc="-1" dirty="0">
              <a:solidFill>
                <a:srgbClr val="404040"/>
              </a:solidFill>
              <a:uFill>
                <a:solidFill>
                  <a:srgbClr val="FFFFFF"/>
                </a:solidFill>
              </a:uFill>
              <a:latin typeface="Calibri"/>
            </a:endParaRPr>
          </a:p>
          <a:p>
            <a:pPr marL="857160" lvl="2" indent="-171000">
              <a:lnSpc>
                <a:spcPct val="100000"/>
              </a:lnSpc>
              <a:buClr>
                <a:srgbClr val="404040"/>
              </a:buClr>
              <a:buFont typeface="Arial"/>
              <a:buChar char="•"/>
            </a:pPr>
            <a:r>
              <a:rPr lang="en-US" sz="2000" b="0" strike="noStrike" spc="-1" dirty="0" smtClean="0">
                <a:solidFill>
                  <a:srgbClr val="404040"/>
                </a:solidFill>
                <a:uFill>
                  <a:solidFill>
                    <a:srgbClr val="FFFFFF"/>
                  </a:solidFill>
                </a:uFill>
                <a:latin typeface="Calibri"/>
              </a:rPr>
              <a:t>SESAME-Stand (pre-test)</a:t>
            </a:r>
          </a:p>
          <a:p>
            <a:pPr marL="857160" lvl="2" indent="-171000">
              <a:lnSpc>
                <a:spcPct val="100000"/>
              </a:lnSpc>
              <a:buClr>
                <a:srgbClr val="404040"/>
              </a:buClr>
              <a:buFont typeface="Arial"/>
              <a:buChar char="•"/>
            </a:pPr>
            <a:endParaRPr lang="en-US" sz="1350" b="0" strike="noStrike" spc="-1" dirty="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smtClean="0">
                <a:solidFill>
                  <a:srgbClr val="404040"/>
                </a:solidFill>
                <a:uFill>
                  <a:solidFill>
                    <a:srgbClr val="FFFFFF"/>
                  </a:solidFill>
                </a:uFill>
                <a:latin typeface="Calibri"/>
              </a:rPr>
              <a:t>Comparison </a:t>
            </a:r>
            <a:r>
              <a:rPr lang="en-US" sz="1800" b="0" strike="noStrike" spc="-1" dirty="0">
                <a:solidFill>
                  <a:srgbClr val="404040"/>
                </a:solidFill>
                <a:uFill>
                  <a:solidFill>
                    <a:srgbClr val="FFFFFF"/>
                  </a:solidFill>
                </a:uFill>
                <a:latin typeface="Calibri"/>
              </a:rPr>
              <a:t>with experimental </a:t>
            </a:r>
            <a:r>
              <a:rPr lang="en-US" sz="1800" b="0" strike="noStrike" spc="-1" dirty="0" smtClean="0">
                <a:solidFill>
                  <a:srgbClr val="404040"/>
                </a:solidFill>
                <a:uFill>
                  <a:solidFill>
                    <a:srgbClr val="FFFFFF"/>
                  </a:solidFill>
                </a:uFill>
                <a:latin typeface="Calibri"/>
              </a:rPr>
              <a:t>results</a:t>
            </a:r>
          </a:p>
          <a:p>
            <a:pPr marL="514440" lvl="1" indent="-171000">
              <a:lnSpc>
                <a:spcPct val="100000"/>
              </a:lnSpc>
              <a:buClr>
                <a:srgbClr val="404040"/>
              </a:buClr>
              <a:buFont typeface="Arial"/>
              <a:buChar char="•"/>
            </a:pPr>
            <a:endParaRPr lang="en-US" sz="1500" b="0" strike="noStrike" spc="-1" dirty="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a:solidFill>
                  <a:srgbClr val="404040"/>
                </a:solidFill>
                <a:uFill>
                  <a:solidFill>
                    <a:srgbClr val="FFFFFF"/>
                  </a:solidFill>
                </a:uFill>
                <a:latin typeface="Calibri"/>
              </a:rPr>
              <a:t>Adjusting/improving the numerical setting (post-test</a:t>
            </a:r>
            <a:r>
              <a:rPr lang="en-US" sz="1800" b="0" strike="noStrike" spc="-1" dirty="0" smtClean="0">
                <a:solidFill>
                  <a:srgbClr val="404040"/>
                </a:solidFill>
                <a:uFill>
                  <a:solidFill>
                    <a:srgbClr val="FFFFFF"/>
                  </a:solidFill>
                </a:uFill>
                <a:latin typeface="Calibri"/>
              </a:rPr>
              <a:t>)</a:t>
            </a:r>
          </a:p>
          <a:p>
            <a:pPr marL="514440" lvl="1" indent="-171000">
              <a:lnSpc>
                <a:spcPct val="100000"/>
              </a:lnSpc>
              <a:buClr>
                <a:srgbClr val="404040"/>
              </a:buClr>
              <a:buFont typeface="Arial"/>
              <a:buChar char="•"/>
            </a:pPr>
            <a:endParaRPr lang="en-US" sz="1500" b="0" strike="noStrike" spc="-1" dirty="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a:solidFill>
                  <a:srgbClr val="404040"/>
                </a:solidFill>
                <a:uFill>
                  <a:solidFill>
                    <a:srgbClr val="FFFFFF"/>
                  </a:solidFill>
                </a:uFill>
                <a:latin typeface="Calibri"/>
              </a:rPr>
              <a:t>Evaluate  time scales, limitations, computational cost</a:t>
            </a:r>
            <a:endParaRPr lang="en-US" sz="1500" b="0" strike="noStrike" spc="-1" dirty="0">
              <a:solidFill>
                <a:srgbClr val="404040"/>
              </a:solidFill>
              <a:uFill>
                <a:solidFill>
                  <a:srgbClr val="FFFFFF"/>
                </a:solidFill>
              </a:uFill>
              <a:latin typeface="Calibri"/>
            </a:endParaRPr>
          </a:p>
          <a:p>
            <a:pPr marL="171360" indent="-171000">
              <a:lnSpc>
                <a:spcPct val="90000"/>
              </a:lnSpc>
              <a:buClr>
                <a:srgbClr val="404040"/>
              </a:buClr>
              <a:buFont typeface="Arial"/>
              <a:buChar char="•"/>
            </a:pPr>
            <a:endParaRPr lang="en-US" sz="2100" b="0" strike="noStrike"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b="0" strike="noStrike" spc="-1" dirty="0" smtClean="0">
                <a:solidFill>
                  <a:srgbClr val="404040"/>
                </a:solidFill>
                <a:uFill>
                  <a:solidFill>
                    <a:srgbClr val="FFFFFF"/>
                  </a:solidFill>
                </a:uFill>
                <a:latin typeface="Calibri"/>
              </a:rPr>
              <a:t>Allow</a:t>
            </a:r>
            <a:r>
              <a:rPr lang="en-US" sz="2100" b="0" strike="noStrike" spc="-1" dirty="0">
                <a:solidFill>
                  <a:srgbClr val="404040"/>
                </a:solidFill>
                <a:uFill>
                  <a:solidFill>
                    <a:srgbClr val="FFFFFF"/>
                  </a:solidFill>
                </a:uFill>
                <a:latin typeface="Calibri"/>
              </a:rPr>
              <a:t>:</a:t>
            </a:r>
          </a:p>
          <a:p>
            <a:pPr marL="514440" lvl="1" indent="-171000">
              <a:lnSpc>
                <a:spcPct val="100000"/>
              </a:lnSpc>
              <a:buClr>
                <a:srgbClr val="404040"/>
              </a:buClr>
              <a:buFont typeface="Arial"/>
              <a:buChar char="•"/>
            </a:pPr>
            <a:r>
              <a:rPr lang="en-US" sz="1800" b="0" strike="noStrike" spc="-1" dirty="0">
                <a:solidFill>
                  <a:srgbClr val="404040"/>
                </a:solidFill>
                <a:uFill>
                  <a:solidFill>
                    <a:srgbClr val="FFFFFF"/>
                  </a:solidFill>
                </a:uFill>
                <a:latin typeface="Calibri"/>
              </a:rPr>
              <a:t>To reach initial steady states</a:t>
            </a:r>
            <a:endParaRPr lang="en-US" sz="1500" b="0" strike="noStrike" spc="-1" dirty="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a:solidFill>
                  <a:srgbClr val="404040"/>
                </a:solidFill>
                <a:uFill>
                  <a:solidFill>
                    <a:srgbClr val="FFFFFF"/>
                  </a:solidFill>
                </a:uFill>
                <a:latin typeface="Calibri"/>
              </a:rPr>
              <a:t>An increased </a:t>
            </a:r>
            <a:r>
              <a:rPr lang="en-US" sz="1800" b="0" strike="noStrike" spc="-1" dirty="0" smtClean="0">
                <a:solidFill>
                  <a:srgbClr val="404040"/>
                </a:solidFill>
                <a:uFill>
                  <a:solidFill>
                    <a:srgbClr val="FFFFFF"/>
                  </a:solidFill>
                </a:uFill>
                <a:latin typeface="Calibri"/>
              </a:rPr>
              <a:t>number </a:t>
            </a:r>
            <a:r>
              <a:rPr lang="en-US" sz="1800" b="0" strike="noStrike" spc="-1" dirty="0">
                <a:solidFill>
                  <a:srgbClr val="404040"/>
                </a:solidFill>
                <a:uFill>
                  <a:solidFill>
                    <a:srgbClr val="FFFFFF"/>
                  </a:solidFill>
                </a:uFill>
                <a:latin typeface="Calibri"/>
              </a:rPr>
              <a:t>of accessible transients</a:t>
            </a:r>
            <a:endParaRPr lang="en-US" sz="1500" b="0" strike="noStrike" spc="-1" dirty="0">
              <a:solidFill>
                <a:srgbClr val="404040"/>
              </a:solidFill>
              <a:uFill>
                <a:solidFill>
                  <a:srgbClr val="FFFFFF"/>
                </a:solidFill>
              </a:uFill>
              <a:latin typeface="Calibri"/>
            </a:endParaRPr>
          </a:p>
        </p:txBody>
      </p:sp>
      <p:sp>
        <p:nvSpPr>
          <p:cNvPr id="127" name="TextShape 3"/>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28" name="TextShape 4"/>
          <p:cNvSpPr txBox="1"/>
          <p:nvPr/>
        </p:nvSpPr>
        <p:spPr>
          <a:xfrm>
            <a:off x="7086600" y="6492960"/>
            <a:ext cx="2057040" cy="364680"/>
          </a:xfrm>
          <a:prstGeom prst="rect">
            <a:avLst/>
          </a:prstGeom>
          <a:noFill/>
          <a:ln>
            <a:noFill/>
          </a:ln>
        </p:spPr>
        <p:txBody>
          <a:bodyPr anchor="ctr"/>
          <a:lstStyle/>
          <a:p>
            <a:pPr algn="r">
              <a:lnSpc>
                <a:spcPct val="100000"/>
              </a:lnSpc>
            </a:pPr>
            <a:fld id="{DD058BDA-10EE-4BC8-B374-1A7415C8F100}" type="slidenum">
              <a:rPr lang="en-US" sz="900" b="0" strike="noStrike" spc="-1">
                <a:solidFill>
                  <a:srgbClr val="8B8B8B"/>
                </a:solidFill>
                <a:uFill>
                  <a:solidFill>
                    <a:srgbClr val="FFFFFF"/>
                  </a:solidFill>
                </a:uFill>
                <a:latin typeface="Calibri"/>
              </a:rPr>
              <a:t>3</a:t>
            </a:fld>
            <a:endParaRPr lang="en-US" sz="1400" b="0" strike="noStrike" spc="-1">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a:solidFill>
                  <a:srgbClr val="232E5B"/>
                </a:solidFill>
                <a:uFill>
                  <a:solidFill>
                    <a:srgbClr val="FFFFFF"/>
                  </a:solidFill>
                </a:uFill>
                <a:latin typeface="Arial"/>
              </a:rPr>
              <a:t>About SESAME - </a:t>
            </a:r>
            <a:r>
              <a:rPr lang="en-US" sz="3300" b="0" strike="noStrike" spc="-1" dirty="0" smtClean="0">
                <a:solidFill>
                  <a:srgbClr val="232E5B"/>
                </a:solidFill>
                <a:uFill>
                  <a:solidFill>
                    <a:srgbClr val="FFFFFF"/>
                  </a:solidFill>
                </a:uFill>
                <a:latin typeface="Arial"/>
              </a:rPr>
              <a:t>Stand</a:t>
            </a:r>
            <a:endParaRPr lang="en-US" sz="1800" b="0" strike="noStrike" spc="-1" dirty="0">
              <a:solidFill>
                <a:srgbClr val="000000"/>
              </a:solidFill>
              <a:uFill>
                <a:solidFill>
                  <a:srgbClr val="FFFFFF"/>
                </a:solidFill>
              </a:uFill>
              <a:latin typeface="Calibri"/>
            </a:endParaRPr>
          </a:p>
        </p:txBody>
      </p:sp>
      <p:sp>
        <p:nvSpPr>
          <p:cNvPr id="130" name="TextShape 2"/>
          <p:cNvSpPr txBox="1"/>
          <p:nvPr/>
        </p:nvSpPr>
        <p:spPr>
          <a:xfrm>
            <a:off x="628560" y="1376280"/>
            <a:ext cx="7886520" cy="4800240"/>
          </a:xfrm>
          <a:prstGeom prst="rect">
            <a:avLst/>
          </a:prstGeom>
          <a:noFill/>
          <a:ln>
            <a:noFill/>
          </a:ln>
        </p:spPr>
        <p:txBody>
          <a:bodyPr/>
          <a:lstStyle/>
          <a:p>
            <a:pPr marL="171360" indent="-171000">
              <a:lnSpc>
                <a:spcPct val="90000"/>
              </a:lnSpc>
              <a:buClr>
                <a:srgbClr val="404040"/>
              </a:buClr>
              <a:buFont typeface="Arial"/>
              <a:buChar char="•"/>
            </a:pPr>
            <a:r>
              <a:rPr lang="en-US" sz="2000" b="0" strike="noStrike" spc="-1" dirty="0">
                <a:solidFill>
                  <a:srgbClr val="404040"/>
                </a:solidFill>
                <a:uFill>
                  <a:solidFill>
                    <a:srgbClr val="FFFFFF"/>
                  </a:solidFill>
                </a:uFill>
                <a:latin typeface="Calibri"/>
              </a:rPr>
              <a:t>Detailed geometrical description in Del 3.2.1_M12 available end of June 2016</a:t>
            </a:r>
            <a:r>
              <a:rPr lang="en-US" sz="2000" b="0" strike="noStrike" spc="-1" dirty="0" smtClean="0">
                <a:solidFill>
                  <a:srgbClr val="404040"/>
                </a:solidFill>
                <a:uFill>
                  <a:solidFill>
                    <a:srgbClr val="FFFFFF"/>
                  </a:solidFill>
                </a:uFill>
                <a:latin typeface="Calibri"/>
              </a:rPr>
              <a:t>: Description </a:t>
            </a:r>
            <a:r>
              <a:rPr lang="en-US" sz="2000" b="0" strike="noStrike" spc="-1" dirty="0">
                <a:solidFill>
                  <a:srgbClr val="404040"/>
                </a:solidFill>
                <a:uFill>
                  <a:solidFill>
                    <a:srgbClr val="FFFFFF"/>
                  </a:solidFill>
                </a:uFill>
                <a:latin typeface="Calibri"/>
              </a:rPr>
              <a:t>of the </a:t>
            </a:r>
            <a:r>
              <a:rPr lang="en-US" sz="2000" b="0" strike="noStrike" spc="-1" dirty="0" err="1">
                <a:solidFill>
                  <a:srgbClr val="404040"/>
                </a:solidFill>
                <a:uFill>
                  <a:solidFill>
                    <a:srgbClr val="FFFFFF"/>
                  </a:solidFill>
                </a:uFill>
                <a:latin typeface="Calibri"/>
              </a:rPr>
              <a:t>Meliloo</a:t>
            </a:r>
            <a:r>
              <a:rPr lang="en-US" sz="2000" b="0" strike="noStrike" spc="-1" dirty="0">
                <a:solidFill>
                  <a:srgbClr val="404040"/>
                </a:solidFill>
                <a:uFill>
                  <a:solidFill>
                    <a:srgbClr val="FFFFFF"/>
                  </a:solidFill>
                </a:uFill>
                <a:latin typeface="Calibri"/>
              </a:rPr>
              <a:t> - stand test facility and test matrix</a:t>
            </a:r>
          </a:p>
          <a:p>
            <a:r>
              <a:rPr lang="en-US" sz="2000" b="0" strike="noStrike" spc="-1" dirty="0">
                <a:solidFill>
                  <a:srgbClr val="404040"/>
                </a:solidFill>
                <a:uFill>
                  <a:solidFill>
                    <a:srgbClr val="FFFFFF"/>
                  </a:solidFill>
                </a:uFill>
                <a:latin typeface="Calibri"/>
              </a:rPr>
              <a:t>By: Ivan DOFEK, </a:t>
            </a:r>
            <a:r>
              <a:rPr lang="en-US" sz="2000" b="0" strike="noStrike" spc="-1" dirty="0" err="1">
                <a:solidFill>
                  <a:srgbClr val="404040"/>
                </a:solidFill>
                <a:uFill>
                  <a:solidFill>
                    <a:srgbClr val="FFFFFF"/>
                  </a:solidFill>
                </a:uFill>
                <a:latin typeface="Calibri"/>
              </a:rPr>
              <a:t>Otakar</a:t>
            </a:r>
            <a:r>
              <a:rPr lang="en-US" sz="2000" b="0" strike="noStrike" spc="-1" dirty="0">
                <a:solidFill>
                  <a:srgbClr val="404040"/>
                </a:solidFill>
                <a:uFill>
                  <a:solidFill>
                    <a:srgbClr val="FFFFFF"/>
                  </a:solidFill>
                </a:uFill>
                <a:latin typeface="Calibri"/>
              </a:rPr>
              <a:t> FRYBORT, Jan VIT, </a:t>
            </a:r>
            <a:r>
              <a:rPr lang="en-US" sz="2000" b="0" strike="noStrike" spc="-1" dirty="0" err="1">
                <a:solidFill>
                  <a:srgbClr val="404040"/>
                </a:solidFill>
                <a:uFill>
                  <a:solidFill>
                    <a:srgbClr val="FFFFFF"/>
                  </a:solidFill>
                </a:uFill>
                <a:latin typeface="Calibri"/>
              </a:rPr>
              <a:t>Miroslav</a:t>
            </a:r>
            <a:r>
              <a:rPr lang="en-US" sz="2000" b="0" strike="noStrike" spc="-1" dirty="0">
                <a:solidFill>
                  <a:srgbClr val="404040"/>
                </a:solidFill>
                <a:uFill>
                  <a:solidFill>
                    <a:srgbClr val="FFFFFF"/>
                  </a:solidFill>
                </a:uFill>
                <a:latin typeface="Calibri"/>
              </a:rPr>
              <a:t> </a:t>
            </a:r>
            <a:r>
              <a:rPr lang="en-US" sz="2000" b="0" strike="noStrike" spc="-1" dirty="0" smtClean="0">
                <a:solidFill>
                  <a:srgbClr val="404040"/>
                </a:solidFill>
                <a:uFill>
                  <a:solidFill>
                    <a:srgbClr val="FFFFFF"/>
                  </a:solidFill>
                </a:uFill>
                <a:latin typeface="Calibri"/>
              </a:rPr>
              <a:t>SLINC, Issued </a:t>
            </a:r>
            <a:r>
              <a:rPr lang="en-US" sz="2000" b="0" strike="noStrike" spc="-1" dirty="0">
                <a:solidFill>
                  <a:srgbClr val="404040"/>
                </a:solidFill>
                <a:uFill>
                  <a:solidFill>
                    <a:srgbClr val="FFFFFF"/>
                  </a:solidFill>
                </a:uFill>
                <a:latin typeface="Calibri"/>
              </a:rPr>
              <a:t>by </a:t>
            </a:r>
            <a:r>
              <a:rPr lang="en-US" sz="2000" b="0" strike="noStrike" spc="-1" dirty="0" smtClean="0">
                <a:solidFill>
                  <a:srgbClr val="404040"/>
                </a:solidFill>
                <a:uFill>
                  <a:solidFill>
                    <a:srgbClr val="FFFFFF"/>
                  </a:solidFill>
                </a:uFill>
                <a:latin typeface="Calibri"/>
              </a:rPr>
              <a:t>CVR</a:t>
            </a:r>
          </a:p>
          <a:p>
            <a:endParaRPr lang="en-US" sz="2000" spc="-1" dirty="0">
              <a:solidFill>
                <a:srgbClr val="404040"/>
              </a:solidFill>
              <a:uFill>
                <a:solidFill>
                  <a:srgbClr val="FFFFFF"/>
                </a:solidFill>
              </a:uFill>
              <a:latin typeface="Calibri"/>
            </a:endParaRPr>
          </a:p>
          <a:p>
            <a:pPr marL="285750" indent="-285750">
              <a:buFont typeface="Arial" panose="020B0604020202020204" pitchFamily="34" charset="0"/>
              <a:buChar char="•"/>
            </a:pPr>
            <a:r>
              <a:rPr lang="en-US" sz="2000" b="1" spc="-1" dirty="0">
                <a:solidFill>
                  <a:srgbClr val="404040"/>
                </a:solidFill>
                <a:uFill>
                  <a:solidFill>
                    <a:srgbClr val="FFFFFF"/>
                  </a:solidFill>
                </a:uFill>
                <a:latin typeface="Calibri"/>
              </a:rPr>
              <a:t>Close collaboration with </a:t>
            </a:r>
            <a:r>
              <a:rPr lang="en-US" sz="2000" b="1" spc="-1" dirty="0" smtClean="0">
                <a:solidFill>
                  <a:srgbClr val="404040"/>
                </a:solidFill>
                <a:uFill>
                  <a:solidFill>
                    <a:srgbClr val="FFFFFF"/>
                  </a:solidFill>
                </a:uFill>
                <a:latin typeface="Calibri"/>
              </a:rPr>
              <a:t>CVR by means of  </a:t>
            </a:r>
            <a:r>
              <a:rPr lang="en-US" sz="2000" b="1" spc="-1" dirty="0" err="1">
                <a:solidFill>
                  <a:srgbClr val="404040"/>
                </a:solidFill>
                <a:uFill>
                  <a:solidFill>
                    <a:srgbClr val="FFFFFF"/>
                  </a:solidFill>
                </a:uFill>
                <a:latin typeface="Calibri"/>
              </a:rPr>
              <a:t>Matteo</a:t>
            </a:r>
            <a:r>
              <a:rPr lang="en-US" sz="2000" b="1" spc="-1" dirty="0">
                <a:solidFill>
                  <a:srgbClr val="404040"/>
                </a:solidFill>
                <a:uFill>
                  <a:solidFill>
                    <a:srgbClr val="FFFFFF"/>
                  </a:solidFill>
                </a:uFill>
                <a:latin typeface="Calibri"/>
              </a:rPr>
              <a:t> </a:t>
            </a:r>
            <a:r>
              <a:rPr lang="en-US" sz="2000" b="1" spc="-1" dirty="0" err="1">
                <a:solidFill>
                  <a:srgbClr val="404040"/>
                </a:solidFill>
                <a:uFill>
                  <a:solidFill>
                    <a:srgbClr val="FFFFFF"/>
                  </a:solidFill>
                </a:uFill>
                <a:latin typeface="Calibri"/>
              </a:rPr>
              <a:t>Iannone</a:t>
            </a:r>
            <a:r>
              <a:rPr lang="en-US" sz="2000" b="1" spc="-1" dirty="0">
                <a:solidFill>
                  <a:srgbClr val="404040"/>
                </a:solidFill>
                <a:uFill>
                  <a:solidFill>
                    <a:srgbClr val="FFFFFF"/>
                  </a:solidFill>
                </a:uFill>
                <a:latin typeface="Calibri"/>
              </a:rPr>
              <a:t>: </a:t>
            </a:r>
            <a:endParaRPr lang="en-US" sz="2000" b="1" spc="-1" dirty="0" smtClean="0">
              <a:solidFill>
                <a:srgbClr val="404040"/>
              </a:solidFill>
              <a:uFill>
                <a:solidFill>
                  <a:srgbClr val="FFFFFF"/>
                </a:solidFill>
              </a:uFill>
              <a:latin typeface="Calibri"/>
            </a:endParaRPr>
          </a:p>
          <a:p>
            <a:pPr marL="285750" indent="-285750">
              <a:buFont typeface="Arial" panose="020B0604020202020204" pitchFamily="34" charset="0"/>
              <a:buChar char="•"/>
            </a:pPr>
            <a:r>
              <a:rPr lang="en-US" sz="2000" b="1" spc="-1" dirty="0" smtClean="0">
                <a:solidFill>
                  <a:srgbClr val="404040"/>
                </a:solidFill>
                <a:uFill>
                  <a:solidFill>
                    <a:srgbClr val="FFFFFF"/>
                  </a:solidFill>
                </a:uFill>
                <a:latin typeface="Calibri"/>
              </a:rPr>
              <a:t>useful </a:t>
            </a:r>
            <a:r>
              <a:rPr lang="en-US" sz="2000" b="1" spc="-1" dirty="0">
                <a:solidFill>
                  <a:srgbClr val="404040"/>
                </a:solidFill>
                <a:uFill>
                  <a:solidFill>
                    <a:srgbClr val="FFFFFF"/>
                  </a:solidFill>
                </a:uFill>
                <a:latin typeface="Calibri"/>
              </a:rPr>
              <a:t>exchange of information about geometry, </a:t>
            </a:r>
            <a:r>
              <a:rPr lang="en-US" sz="2000" b="1" spc="-1" dirty="0" smtClean="0">
                <a:solidFill>
                  <a:srgbClr val="404040"/>
                </a:solidFill>
                <a:uFill>
                  <a:solidFill>
                    <a:srgbClr val="FFFFFF"/>
                  </a:solidFill>
                </a:uFill>
                <a:latin typeface="Calibri"/>
              </a:rPr>
              <a:t>but also numerical approach and </a:t>
            </a:r>
            <a:r>
              <a:rPr lang="en-US" sz="2000" b="1" spc="-1" dirty="0">
                <a:solidFill>
                  <a:srgbClr val="404040"/>
                </a:solidFill>
                <a:uFill>
                  <a:solidFill>
                    <a:srgbClr val="FFFFFF"/>
                  </a:solidFill>
                </a:uFill>
                <a:latin typeface="Calibri"/>
              </a:rPr>
              <a:t>results </a:t>
            </a:r>
            <a:r>
              <a:rPr lang="en-US" sz="2000" b="1" spc="-1" dirty="0" smtClean="0">
                <a:solidFill>
                  <a:srgbClr val="404040"/>
                </a:solidFill>
                <a:uFill>
                  <a:solidFill>
                    <a:srgbClr val="FFFFFF"/>
                  </a:solidFill>
                </a:uFill>
                <a:latin typeface="Calibri"/>
              </a:rPr>
              <a:t>comparison</a:t>
            </a:r>
          </a:p>
          <a:p>
            <a:pPr marL="285750" indent="-285750">
              <a:buFont typeface="Arial" panose="020B0604020202020204" pitchFamily="34" charset="0"/>
              <a:buChar char="•"/>
            </a:pPr>
            <a:endParaRPr lang="en-US" sz="2000" b="1" spc="-1" dirty="0" smtClean="0">
              <a:solidFill>
                <a:srgbClr val="404040"/>
              </a:solidFill>
              <a:uFill>
                <a:solidFill>
                  <a:srgbClr val="FFFFFF"/>
                </a:solidFill>
              </a:uFill>
              <a:latin typeface="Calibri"/>
            </a:endParaRPr>
          </a:p>
          <a:p>
            <a:pPr marL="285750" indent="-285750">
              <a:buFont typeface="Arial" panose="020B0604020202020204" pitchFamily="34" charset="0"/>
              <a:buChar char="•"/>
            </a:pPr>
            <a:r>
              <a:rPr lang="en-GB" sz="2000" dirty="0">
                <a:latin typeface="Calibri" panose="020F0502020204030204" pitchFamily="34" charset="0"/>
              </a:rPr>
              <a:t>The construction of the numerical model has taken only progressively all the features of the real </a:t>
            </a:r>
            <a:r>
              <a:rPr lang="en-GB" sz="2000">
                <a:latin typeface="Calibri" panose="020F0502020204030204" pitchFamily="34" charset="0"/>
              </a:rPr>
              <a:t>experimental </a:t>
            </a:r>
            <a:r>
              <a:rPr lang="en-GB" sz="2000" smtClean="0">
                <a:latin typeface="Calibri" panose="020F0502020204030204" pitchFamily="34" charset="0"/>
              </a:rPr>
              <a:t>setting.</a:t>
            </a:r>
            <a:endParaRPr lang="en-US" sz="2000" b="1" spc="-1" dirty="0">
              <a:solidFill>
                <a:srgbClr val="404040"/>
              </a:solidFill>
              <a:uFill>
                <a:solidFill>
                  <a:srgbClr val="FFFFFF"/>
                </a:solidFill>
              </a:uFill>
              <a:latin typeface="Calibri" panose="020F0502020204030204" pitchFamily="34" charset="0"/>
            </a:endParaRPr>
          </a:p>
          <a:p>
            <a:endParaRPr lang="en-US" sz="2000" b="0" strike="noStrike"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000" b="0" strike="noStrike" spc="-1" dirty="0" smtClean="0">
                <a:solidFill>
                  <a:srgbClr val="404040"/>
                </a:solidFill>
                <a:uFill>
                  <a:solidFill>
                    <a:srgbClr val="FFFFFF"/>
                  </a:solidFill>
                </a:uFill>
                <a:latin typeface="Calibri"/>
              </a:rPr>
              <a:t>Physical </a:t>
            </a:r>
            <a:r>
              <a:rPr lang="en-US" sz="2000" b="0" strike="noStrike" spc="-1" dirty="0">
                <a:solidFill>
                  <a:srgbClr val="404040"/>
                </a:solidFill>
                <a:uFill>
                  <a:solidFill>
                    <a:srgbClr val="FFFFFF"/>
                  </a:solidFill>
                </a:uFill>
                <a:latin typeface="Calibri"/>
              </a:rPr>
              <a:t>properties of the materials gathered in: </a:t>
            </a:r>
          </a:p>
          <a:p>
            <a:pPr marL="342900" indent="-342900">
              <a:buFont typeface="Arial" panose="020B0604020202020204" pitchFamily="34" charset="0"/>
              <a:buChar char="•"/>
            </a:pPr>
            <a:r>
              <a:rPr lang="en-US" sz="2000" b="0" i="1" strike="noStrike" spc="-1" dirty="0" smtClean="0">
                <a:solidFill>
                  <a:srgbClr val="404040"/>
                </a:solidFill>
                <a:uFill>
                  <a:solidFill>
                    <a:srgbClr val="FFFFFF"/>
                  </a:solidFill>
                </a:uFill>
                <a:latin typeface="Calibri"/>
              </a:rPr>
              <a:t>Summary </a:t>
            </a:r>
            <a:r>
              <a:rPr lang="en-US" sz="2000" b="0" i="1" strike="noStrike" spc="-1" dirty="0">
                <a:solidFill>
                  <a:srgbClr val="404040"/>
                </a:solidFill>
                <a:uFill>
                  <a:solidFill>
                    <a:srgbClr val="FFFFFF"/>
                  </a:solidFill>
                </a:uFill>
                <a:latin typeface="Calibri"/>
              </a:rPr>
              <a:t>for the recommended physical properties for the main fluid and liquid materials used for the MELILOO-stand and TALL-3D freezing experiments. </a:t>
            </a:r>
          </a:p>
          <a:p>
            <a:pPr marL="285750" indent="-285750">
              <a:buFont typeface="Arial" panose="020B0604020202020204" pitchFamily="34" charset="0"/>
              <a:buChar char="•"/>
            </a:pPr>
            <a:r>
              <a:rPr lang="en-US" sz="2000" b="0" strike="noStrike" spc="-1" dirty="0">
                <a:solidFill>
                  <a:srgbClr val="404040"/>
                </a:solidFill>
                <a:uFill>
                  <a:solidFill>
                    <a:srgbClr val="FFFFFF"/>
                  </a:solidFill>
                </a:uFill>
                <a:latin typeface="Calibri"/>
              </a:rPr>
              <a:t>Prepared by B. </a:t>
            </a:r>
            <a:r>
              <a:rPr lang="en-US" sz="2000" b="0" strike="noStrike" spc="-1" dirty="0" err="1">
                <a:solidFill>
                  <a:srgbClr val="404040"/>
                </a:solidFill>
                <a:uFill>
                  <a:solidFill>
                    <a:srgbClr val="FFFFFF"/>
                  </a:solidFill>
                </a:uFill>
                <a:latin typeface="Calibri"/>
              </a:rPr>
              <a:t>Niceno</a:t>
            </a:r>
            <a:r>
              <a:rPr lang="en-US" sz="2000" b="0" strike="noStrike" spc="-1" dirty="0">
                <a:solidFill>
                  <a:srgbClr val="404040"/>
                </a:solidFill>
                <a:uFill>
                  <a:solidFill>
                    <a:srgbClr val="FFFFFF"/>
                  </a:solidFill>
                </a:uFill>
                <a:latin typeface="Calibri"/>
              </a:rPr>
              <a:t> and A. </a:t>
            </a:r>
            <a:r>
              <a:rPr lang="en-US" sz="2000" b="0" strike="noStrike" spc="-1" dirty="0" err="1" smtClean="0">
                <a:solidFill>
                  <a:srgbClr val="404040"/>
                </a:solidFill>
                <a:uFill>
                  <a:solidFill>
                    <a:srgbClr val="FFFFFF"/>
                  </a:solidFill>
                </a:uFill>
                <a:latin typeface="Calibri"/>
              </a:rPr>
              <a:t>Badillo</a:t>
            </a:r>
            <a:r>
              <a:rPr lang="en-US" sz="2000" b="0" strike="noStrike" spc="-1" dirty="0" smtClean="0">
                <a:solidFill>
                  <a:srgbClr val="404040"/>
                </a:solidFill>
                <a:uFill>
                  <a:solidFill>
                    <a:srgbClr val="FFFFFF"/>
                  </a:solidFill>
                </a:uFill>
                <a:latin typeface="Calibri"/>
              </a:rPr>
              <a:t>, Paul </a:t>
            </a:r>
            <a:r>
              <a:rPr lang="en-US" sz="2000" b="0" strike="noStrike" spc="-1" dirty="0" err="1">
                <a:solidFill>
                  <a:srgbClr val="404040"/>
                </a:solidFill>
                <a:uFill>
                  <a:solidFill>
                    <a:srgbClr val="FFFFFF"/>
                  </a:solidFill>
                </a:uFill>
                <a:latin typeface="Calibri"/>
              </a:rPr>
              <a:t>Scherrer</a:t>
            </a:r>
            <a:r>
              <a:rPr lang="en-US" sz="2000" b="0" strike="noStrike" spc="-1" dirty="0">
                <a:solidFill>
                  <a:srgbClr val="404040"/>
                </a:solidFill>
                <a:uFill>
                  <a:solidFill>
                    <a:srgbClr val="FFFFFF"/>
                  </a:solidFill>
                </a:uFill>
                <a:latin typeface="Calibri"/>
              </a:rPr>
              <a:t> Institute</a:t>
            </a:r>
          </a:p>
          <a:p>
            <a:pPr marL="285750" indent="-285750">
              <a:buFont typeface="Arial" panose="020B0604020202020204" pitchFamily="34" charset="0"/>
              <a:buChar char="•"/>
            </a:pPr>
            <a:r>
              <a:rPr lang="en-US" sz="2000" b="1" strike="noStrike" spc="-1" dirty="0" smtClean="0">
                <a:solidFill>
                  <a:srgbClr val="404040"/>
                </a:solidFill>
                <a:uFill>
                  <a:solidFill>
                    <a:srgbClr val="FFFFFF"/>
                  </a:solidFill>
                </a:uFill>
                <a:latin typeface="Calibri"/>
              </a:rPr>
              <a:t>Version 2</a:t>
            </a:r>
            <a:r>
              <a:rPr lang="en-US" sz="2000" b="1" strike="noStrike" spc="-1" dirty="0">
                <a:solidFill>
                  <a:srgbClr val="404040"/>
                </a:solidFill>
                <a:uFill>
                  <a:solidFill>
                    <a:srgbClr val="FFFFFF"/>
                  </a:solidFill>
                </a:uFill>
                <a:latin typeface="Calibri"/>
              </a:rPr>
              <a:t>, June </a:t>
            </a:r>
            <a:r>
              <a:rPr lang="en-US" sz="2000" b="1" strike="noStrike" spc="-1" dirty="0" smtClean="0">
                <a:solidFill>
                  <a:srgbClr val="404040"/>
                </a:solidFill>
                <a:uFill>
                  <a:solidFill>
                    <a:srgbClr val="FFFFFF"/>
                  </a:solidFill>
                </a:uFill>
                <a:latin typeface="Calibri"/>
              </a:rPr>
              <a:t>2017-revision </a:t>
            </a:r>
            <a:r>
              <a:rPr lang="en-US" sz="2000" b="1" strike="noStrike" spc="-1" dirty="0">
                <a:solidFill>
                  <a:srgbClr val="404040"/>
                </a:solidFill>
                <a:uFill>
                  <a:solidFill>
                    <a:srgbClr val="FFFFFF"/>
                  </a:solidFill>
                </a:uFill>
                <a:latin typeface="Calibri"/>
              </a:rPr>
              <a:t>by V. </a:t>
            </a:r>
            <a:r>
              <a:rPr lang="en-US" sz="2000" b="1" strike="noStrike" spc="-1" dirty="0" smtClean="0">
                <a:solidFill>
                  <a:srgbClr val="404040"/>
                </a:solidFill>
                <a:uFill>
                  <a:solidFill>
                    <a:srgbClr val="FFFFFF"/>
                  </a:solidFill>
                </a:uFill>
                <a:latin typeface="Calibri"/>
              </a:rPr>
              <a:t>Moreau</a:t>
            </a:r>
          </a:p>
          <a:p>
            <a:endParaRPr lang="en-US" sz="2000" b="1" spc="-1" dirty="0">
              <a:solidFill>
                <a:srgbClr val="404040"/>
              </a:solidFill>
              <a:uFill>
                <a:solidFill>
                  <a:srgbClr val="FFFFFF"/>
                </a:solidFill>
              </a:uFill>
              <a:latin typeface="Calibri"/>
            </a:endParaRPr>
          </a:p>
          <a:p>
            <a:endParaRPr lang="en-US" sz="2000" b="1" spc="-1" dirty="0">
              <a:solidFill>
                <a:srgbClr val="404040"/>
              </a:solidFill>
              <a:uFill>
                <a:solidFill>
                  <a:srgbClr val="FFFFFF"/>
                </a:solidFill>
              </a:uFill>
              <a:latin typeface="Calibri"/>
            </a:endParaRPr>
          </a:p>
          <a:p>
            <a:endParaRPr lang="en-US" sz="2000" b="0" strike="noStrike" spc="-1" dirty="0">
              <a:solidFill>
                <a:srgbClr val="404040"/>
              </a:solidFill>
              <a:uFill>
                <a:solidFill>
                  <a:srgbClr val="FFFFFF"/>
                </a:solidFill>
              </a:uFill>
              <a:latin typeface="Calibri"/>
            </a:endParaRPr>
          </a:p>
        </p:txBody>
      </p:sp>
      <p:sp>
        <p:nvSpPr>
          <p:cNvPr id="131" name="TextShape 3"/>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32" name="TextShape 4"/>
          <p:cNvSpPr txBox="1"/>
          <p:nvPr/>
        </p:nvSpPr>
        <p:spPr>
          <a:xfrm>
            <a:off x="7086600" y="6492960"/>
            <a:ext cx="2057040" cy="364680"/>
          </a:xfrm>
          <a:prstGeom prst="rect">
            <a:avLst/>
          </a:prstGeom>
          <a:noFill/>
          <a:ln>
            <a:noFill/>
          </a:ln>
        </p:spPr>
        <p:txBody>
          <a:bodyPr anchor="ctr"/>
          <a:lstStyle/>
          <a:p>
            <a:pPr algn="r">
              <a:lnSpc>
                <a:spcPct val="100000"/>
              </a:lnSpc>
            </a:pPr>
            <a:fld id="{60480002-47A0-45D3-BA0F-F05064460D4B}" type="slidenum">
              <a:rPr lang="en-US" sz="900" b="0" strike="noStrike" spc="-1">
                <a:solidFill>
                  <a:srgbClr val="8B8B8B"/>
                </a:solidFill>
                <a:uFill>
                  <a:solidFill>
                    <a:srgbClr val="FFFFFF"/>
                  </a:solidFill>
                </a:uFill>
                <a:latin typeface="Calibri"/>
              </a:rPr>
              <a:t>4</a:t>
            </a:fld>
            <a:endParaRPr lang="en-US" sz="1400" b="0" strike="noStrike" spc="-1">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635" y="3340191"/>
            <a:ext cx="4110854" cy="3478732"/>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3147053"/>
            <a:ext cx="3646468" cy="3528392"/>
          </a:xfrm>
          <a:prstGeom prst="rect">
            <a:avLst/>
          </a:prstGeom>
        </p:spPr>
      </p:pic>
      <p:sp>
        <p:nvSpPr>
          <p:cNvPr id="137"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smtClean="0">
                <a:solidFill>
                  <a:srgbClr val="232E5B"/>
                </a:solidFill>
                <a:uFill>
                  <a:solidFill>
                    <a:srgbClr val="FFFFFF"/>
                  </a:solidFill>
                </a:uFill>
                <a:latin typeface="Arial"/>
              </a:rPr>
              <a:t>Geometry of the </a:t>
            </a:r>
            <a:r>
              <a:rPr lang="en-US" sz="3200" spc="-1" dirty="0" smtClean="0">
                <a:solidFill>
                  <a:srgbClr val="000000"/>
                </a:solidFill>
                <a:uFill>
                  <a:solidFill>
                    <a:srgbClr val="FFFFFF"/>
                  </a:solidFill>
                </a:uFill>
                <a:latin typeface="Arial" panose="020B0604020202020204" pitchFamily="34" charset="0"/>
                <a:cs typeface="Arial" panose="020B0604020202020204" pitchFamily="34" charset="0"/>
              </a:rPr>
              <a:t>SESAME-Stand </a:t>
            </a:r>
            <a:r>
              <a:rPr lang="en-US" sz="3200" spc="-1" dirty="0">
                <a:solidFill>
                  <a:srgbClr val="000000"/>
                </a:solidFill>
                <a:uFill>
                  <a:solidFill>
                    <a:srgbClr val="FFFFFF"/>
                  </a:solidFill>
                </a:uFill>
                <a:latin typeface="Arial" panose="020B0604020202020204" pitchFamily="34" charset="0"/>
                <a:cs typeface="Arial" panose="020B0604020202020204" pitchFamily="34" charset="0"/>
              </a:rPr>
              <a:t>facility </a:t>
            </a:r>
            <a:endParaRPr lang="en-US" sz="3200" strike="noStrike" spc="-1" dirty="0">
              <a:solidFill>
                <a:srgbClr val="000000"/>
              </a:solidFill>
              <a:uFill>
                <a:solidFill>
                  <a:srgbClr val="FFFFFF"/>
                </a:solidFill>
              </a:uFill>
              <a:latin typeface="Arial" panose="020B0604020202020204" pitchFamily="34" charset="0"/>
              <a:cs typeface="Arial" panose="020B0604020202020204" pitchFamily="34" charset="0"/>
            </a:endParaRPr>
          </a:p>
        </p:txBody>
      </p:sp>
      <p:sp>
        <p:nvSpPr>
          <p:cNvPr id="138"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39" name="TextShape 3"/>
          <p:cNvSpPr txBox="1"/>
          <p:nvPr/>
        </p:nvSpPr>
        <p:spPr>
          <a:xfrm>
            <a:off x="7086600" y="6492960"/>
            <a:ext cx="2057040" cy="364680"/>
          </a:xfrm>
          <a:prstGeom prst="rect">
            <a:avLst/>
          </a:prstGeom>
          <a:noFill/>
          <a:ln>
            <a:noFill/>
          </a:ln>
        </p:spPr>
        <p:txBody>
          <a:bodyPr anchor="ctr"/>
          <a:lstStyle/>
          <a:p>
            <a:pPr algn="r">
              <a:lnSpc>
                <a:spcPct val="100000"/>
              </a:lnSpc>
            </a:pPr>
            <a:fld id="{DE1627E7-280F-443D-A8B7-F10D66B4978F}" type="slidenum">
              <a:rPr lang="en-US" sz="900" b="0" strike="noStrike" spc="-1">
                <a:solidFill>
                  <a:srgbClr val="8B8B8B"/>
                </a:solidFill>
                <a:uFill>
                  <a:solidFill>
                    <a:srgbClr val="FFFFFF"/>
                  </a:solidFill>
                </a:uFill>
                <a:latin typeface="Calibri"/>
              </a:rPr>
              <a:t>5</a:t>
            </a:fld>
            <a:endParaRPr lang="en-US" sz="1400" b="0" strike="noStrike" spc="-1">
              <a:solidFill>
                <a:srgbClr val="000000"/>
              </a:solidFill>
              <a:uFill>
                <a:solidFill>
                  <a:srgbClr val="FFFFFF"/>
                </a:solidFill>
              </a:uFill>
              <a:latin typeface="Times New Roman"/>
            </a:endParaRPr>
          </a:p>
        </p:txBody>
      </p:sp>
      <p:sp>
        <p:nvSpPr>
          <p:cNvPr id="141" name="CustomShape 4"/>
          <p:cNvSpPr/>
          <p:nvPr/>
        </p:nvSpPr>
        <p:spPr>
          <a:xfrm>
            <a:off x="179512" y="1136520"/>
            <a:ext cx="9073008" cy="22204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5480">
              <a:lnSpc>
                <a:spcPct val="100000"/>
              </a:lnSpc>
              <a:buClr>
                <a:srgbClr val="000000"/>
              </a:buClr>
              <a:buFont typeface="Arial"/>
              <a:buChar char="•"/>
            </a:pPr>
            <a:r>
              <a:rPr lang="en-US" sz="2000" b="0" strike="noStrike" spc="-1" dirty="0" smtClean="0">
                <a:solidFill>
                  <a:srgbClr val="000000"/>
                </a:solidFill>
                <a:uFill>
                  <a:solidFill>
                    <a:srgbClr val="FFFFFF"/>
                  </a:solidFill>
                </a:uFill>
                <a:latin typeface="Calibri"/>
              </a:rPr>
              <a:t>steel-casted </a:t>
            </a:r>
            <a:r>
              <a:rPr lang="en-US" sz="2000" b="0" strike="noStrike" spc="-1" dirty="0">
                <a:solidFill>
                  <a:srgbClr val="000000"/>
                </a:solidFill>
                <a:uFill>
                  <a:solidFill>
                    <a:srgbClr val="FFFFFF"/>
                  </a:solidFill>
                </a:uFill>
                <a:latin typeface="Calibri"/>
              </a:rPr>
              <a:t>Experimental Vessel (EV) in which </a:t>
            </a:r>
            <a:r>
              <a:rPr lang="en-US" sz="2000" b="0" strike="noStrike" spc="-1" dirty="0" smtClean="0">
                <a:solidFill>
                  <a:srgbClr val="000000"/>
                </a:solidFill>
                <a:uFill>
                  <a:solidFill>
                    <a:srgbClr val="FFFFFF"/>
                  </a:solidFill>
                </a:uFill>
                <a:latin typeface="Calibri"/>
              </a:rPr>
              <a:t>the </a:t>
            </a:r>
            <a:r>
              <a:rPr lang="en-US" sz="2000" b="0" strike="noStrike" spc="-1" dirty="0">
                <a:solidFill>
                  <a:srgbClr val="000000"/>
                </a:solidFill>
                <a:uFill>
                  <a:solidFill>
                    <a:srgbClr val="FFFFFF"/>
                  </a:solidFill>
                </a:uFill>
                <a:latin typeface="Calibri"/>
              </a:rPr>
              <a:t>thermal-hydraulic and freezing processes take </a:t>
            </a:r>
            <a:r>
              <a:rPr lang="en-US" sz="2000" b="0" strike="noStrike" spc="-1" dirty="0" smtClean="0">
                <a:solidFill>
                  <a:srgbClr val="000000"/>
                </a:solidFill>
                <a:uFill>
                  <a:solidFill>
                    <a:srgbClr val="FFFFFF"/>
                  </a:solidFill>
                </a:uFill>
                <a:latin typeface="Calibri"/>
              </a:rPr>
              <a:t>place</a:t>
            </a:r>
            <a:endParaRPr lang="en-US" sz="2000" b="0" strike="noStrike" spc="-1" dirty="0">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000" b="0" strike="noStrike" spc="-1" dirty="0">
                <a:solidFill>
                  <a:srgbClr val="000000"/>
                </a:solidFill>
                <a:uFill>
                  <a:solidFill>
                    <a:srgbClr val="FFFFFF"/>
                  </a:solidFill>
                </a:uFill>
                <a:latin typeface="Calibri"/>
              </a:rPr>
              <a:t>electric heating rods inside the </a:t>
            </a:r>
            <a:r>
              <a:rPr lang="en-US" sz="2000" b="0" strike="noStrike" spc="-1" dirty="0" smtClean="0">
                <a:solidFill>
                  <a:srgbClr val="000000"/>
                </a:solidFill>
                <a:uFill>
                  <a:solidFill>
                    <a:srgbClr val="FFFFFF"/>
                  </a:solidFill>
                </a:uFill>
                <a:latin typeface="Calibri"/>
              </a:rPr>
              <a:t>vessel</a:t>
            </a:r>
            <a:endParaRPr lang="en-US" sz="2000" b="0" strike="noStrike" spc="-1" dirty="0">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000" b="0" strike="noStrike" spc="-1" dirty="0">
                <a:solidFill>
                  <a:srgbClr val="000000"/>
                </a:solidFill>
                <a:uFill>
                  <a:solidFill>
                    <a:srgbClr val="FFFFFF"/>
                  </a:solidFill>
                </a:uFill>
                <a:latin typeface="Calibri"/>
              </a:rPr>
              <a:t>an obstacle </a:t>
            </a:r>
            <a:r>
              <a:rPr lang="en-US" sz="2000" b="0" strike="noStrike" spc="-1" dirty="0" smtClean="0">
                <a:solidFill>
                  <a:srgbClr val="000000"/>
                </a:solidFill>
                <a:uFill>
                  <a:solidFill>
                    <a:srgbClr val="FFFFFF"/>
                  </a:solidFill>
                </a:uFill>
                <a:latin typeface="Calibri"/>
              </a:rPr>
              <a:t>enhancing </a:t>
            </a:r>
            <a:r>
              <a:rPr lang="en-US" sz="2000" b="0" strike="noStrike" spc="-1" dirty="0">
                <a:solidFill>
                  <a:srgbClr val="000000"/>
                </a:solidFill>
                <a:uFill>
                  <a:solidFill>
                    <a:srgbClr val="FFFFFF"/>
                  </a:solidFill>
                </a:uFill>
                <a:latin typeface="Calibri"/>
              </a:rPr>
              <a:t>the natural </a:t>
            </a:r>
            <a:r>
              <a:rPr lang="en-US" sz="2000" b="0" strike="noStrike" spc="-1" dirty="0" smtClean="0">
                <a:solidFill>
                  <a:srgbClr val="000000"/>
                </a:solidFill>
                <a:uFill>
                  <a:solidFill>
                    <a:srgbClr val="FFFFFF"/>
                  </a:solidFill>
                </a:uFill>
                <a:latin typeface="Calibri"/>
              </a:rPr>
              <a:t>circulation</a:t>
            </a:r>
            <a:endParaRPr lang="en-US" sz="2000" b="0" strike="noStrike" spc="-1" dirty="0">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000" b="0" strike="noStrike" spc="-1" dirty="0">
                <a:solidFill>
                  <a:srgbClr val="000000"/>
                </a:solidFill>
                <a:uFill>
                  <a:solidFill>
                    <a:srgbClr val="FFFFFF"/>
                  </a:solidFill>
                </a:uFill>
                <a:latin typeface="Calibri"/>
              </a:rPr>
              <a:t>an Air Channel (AC) designed to cool down the system </a:t>
            </a:r>
            <a:r>
              <a:rPr lang="en-US" sz="2000" b="0" strike="noStrike" spc="-1" dirty="0" smtClean="0">
                <a:solidFill>
                  <a:srgbClr val="000000"/>
                </a:solidFill>
                <a:uFill>
                  <a:solidFill>
                    <a:srgbClr val="FFFFFF"/>
                  </a:solidFill>
                </a:uFill>
                <a:latin typeface="Calibri"/>
              </a:rPr>
              <a:t>working </a:t>
            </a:r>
            <a:r>
              <a:rPr lang="en-US" sz="2000" b="0" strike="noStrike" spc="-1" dirty="0">
                <a:solidFill>
                  <a:srgbClr val="000000"/>
                </a:solidFill>
                <a:uFill>
                  <a:solidFill>
                    <a:srgbClr val="FFFFFF"/>
                  </a:solidFill>
                </a:uFill>
                <a:latin typeface="Calibri"/>
              </a:rPr>
              <a:t>as a heat sink from the outside of the steel </a:t>
            </a:r>
            <a:r>
              <a:rPr lang="en-US" sz="2000" b="0" strike="noStrike" spc="-1" dirty="0" smtClean="0">
                <a:solidFill>
                  <a:srgbClr val="000000"/>
                </a:solidFill>
                <a:uFill>
                  <a:solidFill>
                    <a:srgbClr val="FFFFFF"/>
                  </a:solidFill>
                </a:uFill>
                <a:latin typeface="Calibri"/>
              </a:rPr>
              <a:t>vessel</a:t>
            </a:r>
            <a:endParaRPr lang="en-US" sz="2000" b="0" strike="noStrike" spc="-1" dirty="0">
              <a:solidFill>
                <a:srgbClr val="000000"/>
              </a:solidFill>
              <a:uFill>
                <a:solidFill>
                  <a:srgbClr val="FFFFFF"/>
                </a:solidFill>
              </a:uFill>
              <a:latin typeface="Arial"/>
            </a:endParaRPr>
          </a:p>
          <a:p>
            <a:pPr marL="285840" indent="-285480">
              <a:lnSpc>
                <a:spcPct val="100000"/>
              </a:lnSpc>
              <a:buClr>
                <a:srgbClr val="000000"/>
              </a:buClr>
              <a:buFont typeface="Arial"/>
              <a:buChar char="•"/>
            </a:pPr>
            <a:r>
              <a:rPr lang="en-US" sz="2000" spc="-1" dirty="0">
                <a:solidFill>
                  <a:srgbClr val="000000"/>
                </a:solidFill>
                <a:uFill>
                  <a:solidFill>
                    <a:srgbClr val="FFFFFF"/>
                  </a:solidFill>
                </a:uFill>
                <a:latin typeface="Calibri"/>
              </a:rPr>
              <a:t>f</a:t>
            </a:r>
            <a:r>
              <a:rPr lang="en-US" sz="2000" spc="-1" dirty="0" smtClean="0">
                <a:solidFill>
                  <a:srgbClr val="000000"/>
                </a:solidFill>
                <a:uFill>
                  <a:solidFill>
                    <a:srgbClr val="FFFFFF"/>
                  </a:solidFill>
                </a:uFill>
                <a:latin typeface="Calibri"/>
              </a:rPr>
              <a:t>inned </a:t>
            </a:r>
            <a:r>
              <a:rPr lang="en-US" sz="2000" b="0" strike="noStrike" spc="-1" dirty="0" smtClean="0">
                <a:solidFill>
                  <a:srgbClr val="000000"/>
                </a:solidFill>
                <a:uFill>
                  <a:solidFill>
                    <a:srgbClr val="FFFFFF"/>
                  </a:solidFill>
                </a:uFill>
                <a:latin typeface="Calibri"/>
              </a:rPr>
              <a:t>cooling </a:t>
            </a:r>
            <a:r>
              <a:rPr lang="en-US" sz="2000" b="0" strike="noStrike" spc="-1" dirty="0">
                <a:solidFill>
                  <a:srgbClr val="000000"/>
                </a:solidFill>
                <a:uFill>
                  <a:solidFill>
                    <a:srgbClr val="FFFFFF"/>
                  </a:solidFill>
                </a:uFill>
                <a:latin typeface="Calibri"/>
              </a:rPr>
              <a:t>air-exposed region of the </a:t>
            </a:r>
            <a:r>
              <a:rPr lang="en-US" sz="2000" b="0" strike="noStrike" spc="-1" dirty="0" smtClean="0">
                <a:solidFill>
                  <a:srgbClr val="000000"/>
                </a:solidFill>
                <a:uFill>
                  <a:solidFill>
                    <a:srgbClr val="FFFFFF"/>
                  </a:solidFill>
                </a:uFill>
                <a:latin typeface="Calibri"/>
              </a:rPr>
              <a:t>vessel to </a:t>
            </a:r>
            <a:r>
              <a:rPr lang="en-US" sz="2000" b="0" strike="noStrike" spc="-1" dirty="0">
                <a:solidFill>
                  <a:srgbClr val="000000"/>
                </a:solidFill>
                <a:uFill>
                  <a:solidFill>
                    <a:srgbClr val="FFFFFF"/>
                  </a:solidFill>
                </a:uFill>
                <a:latin typeface="Calibri"/>
              </a:rPr>
              <a:t>increase the heat exchange </a:t>
            </a:r>
            <a:r>
              <a:rPr lang="en-US" sz="2000" b="0" strike="noStrike" spc="-1" dirty="0" smtClean="0">
                <a:solidFill>
                  <a:srgbClr val="000000"/>
                </a:solidFill>
                <a:uFill>
                  <a:solidFill>
                    <a:srgbClr val="FFFFFF"/>
                  </a:solidFill>
                </a:uFill>
                <a:latin typeface="Calibri"/>
              </a:rPr>
              <a:t>area </a:t>
            </a:r>
            <a:endParaRPr lang="en-US" sz="20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45818845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smtClean="0">
                <a:solidFill>
                  <a:srgbClr val="232E5B"/>
                </a:solidFill>
                <a:uFill>
                  <a:solidFill>
                    <a:srgbClr val="FFFFFF"/>
                  </a:solidFill>
                </a:uFill>
                <a:latin typeface="Arial"/>
              </a:rPr>
              <a:t>Geometry</a:t>
            </a:r>
            <a:r>
              <a:rPr lang="en-US" sz="3300" spc="-1" dirty="0">
                <a:solidFill>
                  <a:srgbClr val="232E5B"/>
                </a:solidFill>
                <a:uFill>
                  <a:solidFill>
                    <a:srgbClr val="FFFFFF"/>
                  </a:solidFill>
                </a:uFill>
                <a:latin typeface="Arial"/>
              </a:rPr>
              <a:t> </a:t>
            </a:r>
            <a:r>
              <a:rPr lang="en-US" sz="3300" spc="-1" dirty="0" smtClean="0">
                <a:solidFill>
                  <a:srgbClr val="232E5B"/>
                </a:solidFill>
                <a:uFill>
                  <a:solidFill>
                    <a:srgbClr val="FFFFFF"/>
                  </a:solidFill>
                </a:uFill>
                <a:latin typeface="Arial"/>
              </a:rPr>
              <a:t>in the</a:t>
            </a:r>
            <a:r>
              <a:rPr lang="en-US" sz="3300" b="0" strike="noStrike" spc="-1" dirty="0" smtClean="0">
                <a:solidFill>
                  <a:srgbClr val="232E5B"/>
                </a:solidFill>
                <a:uFill>
                  <a:solidFill>
                    <a:srgbClr val="FFFFFF"/>
                  </a:solidFill>
                </a:uFill>
                <a:latin typeface="Arial"/>
              </a:rPr>
              <a:t> </a:t>
            </a:r>
            <a:r>
              <a:rPr lang="en-US" sz="3200" spc="-1" dirty="0">
                <a:solidFill>
                  <a:srgbClr val="000000"/>
                </a:solidFill>
                <a:uFill>
                  <a:solidFill>
                    <a:srgbClr val="FFFFFF"/>
                  </a:solidFill>
                </a:uFill>
                <a:latin typeface="Arial" panose="020B0604020202020204" pitchFamily="34" charset="0"/>
                <a:cs typeface="Arial" panose="020B0604020202020204" pitchFamily="34" charset="0"/>
              </a:rPr>
              <a:t>CFD model </a:t>
            </a:r>
            <a:endParaRPr lang="en-US" sz="3200" strike="noStrike" spc="-1" dirty="0">
              <a:solidFill>
                <a:srgbClr val="000000"/>
              </a:solidFill>
              <a:uFill>
                <a:solidFill>
                  <a:srgbClr val="FFFFFF"/>
                </a:solidFill>
              </a:uFill>
              <a:latin typeface="Arial" panose="020B0604020202020204" pitchFamily="34" charset="0"/>
              <a:cs typeface="Arial" panose="020B0604020202020204" pitchFamily="34" charset="0"/>
            </a:endParaRPr>
          </a:p>
        </p:txBody>
      </p:sp>
      <p:sp>
        <p:nvSpPr>
          <p:cNvPr id="138"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39" name="TextShape 3"/>
          <p:cNvSpPr txBox="1"/>
          <p:nvPr/>
        </p:nvSpPr>
        <p:spPr>
          <a:xfrm>
            <a:off x="7086600" y="6492960"/>
            <a:ext cx="2057040" cy="364680"/>
          </a:xfrm>
          <a:prstGeom prst="rect">
            <a:avLst/>
          </a:prstGeom>
          <a:noFill/>
          <a:ln>
            <a:noFill/>
          </a:ln>
        </p:spPr>
        <p:txBody>
          <a:bodyPr anchor="ctr"/>
          <a:lstStyle/>
          <a:p>
            <a:pPr algn="r">
              <a:lnSpc>
                <a:spcPct val="100000"/>
              </a:lnSpc>
            </a:pPr>
            <a:fld id="{DE1627E7-280F-443D-A8B7-F10D66B4978F}" type="slidenum">
              <a:rPr lang="en-US" sz="900" b="0" strike="noStrike" spc="-1">
                <a:solidFill>
                  <a:srgbClr val="8B8B8B"/>
                </a:solidFill>
                <a:uFill>
                  <a:solidFill>
                    <a:srgbClr val="FFFFFF"/>
                  </a:solidFill>
                </a:uFill>
                <a:latin typeface="Calibri"/>
              </a:rPr>
              <a:t>6</a:t>
            </a:fld>
            <a:endParaRPr lang="en-US" sz="1400" b="0" strike="noStrike" spc="-1">
              <a:solidFill>
                <a:srgbClr val="000000"/>
              </a:solidFill>
              <a:uFill>
                <a:solidFill>
                  <a:srgbClr val="FFFFFF"/>
                </a:solidFill>
              </a:uFill>
              <a:latin typeface="Times New Roman"/>
            </a:endParaRPr>
          </a:p>
        </p:txBody>
      </p:sp>
      <p:pic>
        <p:nvPicPr>
          <p:cNvPr id="140" name="Immagine 9"/>
          <p:cNvPicPr/>
          <p:nvPr/>
        </p:nvPicPr>
        <p:blipFill>
          <a:blip r:embed="rId2"/>
          <a:srcRect l="1694" t="761" r="62769" b="8012"/>
          <a:stretch/>
        </p:blipFill>
        <p:spPr>
          <a:xfrm>
            <a:off x="6692132" y="1529692"/>
            <a:ext cx="1939680" cy="2414160"/>
          </a:xfrm>
          <a:prstGeom prst="rect">
            <a:avLst/>
          </a:prstGeom>
          <a:ln>
            <a:noFill/>
          </a:ln>
        </p:spPr>
      </p:pic>
      <p:sp>
        <p:nvSpPr>
          <p:cNvPr id="142" name="CustomShape 5"/>
          <p:cNvSpPr/>
          <p:nvPr/>
        </p:nvSpPr>
        <p:spPr>
          <a:xfrm>
            <a:off x="467545" y="1196752"/>
            <a:ext cx="8164268" cy="52962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750" indent="-285750">
              <a:lnSpc>
                <a:spcPct val="100000"/>
              </a:lnSpc>
              <a:buFont typeface="Arial" panose="020B0604020202020204" pitchFamily="34" charset="0"/>
              <a:buChar char="•"/>
            </a:pPr>
            <a:r>
              <a:rPr lang="en-US" sz="1800" b="0" strike="noStrike" spc="-1" dirty="0" smtClean="0">
                <a:solidFill>
                  <a:srgbClr val="000000"/>
                </a:solidFill>
                <a:uFill>
                  <a:solidFill>
                    <a:srgbClr val="FFFFFF"/>
                  </a:solidFill>
                </a:uFill>
                <a:latin typeface="Calibri"/>
              </a:rPr>
              <a:t>The CFD geometry consists of solid walls, </a:t>
            </a:r>
            <a:r>
              <a:rPr lang="en-US" sz="1800" b="0" strike="noStrike" spc="-1" dirty="0">
                <a:solidFill>
                  <a:srgbClr val="000000"/>
                </a:solidFill>
                <a:uFill>
                  <a:solidFill>
                    <a:srgbClr val="FFFFFF"/>
                  </a:solidFill>
                </a:uFill>
                <a:latin typeface="Calibri"/>
              </a:rPr>
              <a:t>fins, main heater, thermocouple probes, obstacle</a:t>
            </a:r>
            <a:r>
              <a:rPr lang="en-US" sz="1800" b="0" strike="noStrike" spc="-1" dirty="0" smtClean="0">
                <a:solidFill>
                  <a:srgbClr val="000000"/>
                </a:solidFill>
                <a:uFill>
                  <a:solidFill>
                    <a:srgbClr val="FFFFFF"/>
                  </a:solidFill>
                </a:uFill>
                <a:latin typeface="Calibri"/>
              </a:rPr>
              <a:t>, lead, cooling air </a:t>
            </a:r>
            <a:r>
              <a:rPr lang="en-US" sz="1800" b="0" strike="noStrike" spc="-1" dirty="0">
                <a:solidFill>
                  <a:srgbClr val="000000"/>
                </a:solidFill>
                <a:uFill>
                  <a:solidFill>
                    <a:srgbClr val="FFFFFF"/>
                  </a:solidFill>
                </a:uFill>
                <a:latin typeface="Calibri"/>
              </a:rPr>
              <a:t>and </a:t>
            </a:r>
            <a:r>
              <a:rPr lang="en-US" sz="1800" b="0" strike="noStrike" spc="-1" dirty="0" smtClean="0">
                <a:solidFill>
                  <a:srgbClr val="000000"/>
                </a:solidFill>
                <a:uFill>
                  <a:solidFill>
                    <a:srgbClr val="FFFFFF"/>
                  </a:solidFill>
                </a:uFill>
                <a:latin typeface="Calibri"/>
              </a:rPr>
              <a:t>argon domains. </a:t>
            </a:r>
          </a:p>
          <a:p>
            <a:pPr marL="285750" indent="-285750">
              <a:lnSpc>
                <a:spcPct val="100000"/>
              </a:lnSpc>
              <a:buFont typeface="Arial" panose="020B0604020202020204" pitchFamily="34" charset="0"/>
              <a:buChar char="•"/>
            </a:pPr>
            <a:endParaRPr lang="en-US" sz="1800" b="0" strike="noStrike" spc="-1" dirty="0" smtClean="0">
              <a:solidFill>
                <a:srgbClr val="000000"/>
              </a:solidFill>
              <a:uFill>
                <a:solidFill>
                  <a:srgbClr val="FFFFFF"/>
                </a:solidFill>
              </a:uFill>
              <a:latin typeface="Calibri"/>
            </a:endParaRPr>
          </a:p>
          <a:p>
            <a:pPr marL="285750" indent="-285750">
              <a:lnSpc>
                <a:spcPct val="100000"/>
              </a:lnSpc>
              <a:buFont typeface="Arial" panose="020B0604020202020204" pitchFamily="34" charset="0"/>
              <a:buChar char="•"/>
            </a:pPr>
            <a:r>
              <a:rPr lang="en-US" sz="1800" b="0" strike="noStrike" spc="-1" dirty="0" smtClean="0">
                <a:solidFill>
                  <a:srgbClr val="000000"/>
                </a:solidFill>
                <a:uFill>
                  <a:solidFill>
                    <a:srgbClr val="FFFFFF"/>
                  </a:solidFill>
                </a:uFill>
                <a:latin typeface="Calibri"/>
              </a:rPr>
              <a:t>The </a:t>
            </a:r>
            <a:r>
              <a:rPr lang="en-US" sz="1800" b="0" strike="noStrike" spc="-1" dirty="0">
                <a:solidFill>
                  <a:srgbClr val="000000"/>
                </a:solidFill>
                <a:uFill>
                  <a:solidFill>
                    <a:srgbClr val="FFFFFF"/>
                  </a:solidFill>
                </a:uFill>
                <a:latin typeface="Calibri"/>
              </a:rPr>
              <a:t>heater is formed by four heating rods placed in the </a:t>
            </a:r>
            <a:r>
              <a:rPr lang="en-US" sz="1800" b="0" strike="noStrike" spc="-1" dirty="0" smtClean="0">
                <a:solidFill>
                  <a:srgbClr val="000000"/>
                </a:solidFill>
                <a:uFill>
                  <a:solidFill>
                    <a:srgbClr val="FFFFFF"/>
                  </a:solidFill>
                </a:uFill>
                <a:latin typeface="Calibri"/>
              </a:rPr>
              <a:t>center</a:t>
            </a:r>
          </a:p>
          <a:p>
            <a:pPr>
              <a:lnSpc>
                <a:spcPct val="100000"/>
              </a:lnSpc>
            </a:pPr>
            <a:r>
              <a:rPr lang="en-US" sz="1800" b="0" strike="noStrike" spc="-1" dirty="0" smtClean="0">
                <a:solidFill>
                  <a:srgbClr val="000000"/>
                </a:solidFill>
                <a:uFill>
                  <a:solidFill>
                    <a:srgbClr val="FFFFFF"/>
                  </a:solidFill>
                </a:uFill>
                <a:latin typeface="Calibri"/>
              </a:rPr>
              <a:t> </a:t>
            </a:r>
            <a:r>
              <a:rPr lang="en-US" sz="1800" b="0" strike="noStrike" spc="-1" dirty="0">
                <a:solidFill>
                  <a:srgbClr val="000000"/>
                </a:solidFill>
                <a:uFill>
                  <a:solidFill>
                    <a:srgbClr val="FFFFFF"/>
                  </a:solidFill>
                </a:uFill>
                <a:latin typeface="Calibri"/>
              </a:rPr>
              <a:t>of the EV, </a:t>
            </a:r>
            <a:r>
              <a:rPr lang="en-US" sz="1800" b="0" strike="noStrike" spc="-1" dirty="0" smtClean="0">
                <a:solidFill>
                  <a:srgbClr val="000000"/>
                </a:solidFill>
                <a:uFill>
                  <a:solidFill>
                    <a:srgbClr val="FFFFFF"/>
                  </a:solidFill>
                </a:uFill>
                <a:latin typeface="Calibri"/>
              </a:rPr>
              <a:t>as </a:t>
            </a:r>
            <a:r>
              <a:rPr lang="en-US" sz="1800" b="0" strike="noStrike" spc="-1" dirty="0">
                <a:solidFill>
                  <a:srgbClr val="000000"/>
                </a:solidFill>
                <a:uFill>
                  <a:solidFill>
                    <a:srgbClr val="FFFFFF"/>
                  </a:solidFill>
                </a:uFill>
                <a:latin typeface="Calibri"/>
              </a:rPr>
              <a:t>simple steel </a:t>
            </a:r>
            <a:r>
              <a:rPr lang="en-US" sz="1800" b="0" strike="noStrike" spc="-1" dirty="0" smtClean="0">
                <a:solidFill>
                  <a:srgbClr val="000000"/>
                </a:solidFill>
                <a:uFill>
                  <a:solidFill>
                    <a:srgbClr val="FFFFFF"/>
                  </a:solidFill>
                </a:uFill>
                <a:latin typeface="Calibri"/>
              </a:rPr>
              <a:t>cylinders.</a:t>
            </a:r>
          </a:p>
          <a:p>
            <a:pPr marL="285750" indent="-285750">
              <a:lnSpc>
                <a:spcPct val="100000"/>
              </a:lnSpc>
              <a:buFont typeface="Arial" panose="020B0604020202020204" pitchFamily="34" charset="0"/>
              <a:buChar char="•"/>
            </a:pPr>
            <a:endParaRPr lang="en-US" spc="-1" dirty="0" smtClean="0">
              <a:solidFill>
                <a:srgbClr val="000000"/>
              </a:solidFill>
              <a:uFill>
                <a:solidFill>
                  <a:srgbClr val="FFFFFF"/>
                </a:solidFill>
              </a:uFill>
              <a:latin typeface="Calibri"/>
            </a:endParaRPr>
          </a:p>
          <a:p>
            <a:pPr marL="285750" indent="-285750">
              <a:lnSpc>
                <a:spcPct val="100000"/>
              </a:lnSpc>
              <a:buFont typeface="Arial" panose="020B0604020202020204" pitchFamily="34" charset="0"/>
              <a:buChar char="•"/>
            </a:pPr>
            <a:r>
              <a:rPr lang="en-US" spc="-1" dirty="0" smtClean="0">
                <a:solidFill>
                  <a:srgbClr val="000000"/>
                </a:solidFill>
                <a:uFill>
                  <a:solidFill>
                    <a:srgbClr val="FFFFFF"/>
                  </a:solidFill>
                </a:uFill>
                <a:latin typeface="Calibri"/>
              </a:rPr>
              <a:t>The inner obstacle is full steel cylinder.</a:t>
            </a:r>
            <a:endParaRPr lang="en-US" sz="1800" b="0" strike="noStrike" spc="-1" dirty="0" smtClean="0">
              <a:solidFill>
                <a:srgbClr val="000000"/>
              </a:solidFill>
              <a:uFill>
                <a:solidFill>
                  <a:srgbClr val="FFFFFF"/>
                </a:solidFill>
              </a:uFill>
              <a:latin typeface="Calibri"/>
            </a:endParaRPr>
          </a:p>
          <a:p>
            <a:pPr>
              <a:lnSpc>
                <a:spcPct val="100000"/>
              </a:lnSpc>
            </a:pPr>
            <a:endParaRPr lang="en-US" sz="1800" b="0" strike="noStrike" spc="-1" dirty="0" smtClean="0">
              <a:solidFill>
                <a:srgbClr val="000000"/>
              </a:solidFill>
              <a:uFill>
                <a:solidFill>
                  <a:srgbClr val="FFFFFF"/>
                </a:solidFill>
              </a:uFill>
              <a:latin typeface="Calibri"/>
            </a:endParaRPr>
          </a:p>
          <a:p>
            <a:pPr marL="285750" indent="-285750">
              <a:lnSpc>
                <a:spcPct val="100000"/>
              </a:lnSpc>
              <a:buFont typeface="Arial" panose="020B0604020202020204" pitchFamily="34" charset="0"/>
              <a:buChar char="•"/>
            </a:pPr>
            <a:r>
              <a:rPr lang="en-US" spc="-1" dirty="0" smtClean="0">
                <a:solidFill>
                  <a:srgbClr val="000000"/>
                </a:solidFill>
                <a:uFill>
                  <a:solidFill>
                    <a:srgbClr val="FFFFFF"/>
                  </a:solidFill>
                </a:uFill>
                <a:latin typeface="Calibri"/>
              </a:rPr>
              <a:t>Thermocouples inside </a:t>
            </a:r>
            <a:r>
              <a:rPr lang="en-US" sz="1800" b="0" strike="noStrike" spc="-1" dirty="0">
                <a:solidFill>
                  <a:srgbClr val="000000"/>
                </a:solidFill>
                <a:uFill>
                  <a:solidFill>
                    <a:srgbClr val="FFFFFF"/>
                  </a:solidFill>
                </a:uFill>
                <a:latin typeface="Calibri"/>
              </a:rPr>
              <a:t>the </a:t>
            </a:r>
            <a:r>
              <a:rPr lang="en-US" sz="1800" b="0" strike="noStrike" spc="-1" dirty="0" smtClean="0">
                <a:solidFill>
                  <a:srgbClr val="000000"/>
                </a:solidFill>
                <a:uFill>
                  <a:solidFill>
                    <a:srgbClr val="FFFFFF"/>
                  </a:solidFill>
                </a:uFill>
                <a:latin typeface="Calibri"/>
              </a:rPr>
              <a:t>pool: </a:t>
            </a:r>
            <a:r>
              <a:rPr lang="en-US" sz="1800" b="0" strike="noStrike" spc="-1" dirty="0">
                <a:solidFill>
                  <a:srgbClr val="000000"/>
                </a:solidFill>
                <a:uFill>
                  <a:solidFill>
                    <a:srgbClr val="FFFFFF"/>
                  </a:solidFill>
                </a:uFill>
                <a:latin typeface="Calibri"/>
              </a:rPr>
              <a:t>12 bottom pipes and 8 top pipes </a:t>
            </a:r>
            <a:endParaRPr lang="en-US" sz="1800" b="0" strike="noStrike" spc="-1" dirty="0" smtClean="0">
              <a:solidFill>
                <a:srgbClr val="000000"/>
              </a:solidFill>
              <a:uFill>
                <a:solidFill>
                  <a:srgbClr val="FFFFFF"/>
                </a:solidFill>
              </a:uFill>
              <a:latin typeface="Calibri"/>
            </a:endParaRPr>
          </a:p>
          <a:p>
            <a:pPr>
              <a:lnSpc>
                <a:spcPct val="100000"/>
              </a:lnSpc>
            </a:pPr>
            <a:r>
              <a:rPr lang="en-US" sz="1800" b="0" strike="noStrike" spc="-1" dirty="0" smtClean="0">
                <a:solidFill>
                  <a:srgbClr val="000000"/>
                </a:solidFill>
                <a:uFill>
                  <a:solidFill>
                    <a:srgbClr val="FFFFFF"/>
                  </a:solidFill>
                </a:uFill>
                <a:latin typeface="Calibri"/>
              </a:rPr>
              <a:t>with </a:t>
            </a:r>
            <a:r>
              <a:rPr lang="en-US" sz="1800" b="0" strike="noStrike" spc="-1" dirty="0">
                <a:solidFill>
                  <a:srgbClr val="000000"/>
                </a:solidFill>
                <a:uFill>
                  <a:solidFill>
                    <a:srgbClr val="FFFFFF"/>
                  </a:solidFill>
                </a:uFill>
                <a:latin typeface="Calibri"/>
              </a:rPr>
              <a:t>hexagonal geometry instead of circular, for better mesh matching at the interfaces with the fluid. </a:t>
            </a:r>
            <a:endParaRPr lang="en-US" sz="1800" b="0" strike="noStrike" spc="-1" dirty="0" smtClean="0">
              <a:solidFill>
                <a:srgbClr val="000000"/>
              </a:solidFill>
              <a:uFill>
                <a:solidFill>
                  <a:srgbClr val="FFFFFF"/>
                </a:solidFill>
              </a:uFill>
              <a:latin typeface="Calibri"/>
            </a:endParaRPr>
          </a:p>
          <a:p>
            <a:pPr>
              <a:lnSpc>
                <a:spcPct val="100000"/>
              </a:lnSpc>
            </a:pPr>
            <a:endParaRPr lang="en-US" spc="-1" dirty="0">
              <a:solidFill>
                <a:srgbClr val="000000"/>
              </a:solidFill>
              <a:uFill>
                <a:solidFill>
                  <a:srgbClr val="FFFFFF"/>
                </a:solidFill>
              </a:uFill>
              <a:latin typeface="Calibri"/>
            </a:endParaRPr>
          </a:p>
          <a:p>
            <a:pPr marL="285750" indent="-285750">
              <a:lnSpc>
                <a:spcPct val="100000"/>
              </a:lnSpc>
              <a:buFont typeface="Arial" panose="020B0604020202020204" pitchFamily="34" charset="0"/>
              <a:buChar char="•"/>
            </a:pPr>
            <a:r>
              <a:rPr lang="en-US" sz="1800" b="0" strike="noStrike" spc="-1" dirty="0" smtClean="0">
                <a:solidFill>
                  <a:srgbClr val="000000"/>
                </a:solidFill>
                <a:uFill>
                  <a:solidFill>
                    <a:srgbClr val="FFFFFF"/>
                  </a:solidFill>
                </a:uFill>
                <a:latin typeface="Calibri"/>
              </a:rPr>
              <a:t>The </a:t>
            </a:r>
            <a:r>
              <a:rPr lang="en-US" sz="1800" b="0" strike="noStrike" spc="-1" dirty="0">
                <a:solidFill>
                  <a:srgbClr val="000000"/>
                </a:solidFill>
                <a:uFill>
                  <a:solidFill>
                    <a:srgbClr val="FFFFFF"/>
                  </a:solidFill>
                </a:uFill>
                <a:latin typeface="Calibri"/>
              </a:rPr>
              <a:t>argon occupies the upper part of the vessel’s internal for 40 mm of height above the lead volume. </a:t>
            </a:r>
            <a:endParaRPr lang="en-US" sz="1800" b="0" strike="noStrike" spc="-1" dirty="0" smtClean="0">
              <a:solidFill>
                <a:srgbClr val="000000"/>
              </a:solidFill>
              <a:uFill>
                <a:solidFill>
                  <a:srgbClr val="FFFFFF"/>
                </a:solidFill>
              </a:uFill>
              <a:latin typeface="Calibri"/>
            </a:endParaRPr>
          </a:p>
          <a:p>
            <a:pPr marL="285750" indent="-285750">
              <a:lnSpc>
                <a:spcPct val="100000"/>
              </a:lnSpc>
              <a:buFont typeface="Arial" panose="020B0604020202020204" pitchFamily="34" charset="0"/>
              <a:buChar char="•"/>
            </a:pPr>
            <a:endParaRPr lang="en-US" sz="1800" b="0" strike="noStrike" spc="-1" dirty="0" smtClean="0">
              <a:solidFill>
                <a:srgbClr val="000000"/>
              </a:solidFill>
              <a:uFill>
                <a:solidFill>
                  <a:srgbClr val="FFFFFF"/>
                </a:solidFill>
              </a:uFill>
              <a:latin typeface="Calibri"/>
            </a:endParaRPr>
          </a:p>
          <a:p>
            <a:pPr marL="285750" indent="-285750">
              <a:lnSpc>
                <a:spcPct val="100000"/>
              </a:lnSpc>
              <a:buFont typeface="Arial" panose="020B0604020202020204" pitchFamily="34" charset="0"/>
              <a:buChar char="•"/>
            </a:pPr>
            <a:r>
              <a:rPr lang="en-US" sz="1800" b="0" strike="noStrike" spc="-1" dirty="0" smtClean="0">
                <a:solidFill>
                  <a:srgbClr val="000000"/>
                </a:solidFill>
                <a:uFill>
                  <a:solidFill>
                    <a:srgbClr val="FFFFFF"/>
                  </a:solidFill>
                </a:uFill>
                <a:latin typeface="Calibri"/>
              </a:rPr>
              <a:t>The </a:t>
            </a:r>
            <a:r>
              <a:rPr lang="en-US" sz="1800" b="0" strike="noStrike" spc="-1" dirty="0">
                <a:solidFill>
                  <a:srgbClr val="000000"/>
                </a:solidFill>
                <a:uFill>
                  <a:solidFill>
                    <a:srgbClr val="FFFFFF"/>
                  </a:solidFill>
                </a:uFill>
                <a:latin typeface="Calibri"/>
              </a:rPr>
              <a:t>bottom of the vessel considers the 2 degrees </a:t>
            </a:r>
            <a:r>
              <a:rPr lang="en-US" sz="1800" b="0" strike="noStrike" spc="-1" dirty="0" smtClean="0">
                <a:solidFill>
                  <a:srgbClr val="000000"/>
                </a:solidFill>
                <a:uFill>
                  <a:solidFill>
                    <a:srgbClr val="FFFFFF"/>
                  </a:solidFill>
                </a:uFill>
                <a:latin typeface="Calibri"/>
              </a:rPr>
              <a:t>slope.</a:t>
            </a:r>
            <a:endParaRPr lang="en-US" sz="1800" b="0" strike="noStrike" spc="-1" dirty="0">
              <a:solidFill>
                <a:srgbClr val="000000"/>
              </a:solidFill>
              <a:uFill>
                <a:solidFill>
                  <a:srgbClr val="FFFFFF"/>
                </a:solidFill>
              </a:uFill>
              <a:latin typeface="Arial"/>
            </a:endParaRPr>
          </a:p>
          <a:p>
            <a:pPr>
              <a:lnSpc>
                <a:spcPct val="100000"/>
              </a:lnSpc>
            </a:pPr>
            <a:r>
              <a:rPr lang="en-US" sz="1800" b="0" strike="noStrike" spc="-1" dirty="0">
                <a:solidFill>
                  <a:srgbClr val="000000"/>
                </a:solidFill>
                <a:uFill>
                  <a:solidFill>
                    <a:srgbClr val="FFFFFF"/>
                  </a:solidFill>
                </a:uFill>
                <a:latin typeface="Calibri"/>
              </a:rPr>
              <a:t> </a:t>
            </a:r>
            <a:endParaRPr lang="en-US" sz="1800" b="0" strike="noStrike" spc="-1" dirty="0" smtClean="0">
              <a:solidFill>
                <a:srgbClr val="000000"/>
              </a:solidFill>
              <a:uFill>
                <a:solidFill>
                  <a:srgbClr val="FFFFFF"/>
                </a:solidFill>
              </a:uFill>
              <a:latin typeface="Calibri"/>
            </a:endParaRPr>
          </a:p>
          <a:p>
            <a:pPr marL="285750" indent="-285750">
              <a:lnSpc>
                <a:spcPct val="100000"/>
              </a:lnSpc>
              <a:buFont typeface="Arial" panose="020B0604020202020204" pitchFamily="34" charset="0"/>
              <a:buChar char="•"/>
            </a:pPr>
            <a:r>
              <a:rPr lang="en-US" sz="1800" b="0" strike="noStrike" spc="-1" dirty="0" smtClean="0">
                <a:solidFill>
                  <a:srgbClr val="000000"/>
                </a:solidFill>
                <a:uFill>
                  <a:solidFill>
                    <a:srgbClr val="FFFFFF"/>
                  </a:solidFill>
                </a:uFill>
                <a:latin typeface="Calibri"/>
              </a:rPr>
              <a:t>Thanks </a:t>
            </a:r>
            <a:r>
              <a:rPr lang="en-US" sz="1800" b="0" strike="noStrike" spc="-1" dirty="0">
                <a:solidFill>
                  <a:srgbClr val="000000"/>
                </a:solidFill>
                <a:uFill>
                  <a:solidFill>
                    <a:srgbClr val="FFFFFF"/>
                  </a:solidFill>
                </a:uFill>
                <a:latin typeface="Calibri"/>
              </a:rPr>
              <a:t>to the central symmetry, a quarter of the domain </a:t>
            </a:r>
            <a:r>
              <a:rPr lang="en-US" sz="1800" b="0" strike="noStrike" spc="-1" dirty="0" smtClean="0">
                <a:solidFill>
                  <a:srgbClr val="000000"/>
                </a:solidFill>
                <a:uFill>
                  <a:solidFill>
                    <a:srgbClr val="FFFFFF"/>
                  </a:solidFill>
                </a:uFill>
                <a:latin typeface="Calibri"/>
              </a:rPr>
              <a:t>was also modeled in the last part of the work.</a:t>
            </a:r>
            <a:endParaRPr lang="en-US"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9003897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907" y="1700808"/>
            <a:ext cx="4680093" cy="3960440"/>
          </a:xfrm>
          <a:prstGeom prst="rect">
            <a:avLst/>
          </a:prstGeom>
        </p:spPr>
      </p:pic>
      <p:sp>
        <p:nvSpPr>
          <p:cNvPr id="133"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smtClean="0">
                <a:solidFill>
                  <a:srgbClr val="232E5B"/>
                </a:solidFill>
                <a:uFill>
                  <a:solidFill>
                    <a:srgbClr val="FFFFFF"/>
                  </a:solidFill>
                </a:uFill>
                <a:latin typeface="Arial"/>
              </a:rPr>
              <a:t>Part based geometry</a:t>
            </a:r>
            <a:endParaRPr lang="en-US" sz="1800" b="0" strike="noStrike" spc="-1" dirty="0">
              <a:solidFill>
                <a:srgbClr val="000000"/>
              </a:solidFill>
              <a:uFill>
                <a:solidFill>
                  <a:srgbClr val="FFFFFF"/>
                </a:solidFill>
              </a:uFill>
              <a:latin typeface="Calibri"/>
            </a:endParaRPr>
          </a:p>
        </p:txBody>
      </p:sp>
      <p:sp>
        <p:nvSpPr>
          <p:cNvPr id="134" name="TextShape 2"/>
          <p:cNvSpPr txBox="1"/>
          <p:nvPr/>
        </p:nvSpPr>
        <p:spPr>
          <a:xfrm>
            <a:off x="607243" y="1268760"/>
            <a:ext cx="5044877" cy="5224200"/>
          </a:xfrm>
          <a:prstGeom prst="rect">
            <a:avLst/>
          </a:prstGeom>
          <a:noFill/>
          <a:ln>
            <a:noFill/>
          </a:ln>
        </p:spPr>
        <p:txBody>
          <a:bodyPr/>
          <a:lstStyle/>
          <a:p>
            <a:pPr>
              <a:lnSpc>
                <a:spcPct val="100000"/>
              </a:lnSpc>
            </a:pPr>
            <a:r>
              <a:rPr lang="en-US" sz="2100" b="0" strike="noStrike" spc="-1" dirty="0" smtClean="0">
                <a:solidFill>
                  <a:srgbClr val="404040"/>
                </a:solidFill>
                <a:uFill>
                  <a:solidFill>
                    <a:srgbClr val="FFFFFF"/>
                  </a:solidFill>
                </a:uFill>
                <a:latin typeface="Calibri"/>
              </a:rPr>
              <a:t>The </a:t>
            </a:r>
            <a:r>
              <a:rPr lang="en-US" sz="2100" spc="-1" dirty="0" smtClean="0">
                <a:solidFill>
                  <a:srgbClr val="404040"/>
                </a:solidFill>
                <a:uFill>
                  <a:solidFill>
                    <a:srgbClr val="FFFFFF"/>
                  </a:solidFill>
                </a:uFill>
                <a:latin typeface="Calibri"/>
              </a:rPr>
              <a:t>CFD geometry is </a:t>
            </a:r>
            <a:r>
              <a:rPr lang="en-US" sz="2100" spc="-1" dirty="0" smtClean="0">
                <a:solidFill>
                  <a:srgbClr val="404040"/>
                </a:solidFill>
                <a:uFill>
                  <a:solidFill>
                    <a:srgbClr val="FFFFFF"/>
                  </a:solidFill>
                </a:uFill>
                <a:latin typeface="Calibri"/>
              </a:rPr>
              <a:t>s</a:t>
            </a:r>
            <a:r>
              <a:rPr lang="en-US" sz="2100" b="0" strike="noStrike" spc="-1" dirty="0" smtClean="0">
                <a:solidFill>
                  <a:srgbClr val="404040"/>
                </a:solidFill>
                <a:uFill>
                  <a:solidFill>
                    <a:srgbClr val="FFFFFF"/>
                  </a:solidFill>
                </a:uFill>
                <a:latin typeface="Calibri"/>
              </a:rPr>
              <a:t>plit </a:t>
            </a:r>
            <a:r>
              <a:rPr lang="en-US" sz="2100" b="0" strike="noStrike" spc="-1" dirty="0">
                <a:solidFill>
                  <a:srgbClr val="404040"/>
                </a:solidFill>
                <a:uFill>
                  <a:solidFill>
                    <a:srgbClr val="FFFFFF"/>
                  </a:solidFill>
                </a:uFill>
                <a:latin typeface="Calibri"/>
              </a:rPr>
              <a:t>in regions for several causes:</a:t>
            </a:r>
          </a:p>
          <a:p>
            <a:pPr marL="171360" indent="-171000">
              <a:lnSpc>
                <a:spcPct val="90000"/>
              </a:lnSpc>
              <a:buClr>
                <a:srgbClr val="404040"/>
              </a:buClr>
              <a:buFont typeface="Arial"/>
              <a:buChar char="•"/>
            </a:pPr>
            <a:endParaRPr lang="en-US" sz="2100" b="0" u="sng" strike="noStrike"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b="0" u="sng" strike="noStrike" spc="-1" dirty="0" smtClean="0">
                <a:solidFill>
                  <a:srgbClr val="404040"/>
                </a:solidFill>
                <a:uFill>
                  <a:solidFill>
                    <a:srgbClr val="FFFFFF"/>
                  </a:solidFill>
                </a:uFill>
                <a:latin typeface="Calibri"/>
              </a:rPr>
              <a:t>Different </a:t>
            </a:r>
            <a:r>
              <a:rPr lang="en-US" sz="2100" b="0" u="sng" strike="noStrike" spc="-1" dirty="0">
                <a:solidFill>
                  <a:srgbClr val="404040"/>
                </a:solidFill>
                <a:uFill>
                  <a:solidFill>
                    <a:srgbClr val="FFFFFF"/>
                  </a:solidFill>
                </a:uFill>
                <a:latin typeface="Calibri"/>
              </a:rPr>
              <a:t>material</a:t>
            </a:r>
            <a:endParaRPr lang="en-US" sz="2100" b="0" strike="noStrike" spc="-1" dirty="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a:solidFill>
                  <a:srgbClr val="404040"/>
                </a:solidFill>
                <a:uFill>
                  <a:solidFill>
                    <a:srgbClr val="FFFFFF"/>
                  </a:solidFill>
                </a:uFill>
                <a:latin typeface="Calibri"/>
              </a:rPr>
              <a:t>Steel</a:t>
            </a:r>
            <a:endParaRPr lang="en-US" sz="1500" b="0" strike="noStrike" spc="-1" dirty="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a:solidFill>
                  <a:srgbClr val="404040"/>
                </a:solidFill>
                <a:uFill>
                  <a:solidFill>
                    <a:srgbClr val="FFFFFF"/>
                  </a:solidFill>
                </a:uFill>
                <a:latin typeface="Calibri"/>
              </a:rPr>
              <a:t>LBE (+cover gas)</a:t>
            </a:r>
            <a:endParaRPr lang="en-US" sz="1500" b="0" strike="noStrike" spc="-1" dirty="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a:solidFill>
                  <a:srgbClr val="404040"/>
                </a:solidFill>
                <a:uFill>
                  <a:solidFill>
                    <a:srgbClr val="FFFFFF"/>
                  </a:solidFill>
                </a:uFill>
                <a:latin typeface="Calibri"/>
              </a:rPr>
              <a:t>Air</a:t>
            </a:r>
            <a:endParaRPr lang="en-US" sz="1500" b="0" strike="noStrike" spc="-1" dirty="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a:solidFill>
                  <a:srgbClr val="404040"/>
                </a:solidFill>
                <a:uFill>
                  <a:solidFill>
                    <a:srgbClr val="FFFFFF"/>
                  </a:solidFill>
                </a:uFill>
                <a:latin typeface="Calibri"/>
              </a:rPr>
              <a:t>Probes (steel as first guess</a:t>
            </a:r>
            <a:r>
              <a:rPr lang="en-US" sz="1800" b="0" strike="noStrike" spc="-1" dirty="0" smtClean="0">
                <a:solidFill>
                  <a:srgbClr val="404040"/>
                </a:solidFill>
                <a:uFill>
                  <a:solidFill>
                    <a:srgbClr val="FFFFFF"/>
                  </a:solidFill>
                </a:uFill>
                <a:latin typeface="Calibri"/>
              </a:rPr>
              <a:t>)</a:t>
            </a:r>
          </a:p>
          <a:p>
            <a:pPr marL="57240" indent="-171000">
              <a:buClr>
                <a:srgbClr val="404040"/>
              </a:buClr>
              <a:buFont typeface="Arial"/>
              <a:buChar char="•"/>
            </a:pPr>
            <a:endParaRPr lang="en-US" sz="2000" spc="-1" dirty="0" smtClean="0">
              <a:solidFill>
                <a:srgbClr val="404040"/>
              </a:solidFill>
              <a:uFill>
                <a:solidFill>
                  <a:srgbClr val="FFFFFF"/>
                </a:solidFill>
              </a:uFill>
              <a:latin typeface="Calibri"/>
            </a:endParaRPr>
          </a:p>
          <a:p>
            <a:pPr marL="57240" indent="-171000">
              <a:buClr>
                <a:srgbClr val="404040"/>
              </a:buClr>
              <a:buFont typeface="Arial"/>
              <a:buChar char="•"/>
            </a:pPr>
            <a:r>
              <a:rPr lang="en-US" sz="2000" spc="-1" dirty="0" smtClean="0">
                <a:solidFill>
                  <a:srgbClr val="404040"/>
                </a:solidFill>
                <a:uFill>
                  <a:solidFill>
                    <a:srgbClr val="FFFFFF"/>
                  </a:solidFill>
                </a:uFill>
                <a:latin typeface="Calibri"/>
              </a:rPr>
              <a:t>Easier substitution of specific components: inner obstacle</a:t>
            </a:r>
            <a:endParaRPr lang="en-US" sz="2000" b="0" strike="noStrike" spc="-1" dirty="0">
              <a:solidFill>
                <a:srgbClr val="404040"/>
              </a:solidFill>
              <a:uFill>
                <a:solidFill>
                  <a:srgbClr val="FFFFFF"/>
                </a:solidFill>
              </a:uFill>
              <a:latin typeface="Calibri"/>
            </a:endParaRPr>
          </a:p>
          <a:p>
            <a:pPr marL="171360" indent="-171000">
              <a:lnSpc>
                <a:spcPct val="90000"/>
              </a:lnSpc>
              <a:buClr>
                <a:srgbClr val="404040"/>
              </a:buClr>
              <a:buFont typeface="Arial"/>
              <a:buChar char="•"/>
            </a:pPr>
            <a:endParaRPr lang="en-US" sz="2100" b="0" u="sng" strike="noStrike"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b="0" u="sng" strike="noStrike" spc="-1" dirty="0" smtClean="0">
                <a:solidFill>
                  <a:srgbClr val="404040"/>
                </a:solidFill>
                <a:uFill>
                  <a:solidFill>
                    <a:srgbClr val="FFFFFF"/>
                  </a:solidFill>
                </a:uFill>
                <a:latin typeface="Calibri"/>
              </a:rPr>
              <a:t>Different </a:t>
            </a:r>
            <a:r>
              <a:rPr lang="en-US" sz="2100" b="0" u="sng" strike="noStrike" spc="-1" dirty="0" err="1">
                <a:solidFill>
                  <a:srgbClr val="404040"/>
                </a:solidFill>
                <a:uFill>
                  <a:solidFill>
                    <a:srgbClr val="FFFFFF"/>
                  </a:solidFill>
                </a:uFill>
                <a:latin typeface="Calibri"/>
              </a:rPr>
              <a:t>meshers</a:t>
            </a:r>
            <a:endParaRPr lang="en-US" sz="2100" b="0" strike="noStrike" spc="-1" dirty="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a:solidFill>
                  <a:srgbClr val="404040"/>
                </a:solidFill>
                <a:uFill>
                  <a:solidFill>
                    <a:srgbClr val="FFFFFF"/>
                  </a:solidFill>
                </a:uFill>
                <a:latin typeface="Calibri"/>
              </a:rPr>
              <a:t>Unstructured </a:t>
            </a:r>
            <a:r>
              <a:rPr lang="en-US" sz="1800" b="0" strike="noStrike" spc="-1" dirty="0" smtClean="0">
                <a:solidFill>
                  <a:srgbClr val="404040"/>
                </a:solidFill>
                <a:uFill>
                  <a:solidFill>
                    <a:srgbClr val="FFFFFF"/>
                  </a:solidFill>
                </a:uFill>
                <a:latin typeface="Calibri"/>
              </a:rPr>
              <a:t>polyhedral</a:t>
            </a:r>
            <a:endParaRPr lang="en-US" sz="1500" b="0" strike="noStrike" spc="-1" dirty="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smtClean="0">
                <a:solidFill>
                  <a:srgbClr val="404040"/>
                </a:solidFill>
                <a:uFill>
                  <a:solidFill>
                    <a:srgbClr val="FFFFFF"/>
                  </a:solidFill>
                </a:uFill>
                <a:latin typeface="Calibri"/>
              </a:rPr>
              <a:t>Boundary </a:t>
            </a:r>
            <a:r>
              <a:rPr lang="en-US" sz="1800" b="0" strike="noStrike" spc="-1" dirty="0">
                <a:solidFill>
                  <a:srgbClr val="404040"/>
                </a:solidFill>
                <a:uFill>
                  <a:solidFill>
                    <a:srgbClr val="FFFFFF"/>
                  </a:solidFill>
                </a:uFill>
                <a:latin typeface="Calibri"/>
              </a:rPr>
              <a:t>layer </a:t>
            </a:r>
            <a:r>
              <a:rPr lang="en-US" sz="1800" b="0" strike="noStrike" spc="-1" dirty="0" err="1">
                <a:solidFill>
                  <a:srgbClr val="404040"/>
                </a:solidFill>
                <a:uFill>
                  <a:solidFill>
                    <a:srgbClr val="FFFFFF"/>
                  </a:solidFill>
                </a:uFill>
                <a:latin typeface="Calibri"/>
              </a:rPr>
              <a:t>mesher</a:t>
            </a:r>
            <a:endParaRPr lang="en-US" sz="1500" b="0" strike="noStrike" spc="-1" dirty="0">
              <a:solidFill>
                <a:srgbClr val="404040"/>
              </a:solidFill>
              <a:uFill>
                <a:solidFill>
                  <a:srgbClr val="FFFFFF"/>
                </a:solidFill>
              </a:uFill>
              <a:latin typeface="Calibri"/>
            </a:endParaRPr>
          </a:p>
          <a:p>
            <a:pPr marL="171360" indent="-171000">
              <a:lnSpc>
                <a:spcPct val="90000"/>
              </a:lnSpc>
              <a:buClr>
                <a:srgbClr val="404040"/>
              </a:buClr>
              <a:buFont typeface="Arial"/>
              <a:buChar char="•"/>
            </a:pPr>
            <a:endParaRPr lang="en-US" sz="2100" b="0" u="sng" strike="noStrike"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b="0" u="sng" strike="noStrike" spc="-1" dirty="0" smtClean="0">
                <a:solidFill>
                  <a:srgbClr val="404040"/>
                </a:solidFill>
                <a:uFill>
                  <a:solidFill>
                    <a:srgbClr val="FFFFFF"/>
                  </a:solidFill>
                </a:uFill>
                <a:latin typeface="Calibri"/>
              </a:rPr>
              <a:t>Specific </a:t>
            </a:r>
            <a:r>
              <a:rPr lang="en-US" sz="2100" b="0" u="sng" strike="noStrike" spc="-1" dirty="0">
                <a:solidFill>
                  <a:srgbClr val="404040"/>
                </a:solidFill>
                <a:uFill>
                  <a:solidFill>
                    <a:srgbClr val="FFFFFF"/>
                  </a:solidFill>
                </a:uFill>
                <a:latin typeface="Calibri"/>
              </a:rPr>
              <a:t>source</a:t>
            </a:r>
            <a:endParaRPr lang="en-US" sz="2100" b="0" strike="noStrike" spc="-1" dirty="0">
              <a:solidFill>
                <a:srgbClr val="404040"/>
              </a:solidFill>
              <a:uFill>
                <a:solidFill>
                  <a:srgbClr val="FFFFFF"/>
                </a:solidFill>
              </a:uFill>
              <a:latin typeface="Calibri"/>
            </a:endParaRPr>
          </a:p>
          <a:p>
            <a:pPr marL="514440" lvl="1" indent="-171000">
              <a:lnSpc>
                <a:spcPct val="100000"/>
              </a:lnSpc>
              <a:buClr>
                <a:srgbClr val="404040"/>
              </a:buClr>
              <a:buFont typeface="Arial"/>
              <a:buChar char="•"/>
            </a:pPr>
            <a:r>
              <a:rPr lang="en-US" sz="1800" b="0" strike="noStrike" spc="-1" dirty="0" smtClean="0">
                <a:solidFill>
                  <a:srgbClr val="404040"/>
                </a:solidFill>
                <a:uFill>
                  <a:solidFill>
                    <a:srgbClr val="FFFFFF"/>
                  </a:solidFill>
                </a:uFill>
                <a:latin typeface="Calibri"/>
              </a:rPr>
              <a:t>Volumetric heat source at the heaters</a:t>
            </a:r>
            <a:endParaRPr lang="en-US" sz="1500" b="0" strike="noStrike" spc="-1" dirty="0">
              <a:solidFill>
                <a:srgbClr val="404040"/>
              </a:solidFill>
              <a:uFill>
                <a:solidFill>
                  <a:srgbClr val="FFFFFF"/>
                </a:solidFill>
              </a:uFill>
              <a:latin typeface="Calibri"/>
            </a:endParaRPr>
          </a:p>
          <a:p>
            <a:endParaRPr lang="en-US" sz="2100" b="0" strike="noStrike" spc="-1" dirty="0">
              <a:solidFill>
                <a:srgbClr val="404040"/>
              </a:solidFill>
              <a:uFill>
                <a:solidFill>
                  <a:srgbClr val="FFFFFF"/>
                </a:solidFill>
              </a:uFill>
              <a:latin typeface="Calibri"/>
            </a:endParaRPr>
          </a:p>
          <a:p>
            <a:pPr>
              <a:lnSpc>
                <a:spcPct val="90000"/>
              </a:lnSpc>
            </a:pPr>
            <a:endParaRPr lang="en-US" sz="2100" b="0" strike="noStrike" spc="-1" dirty="0">
              <a:solidFill>
                <a:srgbClr val="404040"/>
              </a:solidFill>
              <a:uFill>
                <a:solidFill>
                  <a:srgbClr val="FFFFFF"/>
                </a:solidFill>
              </a:uFill>
              <a:latin typeface="Calibri"/>
            </a:endParaRPr>
          </a:p>
        </p:txBody>
      </p:sp>
      <p:sp>
        <p:nvSpPr>
          <p:cNvPr id="135" name="TextShape 3"/>
          <p:cNvSpPr txBox="1"/>
          <p:nvPr/>
        </p:nvSpPr>
        <p:spPr>
          <a:xfrm>
            <a:off x="0" y="6492960"/>
            <a:ext cx="5486040" cy="364680"/>
          </a:xfrm>
          <a:prstGeom prst="rect">
            <a:avLst/>
          </a:prstGeom>
          <a:noFill/>
          <a:ln>
            <a:noFill/>
          </a:ln>
        </p:spPr>
        <p:txBody>
          <a:bodyPr anchor="ctr"/>
          <a:lstStyle/>
          <a:p>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36" name="TextShape 4"/>
          <p:cNvSpPr txBox="1"/>
          <p:nvPr/>
        </p:nvSpPr>
        <p:spPr>
          <a:xfrm>
            <a:off x="7086600" y="6492960"/>
            <a:ext cx="2057040" cy="364680"/>
          </a:xfrm>
          <a:prstGeom prst="rect">
            <a:avLst/>
          </a:prstGeom>
          <a:noFill/>
          <a:ln>
            <a:noFill/>
          </a:ln>
        </p:spPr>
        <p:txBody>
          <a:bodyPr anchor="ctr"/>
          <a:lstStyle/>
          <a:p>
            <a:pPr algn="r">
              <a:lnSpc>
                <a:spcPct val="100000"/>
              </a:lnSpc>
            </a:pPr>
            <a:fld id="{8937BBF8-8EE3-4977-9062-E8B4FC7CDECF}" type="slidenum">
              <a:rPr lang="en-US" sz="900" b="0" strike="noStrike" spc="-1">
                <a:solidFill>
                  <a:srgbClr val="8B8B8B"/>
                </a:solidFill>
                <a:uFill>
                  <a:solidFill>
                    <a:srgbClr val="FFFFFF"/>
                  </a:solidFill>
                </a:uFill>
                <a:latin typeface="Calibri"/>
              </a:rPr>
              <a:t>7</a:t>
            </a:fld>
            <a:endParaRPr lang="en-US" sz="1400" b="0" strike="noStrike" spc="-1">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dirty="0">
                <a:solidFill>
                  <a:srgbClr val="232E5B"/>
                </a:solidFill>
                <a:uFill>
                  <a:solidFill>
                    <a:srgbClr val="FFFFFF"/>
                  </a:solidFill>
                </a:uFill>
                <a:latin typeface="Arial"/>
              </a:rPr>
              <a:t>Mesh: </a:t>
            </a:r>
            <a:r>
              <a:rPr lang="en-US" sz="3300" b="0" strike="noStrike" spc="-1" dirty="0" smtClean="0">
                <a:solidFill>
                  <a:srgbClr val="232E5B"/>
                </a:solidFill>
                <a:uFill>
                  <a:solidFill>
                    <a:srgbClr val="FFFFFF"/>
                  </a:solidFill>
                </a:uFill>
                <a:latin typeface="Arial"/>
              </a:rPr>
              <a:t>polyhedral, conformal everywhere</a:t>
            </a:r>
            <a:endParaRPr lang="en-US" sz="1800" b="0" strike="noStrike" spc="-1" dirty="0">
              <a:solidFill>
                <a:srgbClr val="000000"/>
              </a:solidFill>
              <a:uFill>
                <a:solidFill>
                  <a:srgbClr val="FFFFFF"/>
                </a:solidFill>
              </a:uFill>
              <a:latin typeface="Calibri"/>
            </a:endParaRPr>
          </a:p>
        </p:txBody>
      </p:sp>
      <p:sp>
        <p:nvSpPr>
          <p:cNvPr id="144" name="TextShape 2"/>
          <p:cNvSpPr txBox="1"/>
          <p:nvPr/>
        </p:nvSpPr>
        <p:spPr>
          <a:xfrm>
            <a:off x="0" y="6492960"/>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45" name="TextShape 3"/>
          <p:cNvSpPr txBox="1"/>
          <p:nvPr/>
        </p:nvSpPr>
        <p:spPr>
          <a:xfrm>
            <a:off x="7086600" y="6492960"/>
            <a:ext cx="2057040" cy="364680"/>
          </a:xfrm>
          <a:prstGeom prst="rect">
            <a:avLst/>
          </a:prstGeom>
          <a:noFill/>
          <a:ln>
            <a:noFill/>
          </a:ln>
        </p:spPr>
        <p:txBody>
          <a:bodyPr anchor="ctr"/>
          <a:lstStyle/>
          <a:p>
            <a:pPr algn="r">
              <a:lnSpc>
                <a:spcPct val="100000"/>
              </a:lnSpc>
            </a:pPr>
            <a:fld id="{7C16B0CE-3DB5-4FF8-B387-F677F7FB70E7}" type="slidenum">
              <a:rPr lang="en-US" sz="900" b="0" strike="noStrike" spc="-1">
                <a:solidFill>
                  <a:srgbClr val="8B8B8B"/>
                </a:solidFill>
                <a:uFill>
                  <a:solidFill>
                    <a:srgbClr val="FFFFFF"/>
                  </a:solidFill>
                </a:uFill>
                <a:latin typeface="Calibri"/>
              </a:rPr>
              <a:t>8</a:t>
            </a:fld>
            <a:endParaRPr lang="en-US" sz="1400" b="0" strike="noStrike" spc="-1">
              <a:solidFill>
                <a:srgbClr val="000000"/>
              </a:solidFill>
              <a:uFill>
                <a:solidFill>
                  <a:srgbClr val="FFFFFF"/>
                </a:solidFill>
              </a:uFill>
              <a:latin typeface="Times New Roman"/>
            </a:endParaRPr>
          </a:p>
        </p:txBody>
      </p:sp>
      <p:sp>
        <p:nvSpPr>
          <p:cNvPr id="148" name="CustomShape 4"/>
          <p:cNvSpPr/>
          <p:nvPr/>
        </p:nvSpPr>
        <p:spPr>
          <a:xfrm>
            <a:off x="395536" y="5229200"/>
            <a:ext cx="3816424" cy="99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dirty="0" smtClean="0">
                <a:solidFill>
                  <a:srgbClr val="000000"/>
                </a:solidFill>
                <a:uFill>
                  <a:solidFill>
                    <a:srgbClr val="FFFFFF"/>
                  </a:solidFill>
                </a:uFill>
                <a:latin typeface="Calibri"/>
              </a:rPr>
              <a:t>Volume Mesh ~ </a:t>
            </a:r>
            <a:r>
              <a:rPr lang="en-US" spc="-1" dirty="0" smtClean="0">
                <a:solidFill>
                  <a:srgbClr val="000000"/>
                </a:solidFill>
                <a:uFill>
                  <a:solidFill>
                    <a:srgbClr val="FFFFFF"/>
                  </a:solidFill>
                </a:uFill>
                <a:latin typeface="Calibri"/>
              </a:rPr>
              <a:t>2.6 </a:t>
            </a:r>
            <a:r>
              <a:rPr lang="en-US" spc="-1" dirty="0" err="1" smtClean="0">
                <a:solidFill>
                  <a:srgbClr val="000000"/>
                </a:solidFill>
                <a:uFill>
                  <a:solidFill>
                    <a:srgbClr val="FFFFFF"/>
                  </a:solidFill>
                </a:uFill>
                <a:latin typeface="Calibri"/>
              </a:rPr>
              <a:t>Mcell</a:t>
            </a:r>
            <a:r>
              <a:rPr lang="en-US" spc="-1" dirty="0" smtClean="0">
                <a:solidFill>
                  <a:srgbClr val="000000"/>
                </a:solidFill>
                <a:uFill>
                  <a:solidFill>
                    <a:srgbClr val="FFFFFF"/>
                  </a:solidFill>
                </a:uFill>
                <a:latin typeface="Calibri"/>
              </a:rPr>
              <a:t> for full domain</a:t>
            </a:r>
            <a:endParaRPr lang="en-US" sz="1800" b="0" strike="noStrike" spc="-1" dirty="0">
              <a:solidFill>
                <a:srgbClr val="000000"/>
              </a:solidFill>
              <a:uFill>
                <a:solidFill>
                  <a:srgbClr val="FFFFFF"/>
                </a:solidFill>
              </a:uFill>
              <a:latin typeface="Arial"/>
            </a:endParaRPr>
          </a:p>
        </p:txBody>
      </p:sp>
      <p:pic>
        <p:nvPicPr>
          <p:cNvPr id="149" name="Immagine 9"/>
          <p:cNvPicPr/>
          <p:nvPr/>
        </p:nvPicPr>
        <p:blipFill>
          <a:blip r:embed="rId2"/>
          <a:srcRect t="11591" r="40998" b="-1024"/>
          <a:stretch/>
        </p:blipFill>
        <p:spPr>
          <a:xfrm>
            <a:off x="251520" y="1132076"/>
            <a:ext cx="4392488" cy="3962564"/>
          </a:xfrm>
          <a:prstGeom prst="rect">
            <a:avLst/>
          </a:prstGeom>
          <a:ln>
            <a:noFill/>
          </a:ln>
        </p:spPr>
      </p:pic>
      <p:sp>
        <p:nvSpPr>
          <p:cNvPr id="2" name="CasellaDiTesto 1"/>
          <p:cNvSpPr txBox="1"/>
          <p:nvPr/>
        </p:nvSpPr>
        <p:spPr>
          <a:xfrm>
            <a:off x="4987829" y="1484784"/>
            <a:ext cx="3384376" cy="923330"/>
          </a:xfrm>
          <a:prstGeom prst="rect">
            <a:avLst/>
          </a:prstGeom>
          <a:noFill/>
        </p:spPr>
        <p:txBody>
          <a:bodyPr wrap="square" rtlCol="0">
            <a:spAutoFit/>
          </a:bodyPr>
          <a:lstStyle/>
          <a:p>
            <a:r>
              <a:rPr lang="it-IT" dirty="0" err="1" smtClean="0"/>
              <a:t>Both</a:t>
            </a:r>
            <a:r>
              <a:rPr lang="it-IT" dirty="0" smtClean="0"/>
              <a:t> full and a </a:t>
            </a:r>
            <a:r>
              <a:rPr lang="it-IT" dirty="0" err="1" smtClean="0"/>
              <a:t>quarter</a:t>
            </a:r>
            <a:r>
              <a:rPr lang="it-IT" dirty="0" smtClean="0"/>
              <a:t> of the domain </a:t>
            </a:r>
            <a:r>
              <a:rPr lang="it-IT" dirty="0" err="1" smtClean="0"/>
              <a:t>were</a:t>
            </a:r>
            <a:r>
              <a:rPr lang="it-IT" dirty="0" smtClean="0"/>
              <a:t> </a:t>
            </a:r>
            <a:r>
              <a:rPr lang="it-IT" dirty="0" err="1" smtClean="0"/>
              <a:t>discretized</a:t>
            </a:r>
            <a:r>
              <a:rPr lang="it-IT" dirty="0" smtClean="0"/>
              <a:t>.</a:t>
            </a:r>
          </a:p>
          <a:p>
            <a:endParaRPr lang="it-IT" dirty="0"/>
          </a:p>
        </p:txBody>
      </p:sp>
      <p:pic>
        <p:nvPicPr>
          <p:cNvPr id="1026" name="Picture 2" descr="D:\PresentazioneBrasimone\SESAME-Stand1\Sesame_Stand_Completo_Vers16_Quarto_US@75000_Geometry Scene 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483" y="2852936"/>
            <a:ext cx="4323069" cy="36400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Shape 1"/>
          <p:cNvSpPr txBox="1"/>
          <p:nvPr/>
        </p:nvSpPr>
        <p:spPr>
          <a:xfrm>
            <a:off x="628560" y="256320"/>
            <a:ext cx="7886520" cy="784440"/>
          </a:xfrm>
          <a:prstGeom prst="rect">
            <a:avLst/>
          </a:prstGeom>
          <a:noFill/>
          <a:ln>
            <a:noFill/>
          </a:ln>
        </p:spPr>
        <p:txBody>
          <a:bodyPr anchor="ctr"/>
          <a:lstStyle/>
          <a:p>
            <a:pPr>
              <a:lnSpc>
                <a:spcPct val="90000"/>
              </a:lnSpc>
            </a:pPr>
            <a:r>
              <a:rPr lang="en-US" sz="3300" b="0" strike="noStrike" spc="-1">
                <a:solidFill>
                  <a:srgbClr val="232E5B"/>
                </a:solidFill>
                <a:uFill>
                  <a:solidFill>
                    <a:srgbClr val="FFFFFF"/>
                  </a:solidFill>
                </a:uFill>
                <a:latin typeface="Arial"/>
              </a:rPr>
              <a:t>Main setting</a:t>
            </a:r>
            <a:endParaRPr lang="en-US" sz="1800" b="0" strike="noStrike" spc="-1">
              <a:solidFill>
                <a:srgbClr val="000000"/>
              </a:solidFill>
              <a:uFill>
                <a:solidFill>
                  <a:srgbClr val="FFFFFF"/>
                </a:solidFill>
              </a:uFill>
              <a:latin typeface="Calibri"/>
            </a:endParaRPr>
          </a:p>
        </p:txBody>
      </p:sp>
      <p:sp>
        <p:nvSpPr>
          <p:cNvPr id="151" name="TextShape 2"/>
          <p:cNvSpPr txBox="1"/>
          <p:nvPr/>
        </p:nvSpPr>
        <p:spPr>
          <a:xfrm>
            <a:off x="628560" y="1376280"/>
            <a:ext cx="7886520" cy="4800240"/>
          </a:xfrm>
          <a:prstGeom prst="rect">
            <a:avLst/>
          </a:prstGeom>
          <a:noFill/>
          <a:ln>
            <a:noFill/>
          </a:ln>
        </p:spPr>
        <p:txBody>
          <a:bodyPr/>
          <a:lstStyle/>
          <a:p>
            <a:pPr marL="285840" indent="-285480">
              <a:lnSpc>
                <a:spcPct val="100000"/>
              </a:lnSpc>
              <a:buClr>
                <a:srgbClr val="000000"/>
              </a:buClr>
              <a:buFont typeface="Arial"/>
              <a:buChar char="•"/>
            </a:pPr>
            <a:r>
              <a:rPr lang="en-US" sz="2400" spc="-1" dirty="0">
                <a:solidFill>
                  <a:srgbClr val="000000"/>
                </a:solidFill>
                <a:uFill>
                  <a:solidFill>
                    <a:srgbClr val="FFFFFF"/>
                  </a:solidFill>
                </a:uFill>
                <a:latin typeface="Calibri"/>
              </a:rPr>
              <a:t>The Volume of Fluid (VOF) model is enabled in an </a:t>
            </a:r>
            <a:r>
              <a:rPr lang="en-US" sz="2400" spc="-1" dirty="0" err="1">
                <a:solidFill>
                  <a:srgbClr val="000000"/>
                </a:solidFill>
                <a:uFill>
                  <a:solidFill>
                    <a:srgbClr val="FFFFFF"/>
                  </a:solidFill>
                </a:uFill>
                <a:latin typeface="Calibri"/>
              </a:rPr>
              <a:t>Eulerian</a:t>
            </a:r>
            <a:r>
              <a:rPr lang="en-US" sz="2400" spc="-1" dirty="0">
                <a:solidFill>
                  <a:srgbClr val="000000"/>
                </a:solidFill>
                <a:uFill>
                  <a:solidFill>
                    <a:srgbClr val="FFFFFF"/>
                  </a:solidFill>
                </a:uFill>
                <a:latin typeface="Calibri"/>
              </a:rPr>
              <a:t> multiphase configuration with lead as single phase. </a:t>
            </a:r>
          </a:p>
          <a:p>
            <a:pPr marL="285840" indent="-285480">
              <a:lnSpc>
                <a:spcPct val="100000"/>
              </a:lnSpc>
              <a:buClr>
                <a:srgbClr val="000000"/>
              </a:buClr>
              <a:buFont typeface="Arial"/>
              <a:buChar char="•"/>
            </a:pPr>
            <a:endParaRPr lang="en-US" sz="2400" spc="-1" dirty="0">
              <a:solidFill>
                <a:srgbClr val="000000"/>
              </a:solidFill>
              <a:uFill>
                <a:solidFill>
                  <a:srgbClr val="FFFFFF"/>
                </a:solidFill>
              </a:uFill>
            </a:endParaRPr>
          </a:p>
          <a:p>
            <a:pPr marL="285840" indent="-285480">
              <a:lnSpc>
                <a:spcPct val="100000"/>
              </a:lnSpc>
              <a:buClr>
                <a:srgbClr val="000000"/>
              </a:buClr>
              <a:buFont typeface="Arial"/>
              <a:buChar char="•"/>
            </a:pPr>
            <a:r>
              <a:rPr lang="en-US" sz="2400" spc="-1" dirty="0">
                <a:solidFill>
                  <a:srgbClr val="000000"/>
                </a:solidFill>
                <a:uFill>
                  <a:solidFill>
                    <a:srgbClr val="FFFFFF"/>
                  </a:solidFill>
                </a:uFill>
                <a:latin typeface="Calibri"/>
              </a:rPr>
              <a:t>The Argon zone at the top of the lead is treated as a separated continuum.</a:t>
            </a:r>
            <a:endParaRPr lang="en-US" sz="2400" spc="-1" dirty="0">
              <a:solidFill>
                <a:srgbClr val="000000"/>
              </a:solidFill>
              <a:uFill>
                <a:solidFill>
                  <a:srgbClr val="FFFFFF"/>
                </a:solidFill>
              </a:uFill>
            </a:endParaRPr>
          </a:p>
          <a:p>
            <a:pPr marL="514440" lvl="1" indent="-171000">
              <a:lnSpc>
                <a:spcPct val="100000"/>
              </a:lnSpc>
              <a:buClr>
                <a:srgbClr val="404040"/>
              </a:buClr>
              <a:buFont typeface="Arial"/>
              <a:buChar char="•"/>
            </a:pPr>
            <a:endParaRPr lang="en-US" sz="1800" b="0" strike="noStrike"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b="0" strike="noStrike" spc="-1" dirty="0" smtClean="0">
                <a:solidFill>
                  <a:srgbClr val="404040"/>
                </a:solidFill>
                <a:uFill>
                  <a:solidFill>
                    <a:srgbClr val="FFFFFF"/>
                  </a:solidFill>
                </a:uFill>
                <a:latin typeface="Calibri"/>
              </a:rPr>
              <a:t>K-E </a:t>
            </a:r>
            <a:r>
              <a:rPr lang="en-US" sz="2100" b="0" strike="noStrike" spc="-1" dirty="0">
                <a:solidFill>
                  <a:srgbClr val="404040"/>
                </a:solidFill>
                <a:uFill>
                  <a:solidFill>
                    <a:srgbClr val="FFFFFF"/>
                  </a:solidFill>
                </a:uFill>
                <a:latin typeface="Calibri"/>
              </a:rPr>
              <a:t>turbulence model Realizable </a:t>
            </a:r>
          </a:p>
          <a:p>
            <a:pPr marL="171360" indent="-171000">
              <a:lnSpc>
                <a:spcPct val="90000"/>
              </a:lnSpc>
              <a:buClr>
                <a:srgbClr val="404040"/>
              </a:buClr>
              <a:buFont typeface="Arial"/>
              <a:buChar char="•"/>
            </a:pPr>
            <a:endParaRPr lang="en-US" sz="2100" b="0" strike="noStrike"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b="0" strike="noStrike" spc="-1" dirty="0" smtClean="0">
                <a:solidFill>
                  <a:srgbClr val="404040"/>
                </a:solidFill>
                <a:uFill>
                  <a:solidFill>
                    <a:srgbClr val="FFFFFF"/>
                  </a:solidFill>
                </a:uFill>
                <a:latin typeface="Calibri"/>
              </a:rPr>
              <a:t>Steady state and Unsteady state Time-step from 0.001 s to 0.1 s (20 </a:t>
            </a:r>
            <a:r>
              <a:rPr lang="en-US" sz="2100" b="0" strike="noStrike" spc="-1" dirty="0">
                <a:solidFill>
                  <a:srgbClr val="404040"/>
                </a:solidFill>
                <a:uFill>
                  <a:solidFill>
                    <a:srgbClr val="FFFFFF"/>
                  </a:solidFill>
                </a:uFill>
                <a:latin typeface="Calibri"/>
              </a:rPr>
              <a:t>iterations then </a:t>
            </a:r>
            <a:r>
              <a:rPr lang="en-US" sz="2100" b="0" strike="noStrike" spc="-1" dirty="0" smtClean="0">
                <a:solidFill>
                  <a:srgbClr val="404040"/>
                </a:solidFill>
                <a:uFill>
                  <a:solidFill>
                    <a:srgbClr val="FFFFFF"/>
                  </a:solidFill>
                </a:uFill>
                <a:latin typeface="Calibri"/>
              </a:rPr>
              <a:t>5…)</a:t>
            </a:r>
            <a:endParaRPr lang="en-US" sz="2100" b="0" strike="noStrike" spc="-1" dirty="0">
              <a:solidFill>
                <a:srgbClr val="404040"/>
              </a:solidFill>
              <a:uFill>
                <a:solidFill>
                  <a:srgbClr val="FFFFFF"/>
                </a:solidFill>
              </a:uFill>
              <a:latin typeface="Calibri"/>
            </a:endParaRPr>
          </a:p>
          <a:p>
            <a:pPr marL="171360" indent="-171000">
              <a:lnSpc>
                <a:spcPct val="90000"/>
              </a:lnSpc>
              <a:buClr>
                <a:srgbClr val="404040"/>
              </a:buClr>
              <a:buFont typeface="Arial"/>
              <a:buChar char="•"/>
            </a:pPr>
            <a:endParaRPr lang="en-US" sz="2100" b="0" strike="noStrike" spc="-1" dirty="0" smtClean="0">
              <a:solidFill>
                <a:srgbClr val="404040"/>
              </a:solidFill>
              <a:uFill>
                <a:solidFill>
                  <a:srgbClr val="FFFFFF"/>
                </a:solidFill>
              </a:uFill>
              <a:latin typeface="Calibri"/>
            </a:endParaRPr>
          </a:p>
          <a:p>
            <a:pPr marL="171360" indent="-171000">
              <a:lnSpc>
                <a:spcPct val="90000"/>
              </a:lnSpc>
              <a:buClr>
                <a:srgbClr val="404040"/>
              </a:buClr>
              <a:buFont typeface="Arial"/>
              <a:buChar char="•"/>
            </a:pPr>
            <a:r>
              <a:rPr lang="en-US" sz="2100" b="0" strike="noStrike" spc="-1" dirty="0" smtClean="0">
                <a:solidFill>
                  <a:srgbClr val="404040"/>
                </a:solidFill>
                <a:uFill>
                  <a:solidFill>
                    <a:srgbClr val="FFFFFF"/>
                  </a:solidFill>
                </a:uFill>
                <a:latin typeface="Calibri"/>
              </a:rPr>
              <a:t>Default STAR-CCM+ </a:t>
            </a:r>
            <a:r>
              <a:rPr lang="en-US" sz="2100" b="0" strike="noStrike" spc="-1" dirty="0">
                <a:solidFill>
                  <a:srgbClr val="404040"/>
                </a:solidFill>
                <a:uFill>
                  <a:solidFill>
                    <a:srgbClr val="FFFFFF"/>
                  </a:solidFill>
                </a:uFill>
                <a:latin typeface="Calibri"/>
              </a:rPr>
              <a:t>settings</a:t>
            </a:r>
          </a:p>
          <a:p>
            <a:pPr marL="171360" indent="-171000">
              <a:lnSpc>
                <a:spcPct val="90000"/>
              </a:lnSpc>
              <a:buClr>
                <a:srgbClr val="404040"/>
              </a:buClr>
              <a:buFont typeface="Arial"/>
              <a:buChar char="•"/>
            </a:pPr>
            <a:endParaRPr lang="en-US" sz="2100" b="0" strike="noStrike" spc="-1" dirty="0" smtClean="0">
              <a:solidFill>
                <a:srgbClr val="404040"/>
              </a:solidFill>
              <a:uFill>
                <a:solidFill>
                  <a:srgbClr val="FFFFFF"/>
                </a:solidFill>
              </a:uFill>
              <a:latin typeface="Calibri"/>
            </a:endParaRPr>
          </a:p>
        </p:txBody>
      </p:sp>
      <p:sp>
        <p:nvSpPr>
          <p:cNvPr id="152" name="TextShape 3"/>
          <p:cNvSpPr txBox="1"/>
          <p:nvPr/>
        </p:nvSpPr>
        <p:spPr>
          <a:xfrm>
            <a:off x="22046" y="6477263"/>
            <a:ext cx="5486040" cy="364680"/>
          </a:xfrm>
          <a:prstGeom prst="rect">
            <a:avLst/>
          </a:prstGeom>
          <a:noFill/>
          <a:ln>
            <a:noFill/>
          </a:ln>
        </p:spPr>
        <p:txBody>
          <a:bodyPr anchor="ctr"/>
          <a:lstStyle/>
          <a:p>
            <a:pPr>
              <a:lnSpc>
                <a:spcPct val="100000"/>
              </a:lnSpc>
            </a:pPr>
            <a:r>
              <a:rPr lang="en-US" sz="900" b="0" strike="noStrike" spc="-1" dirty="0" smtClean="0">
                <a:solidFill>
                  <a:srgbClr val="8B8B8B"/>
                </a:solidFill>
                <a:uFill>
                  <a:solidFill>
                    <a:srgbClr val="FFFFFF"/>
                  </a:solidFill>
                </a:uFill>
                <a:latin typeface="Calibri"/>
              </a:rPr>
              <a:t>ENEA, </a:t>
            </a:r>
            <a:r>
              <a:rPr lang="en-US" sz="900" b="0" strike="noStrike" spc="-1" dirty="0" err="1" smtClean="0">
                <a:solidFill>
                  <a:srgbClr val="8B8B8B"/>
                </a:solidFill>
                <a:uFill>
                  <a:solidFill>
                    <a:srgbClr val="FFFFFF"/>
                  </a:solidFill>
                </a:uFill>
                <a:latin typeface="Calibri"/>
              </a:rPr>
              <a:t>Brasimone</a:t>
            </a:r>
            <a:r>
              <a:rPr lang="en-US" sz="900" b="0" strike="noStrike" spc="-1" dirty="0" smtClean="0">
                <a:solidFill>
                  <a:srgbClr val="8B8B8B"/>
                </a:solidFill>
                <a:uFill>
                  <a:solidFill>
                    <a:srgbClr val="FFFFFF"/>
                  </a:solidFill>
                </a:uFill>
                <a:latin typeface="Calibri"/>
              </a:rPr>
              <a:t>, October 17-19, 2017</a:t>
            </a:r>
            <a:endParaRPr lang="en-US" sz="1400" b="0" strike="noStrike" spc="-1" dirty="0">
              <a:solidFill>
                <a:srgbClr val="000000"/>
              </a:solidFill>
              <a:uFill>
                <a:solidFill>
                  <a:srgbClr val="FFFFFF"/>
                </a:solidFill>
              </a:uFill>
              <a:latin typeface="Times New Roman"/>
            </a:endParaRPr>
          </a:p>
        </p:txBody>
      </p:sp>
      <p:sp>
        <p:nvSpPr>
          <p:cNvPr id="153" name="TextShape 4"/>
          <p:cNvSpPr txBox="1"/>
          <p:nvPr/>
        </p:nvSpPr>
        <p:spPr>
          <a:xfrm>
            <a:off x="7086600" y="6492960"/>
            <a:ext cx="2057040" cy="364680"/>
          </a:xfrm>
          <a:prstGeom prst="rect">
            <a:avLst/>
          </a:prstGeom>
          <a:noFill/>
          <a:ln>
            <a:noFill/>
          </a:ln>
        </p:spPr>
        <p:txBody>
          <a:bodyPr anchor="ctr"/>
          <a:lstStyle/>
          <a:p>
            <a:pPr algn="r">
              <a:lnSpc>
                <a:spcPct val="100000"/>
              </a:lnSpc>
            </a:pPr>
            <a:fld id="{0A84DEC9-DCE7-4242-A7E0-396691C53344}" type="slidenum">
              <a:rPr lang="en-US" sz="900" b="0" strike="noStrike" spc="-1">
                <a:solidFill>
                  <a:srgbClr val="8B8B8B"/>
                </a:solidFill>
                <a:uFill>
                  <a:solidFill>
                    <a:srgbClr val="FFFFFF"/>
                  </a:solidFill>
                </a:uFill>
                <a:latin typeface="Calibri"/>
              </a:rPr>
              <a:t>9</a:t>
            </a:fld>
            <a:endParaRPr lang="en-US" sz="1400" b="0" strike="noStrike" spc="-1">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14006</TotalTime>
  <Words>2006</Words>
  <Application>Microsoft Office PowerPoint</Application>
  <PresentationFormat>Presentazione su schermo (4:3)</PresentationFormat>
  <Paragraphs>261</Paragraphs>
  <Slides>29</Slides>
  <Notes>1</Notes>
  <HiddenSlides>0</HiddenSlides>
  <MMClips>4</MMClips>
  <ScaleCrop>false</ScaleCrop>
  <HeadingPairs>
    <vt:vector size="4" baseType="variant">
      <vt:variant>
        <vt:lpstr>Tema</vt:lpstr>
      </vt:variant>
      <vt:variant>
        <vt:i4>3</vt:i4>
      </vt:variant>
      <vt:variant>
        <vt:lpstr>Titoli diapositive</vt:lpstr>
      </vt:variant>
      <vt:variant>
        <vt:i4>29</vt:i4>
      </vt:variant>
    </vt:vector>
  </HeadingPairs>
  <TitlesOfParts>
    <vt:vector size="32" baseType="lpstr">
      <vt:lpstr>Office Theme</vt:lpstr>
      <vt:lpstr>Personalizza struttura</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Chloé CHAVARDES | LGI Consulting</dc:creator>
  <cp:lastModifiedBy>moreau</cp:lastModifiedBy>
  <cp:revision>355</cp:revision>
  <dcterms:created xsi:type="dcterms:W3CDTF">2015-04-08T09:10:15Z</dcterms:created>
  <dcterms:modified xsi:type="dcterms:W3CDTF">2017-10-15T16:13:12Z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2</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6</vt:i4>
  </property>
  <property fmtid="{D5CDD505-2E9C-101B-9397-08002B2CF9AE}" pid="7" name="Notes">
    <vt:i4>0</vt:i4>
  </property>
  <property fmtid="{D5CDD505-2E9C-101B-9397-08002B2CF9AE}" pid="8" name="PresentationFormat">
    <vt:lpwstr>Presentazione su schermo (4:3)</vt:lpwstr>
  </property>
  <property fmtid="{D5CDD505-2E9C-101B-9397-08002B2CF9AE}" pid="9" name="ScaleCrop">
    <vt:bool>false</vt:bool>
  </property>
  <property fmtid="{D5CDD505-2E9C-101B-9397-08002B2CF9AE}" pid="10" name="ShareDoc">
    <vt:bool>false</vt:bool>
  </property>
  <property fmtid="{D5CDD505-2E9C-101B-9397-08002B2CF9AE}" pid="11" name="Slides">
    <vt:i4>35</vt:i4>
  </property>
</Properties>
</file>