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39"/>
  </p:notesMasterIdLst>
  <p:sldIdLst>
    <p:sldId id="256" r:id="rId2"/>
    <p:sldId id="279" r:id="rId3"/>
    <p:sldId id="280" r:id="rId4"/>
    <p:sldId id="378" r:id="rId5"/>
    <p:sldId id="334" r:id="rId6"/>
    <p:sldId id="335" r:id="rId7"/>
    <p:sldId id="339" r:id="rId8"/>
    <p:sldId id="340" r:id="rId9"/>
    <p:sldId id="344" r:id="rId10"/>
    <p:sldId id="345" r:id="rId11"/>
    <p:sldId id="369" r:id="rId12"/>
    <p:sldId id="343" r:id="rId13"/>
    <p:sldId id="377" r:id="rId14"/>
    <p:sldId id="349" r:id="rId15"/>
    <p:sldId id="353" r:id="rId16"/>
    <p:sldId id="361" r:id="rId17"/>
    <p:sldId id="354" r:id="rId18"/>
    <p:sldId id="379" r:id="rId19"/>
    <p:sldId id="384" r:id="rId20"/>
    <p:sldId id="364" r:id="rId21"/>
    <p:sldId id="380" r:id="rId22"/>
    <p:sldId id="365" r:id="rId23"/>
    <p:sldId id="381" r:id="rId24"/>
    <p:sldId id="356" r:id="rId25"/>
    <p:sldId id="375" r:id="rId26"/>
    <p:sldId id="376" r:id="rId27"/>
    <p:sldId id="383" r:id="rId28"/>
    <p:sldId id="386" r:id="rId29"/>
    <p:sldId id="370" r:id="rId30"/>
    <p:sldId id="374" r:id="rId31"/>
    <p:sldId id="371" r:id="rId32"/>
    <p:sldId id="373" r:id="rId33"/>
    <p:sldId id="363" r:id="rId34"/>
    <p:sldId id="382" r:id="rId35"/>
    <p:sldId id="360" r:id="rId36"/>
    <p:sldId id="385" r:id="rId37"/>
    <p:sldId id="31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56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B15"/>
    <a:srgbClr val="232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29" autoAdjust="0"/>
  </p:normalViewPr>
  <p:slideViewPr>
    <p:cSldViewPr snapToGrid="0" showGuides="1">
      <p:cViewPr>
        <p:scale>
          <a:sx n="90" d="100"/>
          <a:sy n="90" d="100"/>
        </p:scale>
        <p:origin x="-864" y="192"/>
      </p:cViewPr>
      <p:guideLst>
        <p:guide orient="horz" pos="2160"/>
        <p:guide pos="56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36236-6C8E-4314-B579-4D82A2B47B41}" type="datetimeFigureOut">
              <a:rPr lang="en-GB" smtClean="0"/>
              <a:t>06/03/2017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137BF-B009-4678-ACD7-E4740AA04D5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42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137BF-B009-4678-ACD7-E4740AA04D5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6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20"/>
          <p:cNvSpPr>
            <a:spLocks noGrp="1"/>
          </p:cNvSpPr>
          <p:nvPr>
            <p:ph type="body" sz="quarter" idx="10"/>
          </p:nvPr>
        </p:nvSpPr>
        <p:spPr>
          <a:xfrm>
            <a:off x="4101220" y="4016047"/>
            <a:ext cx="4861909" cy="1339850"/>
          </a:xfrm>
        </p:spPr>
        <p:txBody>
          <a:bodyPr/>
          <a:lstStyle>
            <a:lvl1pPr algn="r">
              <a:defRPr sz="2400">
                <a:solidFill>
                  <a:srgbClr val="E19B15"/>
                </a:solidFill>
                <a:latin typeface="+mn-lt"/>
              </a:defRPr>
            </a:lvl1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GB" sz="1900" dirty="0">
              <a:solidFill>
                <a:srgbClr val="E19B15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059" y="5789242"/>
            <a:ext cx="2162070" cy="808074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612266" y="6443428"/>
            <a:ext cx="8439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thermal hydraulics Simulations and Experiments for the Safety Assessment of </a:t>
            </a:r>
            <a:r>
              <a:rPr lang="en-GB" sz="11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MEtal</a:t>
            </a:r>
            <a:r>
              <a:rPr lang="en-GB" sz="11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cooled reactors 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3433482"/>
          </a:xfrm>
          <a:prstGeom prst="rect">
            <a:avLst/>
          </a:prstGeom>
          <a:solidFill>
            <a:srgbClr val="232E5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193431" y="926440"/>
            <a:ext cx="8769698" cy="1074376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658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8" name="Connecteur droit 7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1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730" y="5453246"/>
            <a:ext cx="1053637" cy="393797"/>
          </a:xfrm>
          <a:prstGeom prst="rect">
            <a:avLst/>
          </a:prstGeom>
        </p:spPr>
      </p:pic>
      <p:cxnSp>
        <p:nvCxnSpPr>
          <p:cNvPr id="8" name="Connecteur droit 7"/>
          <p:cNvCxnSpPr/>
          <p:nvPr userDrawn="1"/>
        </p:nvCxnSpPr>
        <p:spPr>
          <a:xfrm rot="16200000" flipV="1">
            <a:off x="4320822" y="3267364"/>
            <a:ext cx="583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453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256270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76364"/>
            <a:ext cx="78867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0870906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648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E19B15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  <a:effectLst/>
        </p:spPr>
      </p:pic>
      <p:cxnSp>
        <p:nvCxnSpPr>
          <p:cNvPr id="8" name="Connecteur droit 7"/>
          <p:cNvCxnSpPr/>
          <p:nvPr userDrawn="1"/>
        </p:nvCxnSpPr>
        <p:spPr>
          <a:xfrm flipV="1">
            <a:off x="637355" y="4547386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817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76363"/>
            <a:ext cx="38862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76363"/>
            <a:ext cx="3886200" cy="4800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9" name="Connecteur droit 8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742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86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376363"/>
            <a:ext cx="3868340" cy="44039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983447"/>
            <a:ext cx="3868340" cy="42062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376363"/>
            <a:ext cx="3887391" cy="44039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983447"/>
            <a:ext cx="3887391" cy="42062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11" name="Connecteur droit 10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690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867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4664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cxnSp>
        <p:nvCxnSpPr>
          <p:cNvPr id="7" name="Connecteur droit 6"/>
          <p:cNvCxnSpPr/>
          <p:nvPr userDrawn="1"/>
        </p:nvCxnSpPr>
        <p:spPr>
          <a:xfrm flipV="1">
            <a:off x="628650" y="1032095"/>
            <a:ext cx="78867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13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2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637353" y="1972621"/>
            <a:ext cx="295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37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628650" y="6356351"/>
            <a:ext cx="5486400" cy="365125"/>
          </a:xfrm>
        </p:spPr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13" y="157795"/>
            <a:ext cx="1053637" cy="393797"/>
          </a:xfrm>
          <a:prstGeom prst="rect">
            <a:avLst/>
          </a:prstGeom>
        </p:spPr>
      </p:pic>
      <p:cxnSp>
        <p:nvCxnSpPr>
          <p:cNvPr id="10" name="Connecteur droit 9"/>
          <p:cNvCxnSpPr/>
          <p:nvPr userDrawn="1"/>
        </p:nvCxnSpPr>
        <p:spPr>
          <a:xfrm flipV="1">
            <a:off x="637353" y="1972621"/>
            <a:ext cx="2952000" cy="9054"/>
          </a:xfrm>
          <a:prstGeom prst="line">
            <a:avLst/>
          </a:prstGeom>
          <a:ln>
            <a:solidFill>
              <a:srgbClr val="E1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95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76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GB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213164"/>
            <a:ext cx="7886700" cy="496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5F510-B44D-4A49-B906-A9FF7F026B1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6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32E5B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63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29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2016" y="641112"/>
            <a:ext cx="8804930" cy="2112264"/>
          </a:xfrm>
        </p:spPr>
        <p:txBody>
          <a:bodyPr>
            <a:normAutofit/>
          </a:bodyPr>
          <a:lstStyle/>
          <a:p>
            <a:pPr algn="ctr"/>
            <a:r>
              <a:rPr lang="en-GB" sz="4800" dirty="0" smtClean="0">
                <a:solidFill>
                  <a:schemeClr val="bg1"/>
                </a:solidFill>
              </a:rPr>
              <a:t>Pool modelling for TALL-3D facility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4572000" y="3881230"/>
            <a:ext cx="4439089" cy="1177279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>
                <a:solidFill>
                  <a:srgbClr val="E19B15"/>
                </a:solidFill>
              </a:rPr>
              <a:t>M. </a:t>
            </a:r>
            <a:r>
              <a:rPr lang="fr-FR" sz="1900" b="1" dirty="0" smtClean="0">
                <a:solidFill>
                  <a:srgbClr val="E19B15"/>
                </a:solidFill>
              </a:rPr>
              <a:t>Profir,</a:t>
            </a:r>
            <a:r>
              <a:rPr lang="fr-FR" sz="1900" dirty="0" smtClean="0">
                <a:solidFill>
                  <a:srgbClr val="E19B15"/>
                </a:solidFill>
              </a:rPr>
              <a:t> </a:t>
            </a:r>
            <a:r>
              <a:rPr lang="fr-FR" sz="1900" u="sng" dirty="0">
                <a:solidFill>
                  <a:srgbClr val="E19B15"/>
                </a:solidFill>
              </a:rPr>
              <a:t>V</a:t>
            </a:r>
            <a:r>
              <a:rPr lang="fr-FR" sz="1900" u="sng" dirty="0" smtClean="0">
                <a:solidFill>
                  <a:srgbClr val="E19B15"/>
                </a:solidFill>
              </a:rPr>
              <a:t>. Moreau</a:t>
            </a:r>
            <a:r>
              <a:rPr lang="fr-FR" sz="1900" dirty="0" smtClean="0">
                <a:solidFill>
                  <a:srgbClr val="E19B15"/>
                </a:solidFill>
              </a:rPr>
              <a:t>, (CRS4)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900" dirty="0" smtClean="0">
                <a:solidFill>
                  <a:srgbClr val="E19B15"/>
                </a:solidFill>
              </a:rPr>
              <a:t>4th Progress Meeting, March</a:t>
            </a:r>
            <a:r>
              <a:rPr lang="en-US" sz="1900" dirty="0" smtClean="0">
                <a:solidFill>
                  <a:srgbClr val="E19B15"/>
                </a:solidFill>
              </a:rPr>
              <a:t> </a:t>
            </a:r>
            <a:r>
              <a:rPr lang="fr-FR" sz="1900" dirty="0" smtClean="0">
                <a:solidFill>
                  <a:srgbClr val="E19B15"/>
                </a:solidFill>
              </a:rPr>
              <a:t>6-</a:t>
            </a:r>
            <a:r>
              <a:rPr lang="it-IT" sz="1900" dirty="0" smtClean="0">
                <a:solidFill>
                  <a:srgbClr val="E19B15"/>
                </a:solidFill>
              </a:rPr>
              <a:t>8</a:t>
            </a:r>
            <a:endParaRPr lang="en-GB" sz="1900" dirty="0">
              <a:solidFill>
                <a:srgbClr val="E19B15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 smtClean="0">
                <a:solidFill>
                  <a:srgbClr val="E19B15"/>
                </a:solidFill>
              </a:rPr>
              <a:t>NRG, </a:t>
            </a:r>
            <a:r>
              <a:rPr lang="en-GB" sz="1900" dirty="0" err="1" smtClean="0">
                <a:solidFill>
                  <a:srgbClr val="E19B15"/>
                </a:solidFill>
              </a:rPr>
              <a:t>Petten</a:t>
            </a:r>
            <a:r>
              <a:rPr lang="en-GB" sz="1900" dirty="0" smtClean="0">
                <a:solidFill>
                  <a:srgbClr val="E19B15"/>
                </a:solidFill>
              </a:rPr>
              <a:t>, Netherlands</a:t>
            </a:r>
            <a:endParaRPr lang="fr-FR" sz="1900" dirty="0">
              <a:solidFill>
                <a:srgbClr val="E1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test section mesh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10</a:t>
            </a:fld>
            <a:endParaRPr lang="en-GB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55" y="1243705"/>
            <a:ext cx="6698599" cy="507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23900" y="1181100"/>
            <a:ext cx="8029880" cy="51434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Steady </a:t>
            </a:r>
            <a:r>
              <a:rPr lang="en-US" dirty="0" smtClean="0"/>
              <a:t>state</a:t>
            </a:r>
          </a:p>
          <a:p>
            <a:r>
              <a:rPr lang="en-US" dirty="0" smtClean="0"/>
              <a:t>K-Epsilon realizable Two-Layer All y+</a:t>
            </a:r>
          </a:p>
          <a:p>
            <a:r>
              <a:rPr lang="en-GB" dirty="0"/>
              <a:t>Segregated Fluid </a:t>
            </a:r>
            <a:r>
              <a:rPr lang="en-GB" dirty="0" smtClean="0"/>
              <a:t>Temperature</a:t>
            </a:r>
          </a:p>
          <a:p>
            <a:r>
              <a:rPr lang="en-GB" dirty="0"/>
              <a:t>Segregated Solid Energy</a:t>
            </a:r>
            <a:endParaRPr lang="en-US" dirty="0" smtClean="0"/>
          </a:p>
          <a:p>
            <a:r>
              <a:rPr lang="en-US" dirty="0" smtClean="0"/>
              <a:t>STAR-CCM+ default settings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Error/omissions found/corrected thanks to KTH crosscheck</a:t>
            </a:r>
            <a:endParaRPr lang="en-US" dirty="0" smtClean="0"/>
          </a:p>
          <a:p>
            <a:pPr lvl="1"/>
            <a:r>
              <a:rPr lang="en-US" dirty="0" smtClean="0"/>
              <a:t>Gravity lacking </a:t>
            </a:r>
            <a:r>
              <a:rPr lang="en-US" dirty="0" smtClean="0"/>
              <a:t>: there </a:t>
            </a:r>
            <a:r>
              <a:rPr lang="en-US" dirty="0" smtClean="0"/>
              <a:t>was no visible thermal stratification in NC</a:t>
            </a:r>
          </a:p>
          <a:p>
            <a:pPr lvl="1"/>
            <a:r>
              <a:rPr lang="en-US" dirty="0" smtClean="0"/>
              <a:t>Higher test section </a:t>
            </a:r>
            <a:r>
              <a:rPr lang="en-US" dirty="0" smtClean="0"/>
              <a:t>power: theoretical maximum instead of effective power leading to l</a:t>
            </a:r>
          </a:p>
          <a:p>
            <a:pPr lvl="1"/>
            <a:endParaRPr lang="en-US" dirty="0"/>
          </a:p>
          <a:p>
            <a:r>
              <a:rPr lang="en-US" dirty="0" smtClean="0"/>
              <a:t>Performed before KTH database release ! (pre-test)</a:t>
            </a:r>
          </a:p>
          <a:p>
            <a:endParaRPr lang="en-US" dirty="0"/>
          </a:p>
          <a:p>
            <a:r>
              <a:rPr lang="en-US" dirty="0" smtClean="0"/>
              <a:t>CFD model r</a:t>
            </a:r>
            <a:r>
              <a:rPr lang="en-US" dirty="0" smtClean="0"/>
              <a:t>eady for post test, comparison, validation</a:t>
            </a:r>
            <a:endParaRPr lang="en-US" dirty="0" smtClean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0" t="52757" r="11225" b="-646"/>
          <a:stretch/>
        </p:blipFill>
        <p:spPr>
          <a:xfrm>
            <a:off x="5534600" y="1014965"/>
            <a:ext cx="3282383" cy="2687958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model run setting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4" t="52789" r="10785" b="-751"/>
          <a:stretch/>
        </p:blipFill>
        <p:spPr bwMode="auto">
          <a:xfrm>
            <a:off x="5388711" y="3102970"/>
            <a:ext cx="3563101" cy="2987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basic </a:t>
            </a:r>
            <a:r>
              <a:rPr lang="en-US" dirty="0" smtClean="0"/>
              <a:t>modeling: 2 test cases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42951" y="1343800"/>
            <a:ext cx="7900718" cy="4720569"/>
          </a:xfrm>
        </p:spPr>
        <p:txBody>
          <a:bodyPr>
            <a:normAutofit/>
          </a:bodyPr>
          <a:lstStyle/>
          <a:p>
            <a:r>
              <a:rPr lang="en-US" dirty="0" smtClean="0"/>
              <a:t>Distinguished </a:t>
            </a:r>
            <a:r>
              <a:rPr lang="en-US" b="1" dirty="0"/>
              <a:t>Forced Circulation (FC) </a:t>
            </a:r>
            <a:r>
              <a:rPr lang="en-US" b="1" dirty="0" smtClean="0"/>
              <a:t>and Natural Convection(NC) </a:t>
            </a:r>
            <a:r>
              <a:rPr lang="en-US" dirty="0" smtClean="0"/>
              <a:t>cases using the experimental test </a:t>
            </a:r>
            <a:r>
              <a:rPr lang="en-GB" b="1" dirty="0" smtClean="0"/>
              <a:t>TG03.S301.01 </a:t>
            </a:r>
            <a:r>
              <a:rPr lang="en-GB" dirty="0" smtClean="0"/>
              <a:t>performed by </a:t>
            </a:r>
            <a:r>
              <a:rPr lang="en-GB" b="1" dirty="0" smtClean="0"/>
              <a:t>KTH</a:t>
            </a:r>
            <a:endParaRPr lang="en-US" dirty="0" smtClean="0"/>
          </a:p>
          <a:p>
            <a:endParaRPr lang="en-GB" b="1" dirty="0" smtClean="0"/>
          </a:p>
          <a:p>
            <a:r>
              <a:rPr lang="en-GB" b="1" dirty="0" smtClean="0"/>
              <a:t>FC</a:t>
            </a:r>
            <a:r>
              <a:rPr lang="en-GB" b="1" dirty="0"/>
              <a:t>: MFR = 1.8 kg/s</a:t>
            </a:r>
            <a:r>
              <a:rPr lang="en-GB" dirty="0"/>
              <a:t>, Inlet Temperature=232</a:t>
            </a:r>
            <a:r>
              <a:rPr lang="en-US" dirty="0"/>
              <a:t>°C </a:t>
            </a:r>
            <a:endParaRPr lang="en-US" dirty="0" smtClean="0"/>
          </a:p>
          <a:p>
            <a:r>
              <a:rPr lang="en-GB" b="1" dirty="0"/>
              <a:t>NC: MFR = 0.366 kg/s</a:t>
            </a:r>
            <a:r>
              <a:rPr lang="en-GB" dirty="0"/>
              <a:t>, Inlet Temperature=</a:t>
            </a:r>
            <a:r>
              <a:rPr lang="en-US" dirty="0"/>
              <a:t>181.1°C</a:t>
            </a:r>
          </a:p>
          <a:p>
            <a:endParaRPr lang="en-GB" dirty="0" smtClean="0"/>
          </a:p>
          <a:p>
            <a:r>
              <a:rPr lang="en-US" dirty="0"/>
              <a:t>Heat Source in the Heater: </a:t>
            </a:r>
            <a:endParaRPr lang="en-US" dirty="0" smtClean="0"/>
          </a:p>
          <a:p>
            <a:r>
              <a:rPr lang="en-US" dirty="0" smtClean="0"/>
              <a:t>5.5 </a:t>
            </a:r>
            <a:r>
              <a:rPr lang="en-US" dirty="0"/>
              <a:t>kW ~ </a:t>
            </a:r>
            <a:r>
              <a:rPr lang="fr-FR" dirty="0" smtClean="0"/>
              <a:t>Δ</a:t>
            </a:r>
            <a:r>
              <a:rPr lang="en-US" dirty="0" smtClean="0"/>
              <a:t>T=20</a:t>
            </a:r>
            <a:r>
              <a:rPr lang="en-US" dirty="0"/>
              <a:t>°</a:t>
            </a:r>
            <a:r>
              <a:rPr lang="en-GB" dirty="0"/>
              <a:t>C </a:t>
            </a:r>
            <a:r>
              <a:rPr lang="en-US" dirty="0" smtClean="0"/>
              <a:t>(</a:t>
            </a:r>
            <a:r>
              <a:rPr lang="en-US" dirty="0"/>
              <a:t>F</a:t>
            </a:r>
            <a:r>
              <a:rPr lang="en-US" dirty="0" smtClean="0"/>
              <a:t>C), </a:t>
            </a:r>
            <a:r>
              <a:rPr lang="fr-FR" dirty="0"/>
              <a:t>Δ</a:t>
            </a:r>
            <a:r>
              <a:rPr lang="en-US" dirty="0"/>
              <a:t>T=100°</a:t>
            </a:r>
            <a:r>
              <a:rPr lang="en-GB" dirty="0"/>
              <a:t>C </a:t>
            </a:r>
            <a:r>
              <a:rPr lang="en-US" dirty="0"/>
              <a:t> (NC), </a:t>
            </a:r>
            <a:endParaRPr lang="en-US" dirty="0" smtClean="0"/>
          </a:p>
          <a:p>
            <a:endParaRPr lang="en-GB" dirty="0" smtClean="0"/>
          </a:p>
          <a:p>
            <a:r>
              <a:rPr lang="en-GB" dirty="0" smtClean="0"/>
              <a:t>Fixed temperature=300 K at external </a:t>
            </a:r>
            <a:r>
              <a:rPr lang="en-GB" dirty="0"/>
              <a:t>walls</a:t>
            </a:r>
            <a:r>
              <a:rPr lang="en-GB" dirty="0" smtClean="0"/>
              <a:t> </a:t>
            </a:r>
          </a:p>
          <a:p>
            <a:r>
              <a:rPr lang="en-GB" dirty="0" smtClean="0"/>
              <a:t>Adiabatic top </a:t>
            </a:r>
            <a:r>
              <a:rPr lang="en-GB" dirty="0"/>
              <a:t>and </a:t>
            </a:r>
            <a:r>
              <a:rPr lang="en-GB" dirty="0" smtClean="0"/>
              <a:t>bottom insulators walls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1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4" t="5372" r="2565" b="7526"/>
          <a:stretch/>
        </p:blipFill>
        <p:spPr>
          <a:xfrm>
            <a:off x="5646765" y="3709358"/>
            <a:ext cx="2844000" cy="2916000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hot simulation </a:t>
            </a:r>
            <a:r>
              <a:rPr lang="en-US" dirty="0" smtClean="0"/>
              <a:t>results: probes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13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96815" y="1166370"/>
            <a:ext cx="4761781" cy="481173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dirty="0" smtClean="0"/>
              <a:t>Numerical results concern the temperature captured on: </a:t>
            </a:r>
          </a:p>
          <a:p>
            <a:pPr marL="0" indent="0" algn="ctr">
              <a:buNone/>
            </a:pPr>
            <a:endParaRPr lang="en-US" sz="2400" dirty="0" smtClean="0"/>
          </a:p>
          <a:p>
            <a:r>
              <a:rPr lang="en-US" sz="2400" dirty="0"/>
              <a:t>t</a:t>
            </a:r>
            <a:r>
              <a:rPr lang="en-US" sz="2400" dirty="0" smtClean="0"/>
              <a:t>he highest of the 9 point probes in each vertical Inner Pipe Thermocouples: IPT-x-9, for x=1,2,3,4</a:t>
            </a:r>
          </a:p>
          <a:p>
            <a:r>
              <a:rPr lang="en-US" sz="2400" dirty="0" smtClean="0"/>
              <a:t>the most external of the 10 point probes in the four lines of the horizontal Circular Inner Plate TCs: CIP-x-10, for x=1,2,3,4</a:t>
            </a:r>
          </a:p>
          <a:p>
            <a:pPr marL="0" indent="0" algn="ctr">
              <a:buNone/>
            </a:pPr>
            <a:endParaRPr lang="en-US" sz="2400" u="sng" dirty="0" smtClean="0"/>
          </a:p>
          <a:p>
            <a:pPr marL="0" indent="0" algn="ctr">
              <a:buNone/>
            </a:pPr>
            <a:r>
              <a:rPr lang="en-US" sz="2400" u="sng" dirty="0" smtClean="0"/>
              <a:t>Reasons: </a:t>
            </a:r>
          </a:p>
          <a:p>
            <a:r>
              <a:rPr lang="en-US" sz="2400" dirty="0" smtClean="0"/>
              <a:t>these layers </a:t>
            </a:r>
            <a:r>
              <a:rPr lang="en-US" sz="2400" dirty="0"/>
              <a:t>of probes </a:t>
            </a:r>
            <a:r>
              <a:rPr lang="en-US" sz="2400" dirty="0" smtClean="0"/>
              <a:t>are </a:t>
            </a:r>
            <a:r>
              <a:rPr lang="en-US" sz="2400" dirty="0"/>
              <a:t>representative for the </a:t>
            </a:r>
            <a:r>
              <a:rPr lang="en-US" sz="2400" dirty="0" smtClean="0"/>
              <a:t>more frequent and larger </a:t>
            </a:r>
            <a:r>
              <a:rPr lang="en-US" sz="2400" dirty="0"/>
              <a:t>temperature </a:t>
            </a:r>
            <a:r>
              <a:rPr lang="en-US" sz="2400" dirty="0" smtClean="0"/>
              <a:t>oscillations</a:t>
            </a:r>
          </a:p>
          <a:p>
            <a:r>
              <a:rPr lang="en-US" sz="2400" dirty="0" smtClean="0"/>
              <a:t>the four probes, one on each sector, allow comparison with the experimental data, even without </a:t>
            </a: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dirty="0"/>
              <a:t>clear numeric and experimental sectors </a:t>
            </a:r>
            <a:r>
              <a:rPr lang="en-US" sz="2400" dirty="0" smtClean="0"/>
              <a:t>correspondence</a:t>
            </a:r>
          </a:p>
          <a:p>
            <a:endParaRPr lang="en-US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351" y="1775236"/>
            <a:ext cx="3241029" cy="193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951488"/>
            <a:ext cx="6204057" cy="4696962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hot simulation results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14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570612" y="1115422"/>
            <a:ext cx="8020938" cy="1265827"/>
          </a:xfrm>
        </p:spPr>
        <p:txBody>
          <a:bodyPr>
            <a:normAutofit/>
          </a:bodyPr>
          <a:lstStyle/>
          <a:p>
            <a:r>
              <a:rPr lang="en-US" dirty="0" smtClean="0"/>
              <a:t>Fast equilibrium for the test section inlet mass flow</a:t>
            </a:r>
          </a:p>
          <a:p>
            <a:r>
              <a:rPr lang="en-US" dirty="0" smtClean="0"/>
              <a:t>Mass </a:t>
            </a:r>
            <a:r>
              <a:rPr lang="en-US" dirty="0"/>
              <a:t>flow Averaged Temperatures and surface averaged temperatures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" y="3198117"/>
            <a:ext cx="4355802" cy="3297686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hot simulation results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15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92550" y="1162050"/>
            <a:ext cx="7296150" cy="11239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Heat transfers: </a:t>
            </a:r>
          </a:p>
          <a:p>
            <a:pPr marL="0" indent="0">
              <a:buNone/>
            </a:pPr>
            <a:r>
              <a:rPr lang="en-US" dirty="0" smtClean="0"/>
              <a:t>5.5 kW from heater to solid walls</a:t>
            </a:r>
          </a:p>
          <a:p>
            <a:pPr marL="0" indent="0">
              <a:buNone/>
            </a:pPr>
            <a:r>
              <a:rPr lang="en-US" dirty="0" smtClean="0"/>
              <a:t>5.35 kW from solid walls to fluid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78" y="1340228"/>
            <a:ext cx="4453724" cy="3371821"/>
          </a:xfrm>
          <a:prstGeom prst="rect">
            <a:avLst/>
          </a:prstGeom>
        </p:spPr>
      </p:pic>
      <p:sp>
        <p:nvSpPr>
          <p:cNvPr id="8" name="Segnaposto contenuto 5"/>
          <p:cNvSpPr txBox="1">
            <a:spLocks/>
          </p:cNvSpPr>
          <p:nvPr/>
        </p:nvSpPr>
        <p:spPr>
          <a:xfrm>
            <a:off x="4631376" y="4712051"/>
            <a:ext cx="5006409" cy="1303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Heat transfers: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Only 20 W from heater to insulator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65 W from fluid to bottom 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0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hot simulation results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16</a:t>
            </a:fld>
            <a:endParaRPr lang="en-GB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98" y="1178380"/>
            <a:ext cx="5325859" cy="4118016"/>
          </a:xfrm>
          <a:prstGeom prst="rect">
            <a:avLst/>
          </a:prstGeom>
        </p:spPr>
      </p:pic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742208" y="5349833"/>
            <a:ext cx="7356764" cy="896587"/>
          </a:xfrm>
        </p:spPr>
        <p:txBody>
          <a:bodyPr>
            <a:normAutofit/>
          </a:bodyPr>
          <a:lstStyle/>
          <a:p>
            <a:r>
              <a:rPr lang="it-IT" dirty="0" smtClean="0"/>
              <a:t>Thermal </a:t>
            </a:r>
            <a:r>
              <a:rPr lang="it-IT" dirty="0" err="1" smtClean="0"/>
              <a:t>stratification</a:t>
            </a:r>
            <a:r>
              <a:rPr lang="it-IT" dirty="0" smtClean="0"/>
              <a:t> in NC </a:t>
            </a:r>
            <a:r>
              <a:rPr lang="it-IT" dirty="0" err="1" smtClean="0"/>
              <a:t>captured</a:t>
            </a:r>
            <a:r>
              <a:rPr lang="it-IT" dirty="0" smtClean="0"/>
              <a:t> on the </a:t>
            </a:r>
            <a:r>
              <a:rPr lang="it-IT" dirty="0" err="1" smtClean="0"/>
              <a:t>vertical</a:t>
            </a:r>
            <a:r>
              <a:rPr lang="it-IT" dirty="0" smtClean="0"/>
              <a:t> </a:t>
            </a:r>
            <a:r>
              <a:rPr lang="it-IT" dirty="0" smtClean="0"/>
              <a:t>line </a:t>
            </a:r>
            <a:r>
              <a:rPr lang="it-IT" dirty="0" err="1" smtClean="0"/>
              <a:t>probes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917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hot simulation results NC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2" y="1067295"/>
            <a:ext cx="4109512" cy="2610696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04" y="3894160"/>
            <a:ext cx="4026953" cy="252389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1792" y="4166558"/>
            <a:ext cx="3548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The steady-state </a:t>
            </a:r>
            <a:r>
              <a:rPr lang="it-IT" dirty="0" err="1" smtClean="0"/>
              <a:t>simulation</a:t>
            </a:r>
            <a:r>
              <a:rPr lang="it-IT" dirty="0" smtClean="0"/>
              <a:t> do </a:t>
            </a:r>
            <a:r>
              <a:rPr lang="it-IT" dirty="0" err="1" smtClean="0"/>
              <a:t>not</a:t>
            </a:r>
            <a:r>
              <a:rPr lang="it-IT" dirty="0" smtClean="0"/>
              <a:t> converge to steady </a:t>
            </a:r>
            <a:r>
              <a:rPr lang="it-IT" dirty="0" err="1" smtClean="0"/>
              <a:t>results</a:t>
            </a:r>
            <a:r>
              <a:rPr lang="it-IT" dirty="0" smtClean="0"/>
              <a:t>!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average</a:t>
            </a:r>
            <a:r>
              <a:rPr lang="it-IT" dirty="0" smtClean="0"/>
              <a:t> </a:t>
            </a:r>
            <a:r>
              <a:rPr lang="it-IT" dirty="0" smtClean="0"/>
              <a:t>temperature and </a:t>
            </a:r>
            <a:r>
              <a:rPr lang="it-IT" dirty="0" err="1" smtClean="0"/>
              <a:t>velocity</a:t>
            </a:r>
            <a:r>
              <a:rPr lang="it-IT" dirty="0" smtClean="0"/>
              <a:t> </a:t>
            </a:r>
            <a:r>
              <a:rPr lang="it-IT" dirty="0" err="1" smtClean="0"/>
              <a:t>fields</a:t>
            </a:r>
            <a:r>
              <a:rPr lang="it-IT" dirty="0" smtClean="0"/>
              <a:t> are </a:t>
            </a:r>
            <a:r>
              <a:rPr lang="it-IT" dirty="0" err="1" smtClean="0"/>
              <a:t>quite</a:t>
            </a:r>
            <a:r>
              <a:rPr lang="it-IT" dirty="0" smtClean="0"/>
              <a:t> steady.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194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NC Animation Overview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18</a:t>
            </a:fld>
            <a:endParaRPr lang="en-GB"/>
          </a:p>
        </p:txBody>
      </p:sp>
      <p:pic>
        <p:nvPicPr>
          <p:cNvPr id="6" name="Animation_TALL-3D_NatConv_TG03.S301.01_Instantaneous_Temp+V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888" y="1083945"/>
            <a:ext cx="6741042" cy="42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1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NC Animation with mean fields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19</a:t>
            </a:fld>
            <a:endParaRPr lang="en-GB"/>
          </a:p>
        </p:txBody>
      </p:sp>
      <p:pic>
        <p:nvPicPr>
          <p:cNvPr id="6" name="Animation_TALL-3D_NatConv_TG03.S301.01_Mean_Temp+V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568" y="1126428"/>
            <a:ext cx="8197702" cy="52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8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76363"/>
            <a:ext cx="7229475" cy="4405311"/>
          </a:xfrm>
        </p:spPr>
        <p:txBody>
          <a:bodyPr/>
          <a:lstStyle/>
          <a:p>
            <a:r>
              <a:rPr lang="en-US" dirty="0" smtClean="0"/>
              <a:t>General objective</a:t>
            </a:r>
          </a:p>
          <a:p>
            <a:r>
              <a:rPr lang="en-US" dirty="0" smtClean="0"/>
              <a:t>TALL-3D hot model</a:t>
            </a:r>
          </a:p>
          <a:p>
            <a:pPr lvl="1"/>
            <a:r>
              <a:rPr lang="en-US" dirty="0" smtClean="0"/>
              <a:t>Geometry</a:t>
            </a:r>
          </a:p>
          <a:p>
            <a:pPr lvl="1"/>
            <a:r>
              <a:rPr lang="en-US" dirty="0" smtClean="0"/>
              <a:t>Instrumentation</a:t>
            </a:r>
            <a:endParaRPr lang="en-US" dirty="0"/>
          </a:p>
          <a:p>
            <a:pPr lvl="1"/>
            <a:r>
              <a:rPr lang="en-US" dirty="0" smtClean="0"/>
              <a:t>Mesh generation</a:t>
            </a:r>
          </a:p>
          <a:p>
            <a:pPr lvl="1"/>
            <a:r>
              <a:rPr lang="en-US" dirty="0" smtClean="0"/>
              <a:t>Basic modeling</a:t>
            </a:r>
          </a:p>
          <a:p>
            <a:pPr lvl="1"/>
            <a:r>
              <a:rPr lang="en-US" dirty="0" smtClean="0"/>
              <a:t>Run setting</a:t>
            </a:r>
          </a:p>
          <a:p>
            <a:pPr lvl="1"/>
            <a:r>
              <a:rPr lang="en-US" dirty="0" smtClean="0"/>
              <a:t>Results. Comparison with experimental data</a:t>
            </a:r>
          </a:p>
          <a:p>
            <a:pPr lvl="1"/>
            <a:r>
              <a:rPr lang="en-US" dirty="0" smtClean="0"/>
              <a:t>Analysis</a:t>
            </a:r>
          </a:p>
          <a:p>
            <a:r>
              <a:rPr lang="en-US" dirty="0" smtClean="0"/>
              <a:t>Conclusion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59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hot simulation results NC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1" y="1115503"/>
            <a:ext cx="7162800" cy="454837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14070" y="5657671"/>
            <a:ext cx="8445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b="1" dirty="0" smtClean="0"/>
              <a:t>Thermal </a:t>
            </a:r>
            <a:r>
              <a:rPr lang="it-IT" b="1" dirty="0" err="1" smtClean="0"/>
              <a:t>lock</a:t>
            </a:r>
            <a:r>
              <a:rPr lang="it-IT" b="1" dirty="0" smtClean="0"/>
              <a:t> </a:t>
            </a:r>
            <a:r>
              <a:rPr lang="it-IT" dirty="0" err="1" smtClean="0"/>
              <a:t>effect</a:t>
            </a:r>
            <a:r>
              <a:rPr lang="it-IT" dirty="0"/>
              <a:t> </a:t>
            </a:r>
            <a:r>
              <a:rPr lang="it-IT" dirty="0" err="1" smtClean="0"/>
              <a:t>well</a:t>
            </a:r>
            <a:r>
              <a:rPr lang="it-IT" dirty="0" smtClean="0"/>
              <a:t> </a:t>
            </a:r>
            <a:r>
              <a:rPr lang="it-IT" dirty="0" err="1" smtClean="0"/>
              <a:t>represented</a:t>
            </a:r>
            <a:r>
              <a:rPr lang="it-IT" dirty="0" smtClean="0"/>
              <a:t>: </a:t>
            </a:r>
            <a:r>
              <a:rPr lang="en-US" dirty="0"/>
              <a:t>very cold </a:t>
            </a:r>
            <a:r>
              <a:rPr lang="en-US" dirty="0" smtClean="0"/>
              <a:t>jet </a:t>
            </a:r>
            <a:r>
              <a:rPr lang="en-US" dirty="0"/>
              <a:t>penetrating into very hot </a:t>
            </a:r>
            <a:r>
              <a:rPr lang="en-US" dirty="0" smtClean="0"/>
              <a:t>pool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average temperature is stable and symmetrical while the point-wise temperature is still oscillating, even after a sufficient number of iterations.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37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NC Animation temperature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21</a:t>
            </a:fld>
            <a:endParaRPr lang="en-GB"/>
          </a:p>
        </p:txBody>
      </p:sp>
      <p:pic>
        <p:nvPicPr>
          <p:cNvPr id="6" name="Animation_TALL-3D_NatConv_TG03.S301.01_Mean+Instantaneous_Temp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628" y="1090498"/>
            <a:ext cx="8070112" cy="51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hot simulation results NC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1" y="1123343"/>
            <a:ext cx="7620000" cy="48387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11215" y="5983221"/>
            <a:ext cx="667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Inlet</a:t>
            </a:r>
            <a:r>
              <a:rPr lang="it-IT" dirty="0" smtClean="0"/>
              <a:t> jet </a:t>
            </a:r>
            <a:r>
              <a:rPr lang="it-IT" dirty="0" err="1" smtClean="0"/>
              <a:t>penetration</a:t>
            </a:r>
            <a:r>
              <a:rPr lang="it-IT" dirty="0" smtClean="0"/>
              <a:t> </a:t>
            </a:r>
            <a:r>
              <a:rPr lang="it-IT" dirty="0" err="1" smtClean="0"/>
              <a:t>depth</a:t>
            </a:r>
            <a:r>
              <a:rPr lang="it-IT" dirty="0" smtClean="0"/>
              <a:t> </a:t>
            </a:r>
            <a:r>
              <a:rPr lang="it-IT" dirty="0" err="1" smtClean="0"/>
              <a:t>compliant</a:t>
            </a:r>
            <a:r>
              <a:rPr lang="it-IT" dirty="0" smtClean="0"/>
              <a:t> with the </a:t>
            </a:r>
            <a:r>
              <a:rPr lang="it-IT" dirty="0" err="1" smtClean="0"/>
              <a:t>thermal</a:t>
            </a:r>
            <a:r>
              <a:rPr lang="it-IT" dirty="0" smtClean="0"/>
              <a:t> </a:t>
            </a:r>
            <a:r>
              <a:rPr lang="it-IT" dirty="0" err="1" smtClean="0"/>
              <a:t>stratification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21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TALL-3D NC Animation </a:t>
            </a:r>
            <a:r>
              <a:rPr lang="en-US" dirty="0" smtClean="0"/>
              <a:t>temperature-velocity</a:t>
            </a:r>
            <a:endParaRPr lang="it-IT" dirty="0"/>
          </a:p>
        </p:txBody>
      </p:sp>
      <p:pic>
        <p:nvPicPr>
          <p:cNvPr id="6" name="Animation_TALL-3D_NatConv_TG03.S301.01_Instantaneous+Mean_Temp+Vel_Parallel_horizonta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376363"/>
            <a:ext cx="7559675" cy="48006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1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TALL-3D hot simulation results </a:t>
            </a:r>
            <a:r>
              <a:rPr lang="en-US" dirty="0" smtClean="0"/>
              <a:t>FC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24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6894" y="4690243"/>
            <a:ext cx="6597470" cy="16625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138994"/>
            <a:ext cx="7371310" cy="46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hot simulation results FC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28650" y="1376364"/>
            <a:ext cx="4962525" cy="4081461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Immagin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323975"/>
            <a:ext cx="75819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hot simulation results FC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" name="Segnaposto contenuto 7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1376363"/>
            <a:ext cx="7560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7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FC Animations </a:t>
            </a:r>
            <a:endParaRPr lang="it-IT" dirty="0"/>
          </a:p>
        </p:txBody>
      </p:sp>
      <p:pic>
        <p:nvPicPr>
          <p:cNvPr id="6" name="Animation_TALL-3D_ForcedCirculation_TG03.S301.01_Instantaneous_Temp+Ve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63" y="1376363"/>
            <a:ext cx="7559675" cy="48006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6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FC Animations </a:t>
            </a:r>
            <a:endParaRPr lang="it-IT" dirty="0"/>
          </a:p>
        </p:txBody>
      </p:sp>
      <p:pic>
        <p:nvPicPr>
          <p:cNvPr id="6" name="Animation_TALL-3D_ForcedCirculation_TG03.S301.01_Instantaneous_Temp+Ve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060" y="1386996"/>
            <a:ext cx="7559675" cy="48006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28</a:t>
            </a:fld>
            <a:endParaRPr lang="en-GB"/>
          </a:p>
        </p:txBody>
      </p:sp>
      <p:pic>
        <p:nvPicPr>
          <p:cNvPr id="3" name="Animation_TALL-3D_ForcedCirculation_TG03.S301.01_Mean_Temp+Vel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977" y="1079161"/>
            <a:ext cx="8272130" cy="525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4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TALL-3D </a:t>
            </a:r>
            <a:r>
              <a:rPr lang="en-US" dirty="0" smtClean="0"/>
              <a:t>hot simulation results NC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95226" y="6492875"/>
            <a:ext cx="2057400" cy="365125"/>
          </a:xfrm>
        </p:spPr>
        <p:txBody>
          <a:bodyPr/>
          <a:lstStyle/>
          <a:p>
            <a:fld id="{DF65F510-B44D-4A49-B906-A9FF7F026B1F}" type="slidenum">
              <a:rPr lang="en-GB" smtClean="0"/>
              <a:t>29</a:t>
            </a:fld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00696" y="1209357"/>
            <a:ext cx="8048004" cy="809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Temperatures at the point probes</a:t>
            </a:r>
            <a:r>
              <a:rPr lang="en-US" dirty="0"/>
              <a:t>:  Point-wise </a:t>
            </a:r>
            <a:r>
              <a:rPr lang="en-US" dirty="0" err="1"/>
              <a:t>vs</a:t>
            </a:r>
            <a:r>
              <a:rPr lang="en-US" dirty="0"/>
              <a:t> Mean values  </a:t>
            </a:r>
            <a:endParaRPr lang="en-US" dirty="0" smtClean="0"/>
          </a:p>
        </p:txBody>
      </p:sp>
      <p:pic>
        <p:nvPicPr>
          <p:cNvPr id="7" name="Immagin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2" y="2190751"/>
            <a:ext cx="4055741" cy="3135946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55" y="2190751"/>
            <a:ext cx="4259952" cy="3135946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876800" y="5524500"/>
            <a:ext cx="3698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deviation </a:t>
            </a:r>
            <a:r>
              <a:rPr lang="en-US" dirty="0" err="1" smtClean="0"/>
              <a:t>dT</a:t>
            </a:r>
            <a:r>
              <a:rPr lang="en-US" dirty="0" smtClean="0"/>
              <a:t>=1.84K 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542925" y="5524500"/>
            <a:ext cx="41251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deviation </a:t>
            </a:r>
            <a:r>
              <a:rPr lang="en-US" dirty="0" err="1" smtClean="0"/>
              <a:t>dT</a:t>
            </a:r>
            <a:r>
              <a:rPr lang="en-US" dirty="0" smtClean="0"/>
              <a:t> =1.83K 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34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objective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5275" y="1333500"/>
            <a:ext cx="8553450" cy="5072064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/>
              <a:t>Premise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1D </a:t>
            </a:r>
            <a:r>
              <a:rPr lang="en-US" dirty="0"/>
              <a:t>System Thermal Hydraulics (STH) codes are generally inadequate for resolving complex transients with mixing and stratification while </a:t>
            </a:r>
            <a:endParaRPr lang="en-US" dirty="0" smtClean="0"/>
          </a:p>
          <a:p>
            <a:pPr lvl="1"/>
            <a:r>
              <a:rPr lang="en-US" dirty="0" smtClean="0"/>
              <a:t>CFD </a:t>
            </a:r>
            <a:r>
              <a:rPr lang="en-US" dirty="0"/>
              <a:t>codes are computationally too expensive for resolving the whole primary coolant system</a:t>
            </a:r>
            <a:r>
              <a:rPr lang="en-US" dirty="0" smtClean="0"/>
              <a:t>.</a:t>
            </a:r>
          </a:p>
          <a:p>
            <a:r>
              <a:rPr lang="en-US" dirty="0"/>
              <a:t>C</a:t>
            </a:r>
            <a:r>
              <a:rPr lang="en-US" dirty="0" smtClean="0"/>
              <a:t>oupled </a:t>
            </a:r>
            <a:r>
              <a:rPr lang="en-US" dirty="0"/>
              <a:t>STH and CFD </a:t>
            </a:r>
            <a:r>
              <a:rPr lang="en-US" dirty="0" smtClean="0"/>
              <a:t>codes: a </a:t>
            </a:r>
            <a:r>
              <a:rPr lang="en-US" dirty="0"/>
              <a:t>viable option for combining computational efficiency of STH with capability of CFD to resolve complex 3D phenomena.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Set-up the first 3D numerical simulations of the test section of the </a:t>
            </a:r>
            <a:r>
              <a:rPr lang="en-US" b="1" dirty="0" smtClean="0"/>
              <a:t>TALL-3D experimental facility</a:t>
            </a:r>
            <a:r>
              <a:rPr lang="en-US" dirty="0" smtClean="0"/>
              <a:t>-the test </a:t>
            </a:r>
            <a:r>
              <a:rPr lang="en-US" dirty="0"/>
              <a:t>section constitutes the CFD domain of the </a:t>
            </a:r>
            <a:r>
              <a:rPr lang="en-US" dirty="0" smtClean="0"/>
              <a:t>facility</a:t>
            </a:r>
          </a:p>
          <a:p>
            <a:pPr lvl="1"/>
            <a:endParaRPr lang="en-US" dirty="0"/>
          </a:p>
          <a:p>
            <a:r>
              <a:rPr lang="en-US" dirty="0" smtClean="0"/>
              <a:t>The CFD model allows: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To investigate/reach steady states</a:t>
            </a:r>
          </a:p>
          <a:p>
            <a:pPr lvl="1"/>
            <a:r>
              <a:rPr lang="en-US" dirty="0"/>
              <a:t>Capture the (pseudo-)steady state pool vertical thermal </a:t>
            </a:r>
            <a:r>
              <a:rPr lang="en-US" dirty="0" smtClean="0"/>
              <a:t>profile</a:t>
            </a:r>
          </a:p>
          <a:p>
            <a:pPr lvl="1"/>
            <a:r>
              <a:rPr lang="en-US" dirty="0" smtClean="0"/>
              <a:t>Capture the thermal </a:t>
            </a:r>
            <a:r>
              <a:rPr lang="en-US" dirty="0"/>
              <a:t>mixing or </a:t>
            </a:r>
            <a:r>
              <a:rPr lang="en-US" dirty="0" smtClean="0"/>
              <a:t>stratification  phenomena of the LBE </a:t>
            </a:r>
            <a:r>
              <a:rPr lang="en-US" dirty="0"/>
              <a:t>inside the test section </a:t>
            </a:r>
            <a:r>
              <a:rPr lang="en-US" dirty="0" smtClean="0"/>
              <a:t>pool</a:t>
            </a:r>
          </a:p>
          <a:p>
            <a:pPr lvl="1"/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8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TALL-3D </a:t>
            </a:r>
            <a:r>
              <a:rPr lang="en-US" dirty="0" smtClean="0"/>
              <a:t>hot simulation results NC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30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00696" y="1209357"/>
            <a:ext cx="8048004" cy="809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Temperatures at the point probes</a:t>
            </a:r>
          </a:p>
          <a:p>
            <a:pPr marL="0" indent="0" algn="ctr">
              <a:buNone/>
            </a:pPr>
            <a:r>
              <a:rPr lang="en-US" dirty="0" smtClean="0"/>
              <a:t> Point-wise </a:t>
            </a:r>
            <a:r>
              <a:rPr lang="en-US" dirty="0" err="1" smtClean="0"/>
              <a:t>vs</a:t>
            </a:r>
            <a:r>
              <a:rPr lang="en-US" dirty="0" smtClean="0"/>
              <a:t> Mean values - Standard deviation: Graphic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9" y="2146162"/>
            <a:ext cx="5264594" cy="398571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84" y="2355453"/>
            <a:ext cx="3459158" cy="19455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820088" y="4506945"/>
            <a:ext cx="3540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graphic</a:t>
            </a:r>
            <a:r>
              <a:rPr lang="it-IT" dirty="0" smtClean="0"/>
              <a:t> shows the standard </a:t>
            </a:r>
            <a:r>
              <a:rPr lang="it-IT" dirty="0" err="1" smtClean="0"/>
              <a:t>deviation</a:t>
            </a:r>
            <a:r>
              <a:rPr lang="it-IT" dirty="0" smtClean="0"/>
              <a:t> of the temperature on the 10 </a:t>
            </a:r>
            <a:r>
              <a:rPr lang="it-IT" dirty="0" err="1" smtClean="0"/>
              <a:t>horizzontal</a:t>
            </a:r>
            <a:r>
              <a:rPr lang="it-IT" dirty="0" smtClean="0"/>
              <a:t> CIP </a:t>
            </a:r>
            <a:r>
              <a:rPr lang="it-IT" dirty="0" err="1" smtClean="0"/>
              <a:t>probes</a:t>
            </a:r>
            <a:r>
              <a:rPr lang="it-IT" dirty="0" smtClean="0"/>
              <a:t>. </a:t>
            </a:r>
          </a:p>
          <a:p>
            <a:endParaRPr lang="it-IT" dirty="0"/>
          </a:p>
          <a:p>
            <a:r>
              <a:rPr lang="it-IT" dirty="0" smtClean="0"/>
              <a:t>The </a:t>
            </a:r>
            <a:r>
              <a:rPr lang="it-IT" dirty="0" err="1" smtClean="0"/>
              <a:t>largest</a:t>
            </a:r>
            <a:r>
              <a:rPr lang="it-IT" dirty="0" smtClean="0"/>
              <a:t> </a:t>
            </a:r>
            <a:r>
              <a:rPr lang="it-IT" dirty="0" err="1" smtClean="0"/>
              <a:t>oscillations</a:t>
            </a:r>
            <a:r>
              <a:rPr lang="it-IT" dirty="0" smtClean="0"/>
              <a:t> are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external</a:t>
            </a:r>
            <a:r>
              <a:rPr lang="it-IT" dirty="0" smtClean="0"/>
              <a:t> probe (No. 10).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250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TALL-3D </a:t>
            </a:r>
            <a:r>
              <a:rPr lang="en-US" dirty="0" smtClean="0"/>
              <a:t>hot simulation results FC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31</a:t>
            </a:fld>
            <a:endParaRPr lang="en-GB"/>
          </a:p>
        </p:txBody>
      </p:sp>
      <p:pic>
        <p:nvPicPr>
          <p:cNvPr id="8" name="Immagin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" y="1181460"/>
            <a:ext cx="4013598" cy="319354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822" y="1181460"/>
            <a:ext cx="4218242" cy="319354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19509" y="4375002"/>
            <a:ext cx="3268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deviation </a:t>
            </a:r>
            <a:r>
              <a:rPr lang="en-US" dirty="0" err="1" smtClean="0"/>
              <a:t>dT</a:t>
            </a:r>
            <a:r>
              <a:rPr lang="en-US" dirty="0" smtClean="0"/>
              <a:t>=0.81K  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5052634" y="4333279"/>
            <a:ext cx="2940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Standard </a:t>
            </a:r>
            <a:r>
              <a:rPr lang="en-US" dirty="0" smtClean="0"/>
              <a:t>deviation </a:t>
            </a:r>
            <a:r>
              <a:rPr lang="en-US" dirty="0" err="1" smtClean="0"/>
              <a:t>dT</a:t>
            </a:r>
            <a:r>
              <a:rPr lang="en-US" dirty="0" smtClean="0"/>
              <a:t>=1.65K 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34" y="4744334"/>
            <a:ext cx="3198998" cy="1909039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555126" y="5098688"/>
            <a:ext cx="42706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graphic</a:t>
            </a:r>
            <a:r>
              <a:rPr lang="it-IT" dirty="0" smtClean="0"/>
              <a:t> (right) shows the standard </a:t>
            </a:r>
            <a:r>
              <a:rPr lang="it-IT" dirty="0" err="1" smtClean="0"/>
              <a:t>deviation</a:t>
            </a:r>
            <a:r>
              <a:rPr lang="it-IT" dirty="0" smtClean="0"/>
              <a:t> of the temperature on the 9 </a:t>
            </a:r>
            <a:r>
              <a:rPr lang="it-IT" dirty="0" err="1" smtClean="0"/>
              <a:t>vertical</a:t>
            </a:r>
            <a:r>
              <a:rPr lang="it-IT" dirty="0" smtClean="0"/>
              <a:t> IPT </a:t>
            </a:r>
            <a:r>
              <a:rPr lang="it-IT" dirty="0" err="1" smtClean="0"/>
              <a:t>probes</a:t>
            </a:r>
            <a:r>
              <a:rPr lang="it-IT" dirty="0" smtClean="0"/>
              <a:t>. The </a:t>
            </a:r>
            <a:r>
              <a:rPr lang="it-IT" dirty="0" err="1" smtClean="0"/>
              <a:t>largest</a:t>
            </a:r>
            <a:r>
              <a:rPr lang="it-IT" dirty="0" smtClean="0"/>
              <a:t> </a:t>
            </a:r>
            <a:r>
              <a:rPr lang="it-IT" dirty="0" err="1" smtClean="0"/>
              <a:t>oscillations</a:t>
            </a:r>
            <a:r>
              <a:rPr lang="it-IT" dirty="0" smtClean="0"/>
              <a:t> are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highest</a:t>
            </a:r>
            <a:r>
              <a:rPr lang="it-IT" dirty="0" smtClean="0"/>
              <a:t> probe (No. 9).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672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TALL-3D </a:t>
            </a:r>
            <a:r>
              <a:rPr lang="en-US" dirty="0" smtClean="0"/>
              <a:t>hot simulation results FC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32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00696" y="1209357"/>
            <a:ext cx="8048004" cy="8099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Temperatures at the point probes: </a:t>
            </a:r>
          </a:p>
          <a:p>
            <a:pPr marL="0" indent="0" algn="ctr">
              <a:buNone/>
            </a:pPr>
            <a:r>
              <a:rPr lang="en-US" dirty="0"/>
              <a:t>Point-wise </a:t>
            </a:r>
            <a:r>
              <a:rPr lang="en-US" dirty="0" err="1"/>
              <a:t>vs</a:t>
            </a:r>
            <a:r>
              <a:rPr lang="en-US" dirty="0"/>
              <a:t> Mean values - Standard deviation: </a:t>
            </a:r>
            <a:r>
              <a:rPr lang="en-US" dirty="0" smtClean="0"/>
              <a:t>Graphic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412879"/>
            <a:ext cx="4967302" cy="376252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51" y="2076449"/>
            <a:ext cx="3724175" cy="230595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492284" y="4506945"/>
            <a:ext cx="35401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graphic</a:t>
            </a:r>
            <a:r>
              <a:rPr lang="it-IT" dirty="0" smtClean="0"/>
              <a:t> shows the standard </a:t>
            </a:r>
            <a:r>
              <a:rPr lang="it-IT" dirty="0" err="1" smtClean="0"/>
              <a:t>deviation</a:t>
            </a:r>
            <a:r>
              <a:rPr lang="it-IT" dirty="0" smtClean="0"/>
              <a:t> of the temperature on the 10 </a:t>
            </a:r>
            <a:r>
              <a:rPr lang="it-IT" dirty="0" err="1" smtClean="0"/>
              <a:t>horizzontal</a:t>
            </a:r>
            <a:r>
              <a:rPr lang="it-IT" dirty="0" smtClean="0"/>
              <a:t> CIP </a:t>
            </a:r>
            <a:r>
              <a:rPr lang="it-IT" dirty="0" err="1" smtClean="0"/>
              <a:t>probes</a:t>
            </a:r>
            <a:r>
              <a:rPr lang="it-IT" dirty="0" smtClean="0"/>
              <a:t>. </a:t>
            </a:r>
          </a:p>
          <a:p>
            <a:endParaRPr lang="it-IT" dirty="0"/>
          </a:p>
          <a:p>
            <a:r>
              <a:rPr lang="it-IT" dirty="0" smtClean="0"/>
              <a:t>The </a:t>
            </a:r>
            <a:r>
              <a:rPr lang="it-IT" dirty="0" err="1" smtClean="0"/>
              <a:t>largest</a:t>
            </a:r>
            <a:r>
              <a:rPr lang="it-IT" dirty="0" smtClean="0"/>
              <a:t> </a:t>
            </a:r>
            <a:r>
              <a:rPr lang="it-IT" dirty="0" err="1" smtClean="0"/>
              <a:t>oscillations</a:t>
            </a:r>
            <a:r>
              <a:rPr lang="it-IT" dirty="0" smtClean="0"/>
              <a:t> are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external</a:t>
            </a:r>
            <a:r>
              <a:rPr lang="it-IT" dirty="0" smtClean="0"/>
              <a:t> probe (No. 10).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880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" y="2581067"/>
            <a:ext cx="4675565" cy="304316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33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57" y="2495550"/>
            <a:ext cx="4152941" cy="3189258"/>
          </a:xfrm>
          <a:prstGeom prst="rect">
            <a:avLst/>
          </a:prstGeom>
        </p:spPr>
      </p:pic>
      <p:sp>
        <p:nvSpPr>
          <p:cNvPr id="8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TALL-3D: Comparisons with the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TALL-3D: Comparisons with the experiment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34</a:t>
            </a:fld>
            <a:endParaRPr lang="en-GB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3" y="2363923"/>
            <a:ext cx="4350862" cy="283182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275" y="2363669"/>
            <a:ext cx="4346067" cy="282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hot simulation results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35</a:t>
            </a:fld>
            <a:endParaRPr lang="en-GB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625900" y="1228725"/>
            <a:ext cx="7508450" cy="427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Comparison simulation/experimental test </a:t>
            </a:r>
            <a:r>
              <a:rPr lang="en-GB" dirty="0" smtClean="0"/>
              <a:t>TG03.S301.01</a:t>
            </a:r>
            <a:endParaRPr lang="en-US" dirty="0" smtClean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706752"/>
              </p:ext>
            </p:extLst>
          </p:nvPr>
        </p:nvGraphicFramePr>
        <p:xfrm>
          <a:off x="816273" y="1735947"/>
          <a:ext cx="7090914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708"/>
                <a:gridCol w="905779"/>
                <a:gridCol w="1132577"/>
                <a:gridCol w="1798915"/>
                <a:gridCol w="791237"/>
                <a:gridCol w="1319698"/>
              </a:tblGrid>
              <a:tr h="520580">
                <a:tc rowSpan="2"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Case</a:t>
                      </a:r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dT</a:t>
                      </a:r>
                      <a:r>
                        <a:rPr lang="en-US" sz="1600" dirty="0" smtClean="0"/>
                        <a:t> (Experimental-Numerical) (K)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600" dirty="0" smtClean="0"/>
                        <a:t> (Inlet-Outlet)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 (K)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Error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dT</a:t>
                      </a:r>
                      <a:r>
                        <a:rPr lang="en-US" sz="1600" dirty="0" smtClean="0"/>
                        <a:t>/</a:t>
                      </a:r>
                      <a:r>
                        <a:rPr lang="fr-F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1600" dirty="0" smtClean="0"/>
                        <a:t>  (%)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2058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IPT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CIP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IPT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CIP</a:t>
                      </a:r>
                    </a:p>
                  </a:txBody>
                  <a:tcPr/>
                </a:tc>
              </a:tr>
              <a:tr h="73354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Natural circulation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1.94</a:t>
                      </a:r>
                      <a:endParaRPr lang="en-US" sz="1600" dirty="0"/>
                    </a:p>
                  </a:txBody>
                  <a:tcPr/>
                </a:tc>
              </a:tr>
              <a:tr h="733545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Forced circulation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1.74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20.5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Segnaposto contenuto 5"/>
          <p:cNvSpPr txBox="1">
            <a:spLocks/>
          </p:cNvSpPr>
          <p:nvPr/>
        </p:nvSpPr>
        <p:spPr>
          <a:xfrm>
            <a:off x="398737" y="5080240"/>
            <a:ext cx="7508450" cy="1114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38023" y="4766895"/>
            <a:ext cx="8773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In </a:t>
            </a:r>
            <a:r>
              <a:rPr lang="it-IT" dirty="0" err="1" smtClean="0"/>
              <a:t>natural</a:t>
            </a:r>
            <a:r>
              <a:rPr lang="it-IT" dirty="0" smtClean="0"/>
              <a:t> </a:t>
            </a:r>
            <a:r>
              <a:rPr lang="it-IT" dirty="0" err="1" smtClean="0"/>
              <a:t>circulation</a:t>
            </a:r>
            <a:r>
              <a:rPr lang="it-IT" dirty="0" smtClean="0"/>
              <a:t>, the </a:t>
            </a:r>
            <a:r>
              <a:rPr lang="it-IT" dirty="0" err="1" smtClean="0"/>
              <a:t>numerical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are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similar</a:t>
            </a:r>
            <a:r>
              <a:rPr lang="it-IT" dirty="0" smtClean="0"/>
              <a:t> to 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. The temperature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IPTs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closer</a:t>
            </a:r>
            <a:r>
              <a:rPr lang="it-IT" dirty="0" smtClean="0"/>
              <a:t> to 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values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the CIP </a:t>
            </a:r>
            <a:r>
              <a:rPr lang="it-IT" dirty="0" err="1" smtClean="0"/>
              <a:t>probes</a:t>
            </a:r>
            <a:r>
              <a:rPr lang="it-IT" dirty="0" smtClean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In </a:t>
            </a:r>
            <a:r>
              <a:rPr lang="it-IT" dirty="0" err="1" smtClean="0"/>
              <a:t>forced</a:t>
            </a:r>
            <a:r>
              <a:rPr lang="it-IT" dirty="0" smtClean="0"/>
              <a:t> </a:t>
            </a:r>
            <a:r>
              <a:rPr lang="it-IT" dirty="0" err="1" smtClean="0"/>
              <a:t>circulation</a:t>
            </a:r>
            <a:r>
              <a:rPr lang="it-IT" dirty="0" smtClean="0"/>
              <a:t>, the </a:t>
            </a:r>
            <a:r>
              <a:rPr lang="it-IT" dirty="0" err="1" smtClean="0"/>
              <a:t>numerical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are 2-3 K </a:t>
            </a:r>
            <a:r>
              <a:rPr lang="it-IT" dirty="0" err="1" smtClean="0"/>
              <a:t>above</a:t>
            </a:r>
            <a:r>
              <a:rPr lang="it-IT" dirty="0" smtClean="0"/>
              <a:t> the </a:t>
            </a:r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; the </a:t>
            </a:r>
            <a:r>
              <a:rPr lang="it-IT" dirty="0"/>
              <a:t>temperature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smtClean="0"/>
              <a:t>CIP </a:t>
            </a:r>
            <a:r>
              <a:rPr lang="it-IT" dirty="0" err="1" smtClean="0"/>
              <a:t>probes</a:t>
            </a:r>
            <a:r>
              <a:rPr lang="it-IT" dirty="0" smtClean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values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the </a:t>
            </a:r>
            <a:r>
              <a:rPr lang="it-IT" dirty="0" err="1" smtClean="0"/>
              <a:t>IPTs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8912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Analysis…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1" y="1290099"/>
            <a:ext cx="4393929" cy="3161131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NRG, Petten,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36</a:t>
            </a:fld>
            <a:endParaRPr lang="en-GB"/>
          </a:p>
        </p:txBody>
      </p:sp>
      <p:pic>
        <p:nvPicPr>
          <p:cNvPr id="1026" name="Picture 2" descr="D:\SESAME\Pictures\CircularInnerPlate_Exper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670" y="1161910"/>
            <a:ext cx="3837316" cy="521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91386" y="4476307"/>
            <a:ext cx="40727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Position </a:t>
            </a:r>
            <a:r>
              <a:rPr lang="en-US" dirty="0" smtClean="0"/>
              <a:t>of </a:t>
            </a:r>
            <a:r>
              <a:rPr lang="en-US" dirty="0" smtClean="0"/>
              <a:t>the probes</a:t>
            </a:r>
          </a:p>
          <a:p>
            <a:r>
              <a:rPr lang="en-US" dirty="0" smtClean="0"/>
              <a:t>Inlet velocity (a posteriori 0.33…)</a:t>
            </a:r>
          </a:p>
          <a:p>
            <a:r>
              <a:rPr lang="en-US" dirty="0" smtClean="0"/>
              <a:t>Holes in the top plate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Good results may be not so good and bad results not so bad.</a:t>
            </a:r>
          </a:p>
          <a:p>
            <a:r>
              <a:rPr lang="en-US" dirty="0" smtClean="0"/>
              <a:t>Work still in progress…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376364"/>
            <a:ext cx="7915275" cy="5098864"/>
          </a:xfrm>
        </p:spPr>
        <p:txBody>
          <a:bodyPr>
            <a:normAutofit/>
          </a:bodyPr>
          <a:lstStyle/>
          <a:p>
            <a:r>
              <a:rPr lang="en-US" dirty="0" smtClean="0"/>
              <a:t>A hot model of theTALL-3D test section, aimed at reproducing its general circulation has been built, progressively improved and appropriately instrumented</a:t>
            </a:r>
          </a:p>
          <a:p>
            <a:r>
              <a:rPr lang="en-US" dirty="0" smtClean="0"/>
              <a:t>Classical </a:t>
            </a:r>
            <a:r>
              <a:rPr lang="en-US" dirty="0"/>
              <a:t>s</a:t>
            </a:r>
            <a:r>
              <a:rPr lang="en-US" dirty="0" smtClean="0"/>
              <a:t>teady state convergence in not reached but converges nicely in mean over iterations. Comparison is done between mean in time of experimental results and mean over iterations.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comparison was made in the two case of NC and FC, considering the numerical values and the corresponding number of experimental samples. </a:t>
            </a:r>
          </a:p>
          <a:p>
            <a:r>
              <a:rPr lang="en-US" dirty="0" smtClean="0"/>
              <a:t>The comparison was made on average temperature, since a steady state convergence was not reached. </a:t>
            </a:r>
            <a:endParaRPr lang="en-US" dirty="0" smtClean="0"/>
          </a:p>
          <a:p>
            <a:r>
              <a:rPr lang="en-US" dirty="0" smtClean="0"/>
              <a:t>Matching with experimental case must be better enforced and the top plate must be better numerically discretized.</a:t>
            </a:r>
          </a:p>
          <a:p>
            <a:r>
              <a:rPr lang="en-US" dirty="0" smtClean="0"/>
              <a:t>Conclusions cannot yet be drawn on the goodness of the  turbulence modeling.</a:t>
            </a:r>
            <a:endParaRPr lang="en-US" dirty="0" smtClean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6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test section model geometry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4</a:t>
            </a:fld>
            <a:endParaRPr lang="en-GB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8130" r="25647" b="8105"/>
          <a:stretch/>
        </p:blipFill>
        <p:spPr bwMode="auto">
          <a:xfrm>
            <a:off x="721191" y="1136323"/>
            <a:ext cx="3750090" cy="3302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7165" r="24073" b="7165"/>
          <a:stretch/>
        </p:blipFill>
        <p:spPr bwMode="auto">
          <a:xfrm>
            <a:off x="4688517" y="1162050"/>
            <a:ext cx="3621323" cy="32666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36430" y="4632386"/>
            <a:ext cx="8419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TALL-3D test </a:t>
            </a:r>
            <a:r>
              <a:rPr lang="en-US" dirty="0" smtClean="0"/>
              <a:t>section: </a:t>
            </a:r>
            <a:r>
              <a:rPr lang="en-US" dirty="0"/>
              <a:t>axisymmetric cylindrical stainless steel vessel with </a:t>
            </a:r>
            <a:r>
              <a:rPr lang="en-US" dirty="0" smtClean="0"/>
              <a:t>a bottom </a:t>
            </a:r>
            <a:r>
              <a:rPr lang="en-US" dirty="0"/>
              <a:t>inlet </a:t>
            </a:r>
            <a:r>
              <a:rPr lang="en-US" dirty="0" smtClean="0"/>
              <a:t>and a top outlet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n-US" dirty="0" smtClean="0"/>
              <a:t>Full 3D </a:t>
            </a:r>
            <a:r>
              <a:rPr lang="en-US" dirty="0"/>
              <a:t>geometrical </a:t>
            </a:r>
            <a:r>
              <a:rPr lang="en-US" dirty="0" smtClean="0"/>
              <a:t>model </a:t>
            </a:r>
            <a:r>
              <a:rPr lang="en-US" dirty="0"/>
              <a:t>built with the STAR-CCM+ 3D-CAD modeler, according to the sizes indicated in the document </a:t>
            </a:r>
            <a:r>
              <a:rPr lang="en-US" dirty="0" smtClean="0"/>
              <a:t>M21(DraftD3.1.1) </a:t>
            </a:r>
            <a:r>
              <a:rPr lang="en-US" dirty="0"/>
              <a:t>issued by </a:t>
            </a:r>
            <a:r>
              <a:rPr lang="en-US" dirty="0" smtClean="0"/>
              <a:t>KTH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Pool Inner diameter=300 mm, </a:t>
            </a:r>
            <a:r>
              <a:rPr lang="en-US" dirty="0"/>
              <a:t>Height=200 </a:t>
            </a:r>
            <a:r>
              <a:rPr lang="en-US" dirty="0" smtClean="0"/>
              <a:t>mm, </a:t>
            </a:r>
            <a:r>
              <a:rPr lang="en-US" dirty="0"/>
              <a:t>Inlet pipe Inner </a:t>
            </a:r>
            <a:r>
              <a:rPr lang="en-US" dirty="0" smtClean="0"/>
              <a:t>diameter=17 </a:t>
            </a:r>
            <a:r>
              <a:rPr lang="en-US" dirty="0"/>
              <a:t>mm</a:t>
            </a:r>
            <a:endParaRPr lang="it-IT" dirty="0"/>
          </a:p>
          <a:p>
            <a:pPr lvl="0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04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ESAME\Pictures\TALL-3D_Test Section_Fluid+Solids_Distinguishe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" t="1221" r="26926" b="7340"/>
          <a:stretch/>
        </p:blipFill>
        <p:spPr bwMode="auto">
          <a:xfrm>
            <a:off x="4562476" y="1819278"/>
            <a:ext cx="3941890" cy="416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test section model geometry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07348" y="1195388"/>
            <a:ext cx="4531377" cy="5395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Splitting in regions for several reasons:</a:t>
            </a:r>
          </a:p>
          <a:p>
            <a:endParaRPr lang="en-US" u="sng" dirty="0" smtClean="0"/>
          </a:p>
          <a:p>
            <a:r>
              <a:rPr lang="en-US" u="sng" dirty="0" smtClean="0"/>
              <a:t>Different materials</a:t>
            </a:r>
          </a:p>
          <a:p>
            <a:pPr lvl="1"/>
            <a:r>
              <a:rPr lang="en-US" dirty="0" smtClean="0"/>
              <a:t>Steel</a:t>
            </a:r>
          </a:p>
          <a:p>
            <a:pPr lvl="1"/>
            <a:r>
              <a:rPr lang="en-US" dirty="0" smtClean="0"/>
              <a:t>LBE </a:t>
            </a:r>
          </a:p>
          <a:p>
            <a:pPr lvl="1"/>
            <a:r>
              <a:rPr lang="en-US" dirty="0" smtClean="0"/>
              <a:t>External insulators: two materials</a:t>
            </a:r>
          </a:p>
          <a:p>
            <a:endParaRPr lang="en-US" u="sng" dirty="0" smtClean="0"/>
          </a:p>
          <a:p>
            <a:r>
              <a:rPr lang="en-US" u="sng" dirty="0" smtClean="0"/>
              <a:t>Part-based </a:t>
            </a:r>
            <a:r>
              <a:rPr lang="en-US" u="sng" dirty="0" err="1" smtClean="0"/>
              <a:t>meshers</a:t>
            </a:r>
            <a:endParaRPr lang="en-US" u="sng" dirty="0" smtClean="0"/>
          </a:p>
          <a:p>
            <a:pPr lvl="1"/>
            <a:r>
              <a:rPr lang="en-US" dirty="0" smtClean="0"/>
              <a:t>Unstructured </a:t>
            </a:r>
            <a:r>
              <a:rPr lang="en-US" dirty="0" err="1" smtClean="0"/>
              <a:t>polyhedra</a:t>
            </a:r>
            <a:endParaRPr lang="en-US" dirty="0" smtClean="0"/>
          </a:p>
          <a:p>
            <a:pPr lvl="1"/>
            <a:r>
              <a:rPr lang="en-US" dirty="0" smtClean="0"/>
              <a:t>Prism layer only in the fluid</a:t>
            </a:r>
          </a:p>
          <a:p>
            <a:endParaRPr lang="en-US" u="sng" dirty="0" smtClean="0"/>
          </a:p>
          <a:p>
            <a:r>
              <a:rPr lang="en-US" u="sng" dirty="0" smtClean="0"/>
              <a:t>Specific source</a:t>
            </a:r>
          </a:p>
          <a:p>
            <a:pPr lvl="1"/>
            <a:r>
              <a:rPr lang="en-US" dirty="0" smtClean="0"/>
              <a:t>Heat source: around the lateral walls of the pool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0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test section model geometry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40698" y="1366837"/>
            <a:ext cx="7826668" cy="35766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The main solid internal structure is also made of several parts to get a differentiated access to specific heat fluxes by means of fluid-solid interfaces: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Circular inner plate</a:t>
            </a:r>
          </a:p>
          <a:p>
            <a:r>
              <a:rPr lang="en-US" dirty="0" smtClean="0"/>
              <a:t>Lateral  walls</a:t>
            </a:r>
          </a:p>
          <a:p>
            <a:r>
              <a:rPr lang="en-US" dirty="0" smtClean="0"/>
              <a:t>Bottom plate</a:t>
            </a:r>
          </a:p>
          <a:p>
            <a:r>
              <a:rPr lang="en-US" dirty="0" smtClean="0"/>
              <a:t>Inner thermocouples pipes</a:t>
            </a:r>
          </a:p>
          <a:p>
            <a:r>
              <a:rPr lang="en-US" dirty="0" smtClean="0"/>
              <a:t>Heater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6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69" y="2257425"/>
            <a:ext cx="5548331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TALL-3D model instrumentation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627321" y="1403498"/>
            <a:ext cx="7878145" cy="46004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numerical model is appropriately instrumented: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Mass flow rate through inlet and outlet </a:t>
            </a:r>
          </a:p>
          <a:p>
            <a:endParaRPr lang="en-US" dirty="0" smtClean="0"/>
          </a:p>
          <a:p>
            <a:r>
              <a:rPr lang="en-US" dirty="0" smtClean="0"/>
              <a:t>Instantaneous and mean </a:t>
            </a:r>
            <a:r>
              <a:rPr lang="en-US" dirty="0"/>
              <a:t>flow temperature through inlet, </a:t>
            </a:r>
            <a:r>
              <a:rPr lang="en-US" dirty="0" smtClean="0"/>
              <a:t>outlet, point and line probes </a:t>
            </a:r>
          </a:p>
          <a:p>
            <a:endParaRPr lang="en-US" dirty="0" smtClean="0"/>
          </a:p>
          <a:p>
            <a:r>
              <a:rPr lang="en-US" dirty="0"/>
              <a:t>Instantaneous and mean flow temperature </a:t>
            </a:r>
            <a:r>
              <a:rPr lang="en-US" dirty="0" smtClean="0"/>
              <a:t>and velocity fields shown on transversal sections</a:t>
            </a:r>
          </a:p>
          <a:p>
            <a:endParaRPr lang="en-US" dirty="0" smtClean="0"/>
          </a:p>
          <a:p>
            <a:r>
              <a:rPr lang="en-US" dirty="0" smtClean="0"/>
              <a:t>Heat fluxes through fluid/solid interfaces</a:t>
            </a:r>
          </a:p>
          <a:p>
            <a:endParaRPr lang="en-US" dirty="0" smtClean="0"/>
          </a:p>
          <a:p>
            <a:r>
              <a:rPr lang="en-US" dirty="0" smtClean="0"/>
              <a:t>Replication of the experimental temperature probes:</a:t>
            </a:r>
          </a:p>
          <a:p>
            <a:endParaRPr lang="en-US" dirty="0" smtClean="0"/>
          </a:p>
          <a:p>
            <a:pPr lvl="1"/>
            <a:r>
              <a:rPr lang="en-US" b="1" dirty="0" smtClean="0"/>
              <a:t>I</a:t>
            </a:r>
            <a:r>
              <a:rPr lang="en-US" dirty="0" smtClean="0"/>
              <a:t>nner </a:t>
            </a:r>
            <a:r>
              <a:rPr lang="en-US" b="1" dirty="0" smtClean="0"/>
              <a:t>P</a:t>
            </a:r>
            <a:r>
              <a:rPr lang="en-US" dirty="0" smtClean="0"/>
              <a:t>ipe </a:t>
            </a:r>
            <a:r>
              <a:rPr lang="en-US" b="1" dirty="0" smtClean="0"/>
              <a:t>T</a:t>
            </a:r>
            <a:r>
              <a:rPr lang="en-US" dirty="0" smtClean="0"/>
              <a:t>hermocouples (</a:t>
            </a:r>
            <a:r>
              <a:rPr lang="en-US" b="1" dirty="0" smtClean="0"/>
              <a:t>IPT</a:t>
            </a:r>
            <a:r>
              <a:rPr lang="en-US" dirty="0" smtClean="0"/>
              <a:t>) </a:t>
            </a:r>
            <a:r>
              <a:rPr lang="en-US" dirty="0"/>
              <a:t>4x9 TCs </a:t>
            </a:r>
            <a:r>
              <a:rPr lang="en-US" dirty="0" smtClean="0"/>
              <a:t>in-pool vertical</a:t>
            </a:r>
          </a:p>
          <a:p>
            <a:pPr lvl="1"/>
            <a:r>
              <a:rPr lang="en-US" b="1" dirty="0" smtClean="0"/>
              <a:t>C</a:t>
            </a:r>
            <a:r>
              <a:rPr lang="en-US" dirty="0" smtClean="0"/>
              <a:t>ircular </a:t>
            </a:r>
            <a:r>
              <a:rPr lang="en-US" b="1" dirty="0" smtClean="0"/>
              <a:t>I</a:t>
            </a:r>
            <a:r>
              <a:rPr lang="en-US" dirty="0" smtClean="0"/>
              <a:t>nner </a:t>
            </a:r>
            <a:r>
              <a:rPr lang="en-US" b="1" dirty="0" smtClean="0"/>
              <a:t>P</a:t>
            </a:r>
            <a:r>
              <a:rPr lang="en-US" dirty="0" smtClean="0"/>
              <a:t>late (</a:t>
            </a:r>
            <a:r>
              <a:rPr lang="en-US" b="1" dirty="0" smtClean="0"/>
              <a:t>CIP</a:t>
            </a:r>
            <a:r>
              <a:rPr lang="en-US" dirty="0" smtClean="0"/>
              <a:t>) thermocouples </a:t>
            </a:r>
            <a:r>
              <a:rPr lang="en-US" dirty="0"/>
              <a:t>4x10 TCs </a:t>
            </a:r>
            <a:r>
              <a:rPr lang="en-US" dirty="0" smtClean="0"/>
              <a:t>horizontal</a:t>
            </a:r>
          </a:p>
          <a:p>
            <a:pPr lvl="1"/>
            <a:endParaRPr lang="en-US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6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test section thermocouples</a:t>
            </a:r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8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5" r="290" b="8151"/>
          <a:stretch/>
        </p:blipFill>
        <p:spPr>
          <a:xfrm>
            <a:off x="2066925" y="1082775"/>
            <a:ext cx="4876800" cy="504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TALL-3D </a:t>
            </a:r>
            <a:r>
              <a:rPr lang="en-US" dirty="0" smtClean="0"/>
              <a:t>test section mesh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02573" y="1371600"/>
            <a:ext cx="3093102" cy="48101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Some thin structures</a:t>
            </a:r>
          </a:p>
          <a:p>
            <a:endParaRPr lang="en-US" dirty="0" smtClean="0"/>
          </a:p>
          <a:p>
            <a:r>
              <a:rPr lang="en-US" dirty="0" smtClean="0"/>
              <a:t>Mesh </a:t>
            </a:r>
            <a:r>
              <a:rPr lang="en-US" dirty="0"/>
              <a:t>size </a:t>
            </a:r>
            <a:r>
              <a:rPr lang="en-US" dirty="0" smtClean="0"/>
              <a:t>reasonable: customized mesh size in thin zones</a:t>
            </a:r>
          </a:p>
          <a:p>
            <a:endParaRPr lang="en-US" dirty="0" smtClean="0"/>
          </a:p>
          <a:p>
            <a:r>
              <a:rPr lang="en-US" dirty="0" smtClean="0"/>
              <a:t>Part-based mesh operations allow for relatively small mesh generation times</a:t>
            </a:r>
          </a:p>
          <a:p>
            <a:endParaRPr lang="en-US" dirty="0" smtClean="0"/>
          </a:p>
          <a:p>
            <a:r>
              <a:rPr lang="en-US" dirty="0" smtClean="0"/>
              <a:t>Non-conform fluid/solid interfaces</a:t>
            </a:r>
          </a:p>
          <a:p>
            <a:endParaRPr lang="en-US" dirty="0" smtClean="0"/>
          </a:p>
          <a:p>
            <a:r>
              <a:rPr lang="en-US" dirty="0" err="1" smtClean="0"/>
              <a:t>Fluid+Solid</a:t>
            </a:r>
            <a:r>
              <a:rPr lang="en-US" dirty="0" smtClean="0"/>
              <a:t>: 1 </a:t>
            </a:r>
            <a:r>
              <a:rPr lang="en-US" dirty="0" err="1" smtClean="0"/>
              <a:t>Mcells</a:t>
            </a:r>
            <a:endParaRPr lang="en-US" dirty="0" smtClean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NRG, </a:t>
            </a:r>
            <a:r>
              <a:rPr lang="en-GB" dirty="0" err="1" smtClean="0"/>
              <a:t>Petten</a:t>
            </a:r>
            <a:r>
              <a:rPr lang="en-GB" dirty="0" smtClean="0"/>
              <a:t>, March 7-9 2017</a:t>
            </a:r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5F510-B44D-4A49-B906-A9FF7F026B1F}" type="slidenum">
              <a:rPr lang="en-GB" smtClean="0"/>
              <a:t>9</a:t>
            </a:fld>
            <a:endParaRPr lang="en-GB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26" y="1073888"/>
            <a:ext cx="568584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8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SESA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70C0"/>
      </a:hlink>
      <a:folHlink>
        <a:srgbClr val="5B9BD5"/>
      </a:folHlink>
    </a:clrScheme>
    <a:fontScheme name="SESAME FINAL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14371</TotalTime>
  <Words>1618</Words>
  <Application>Microsoft Office PowerPoint</Application>
  <PresentationFormat>Presentazione su schermo (4:3)</PresentationFormat>
  <Paragraphs>286</Paragraphs>
  <Slides>37</Slides>
  <Notes>1</Notes>
  <HiddenSlides>1</HiddenSlides>
  <MMClips>7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Thème Office</vt:lpstr>
      <vt:lpstr>Pool modelling for TALL-3D facility</vt:lpstr>
      <vt:lpstr>Content</vt:lpstr>
      <vt:lpstr>General objective</vt:lpstr>
      <vt:lpstr>TALL-3D test section model geometry</vt:lpstr>
      <vt:lpstr>TALL-3D test section model geometry</vt:lpstr>
      <vt:lpstr>TALL-3D test section model geometry</vt:lpstr>
      <vt:lpstr>TALL-3D model instrumentation</vt:lpstr>
      <vt:lpstr>TALL-3D test section thermocouples</vt:lpstr>
      <vt:lpstr>TALL-3D test section mesh</vt:lpstr>
      <vt:lpstr>TALL-3D test section mesh</vt:lpstr>
      <vt:lpstr>TALL-3D model run setting</vt:lpstr>
      <vt:lpstr>TALL-3D basic modeling: 2 test cases</vt:lpstr>
      <vt:lpstr>TALL-3D hot simulation results: probes</vt:lpstr>
      <vt:lpstr>TALL-3D hot simulation results</vt:lpstr>
      <vt:lpstr>TALL-3D hot simulation results</vt:lpstr>
      <vt:lpstr>TALL-3D hot simulation results</vt:lpstr>
      <vt:lpstr>TALL-3D hot simulation results NC</vt:lpstr>
      <vt:lpstr>TALL-3D NC Animation Overview</vt:lpstr>
      <vt:lpstr>TALL-3D NC Animation with mean fields</vt:lpstr>
      <vt:lpstr>TALL-3D hot simulation results NC</vt:lpstr>
      <vt:lpstr>TALL-3D NC Animation temperature </vt:lpstr>
      <vt:lpstr>TALL-3D hot simulation results NC</vt:lpstr>
      <vt:lpstr>TALL-3D NC Animation temperature-velocity</vt:lpstr>
      <vt:lpstr>TALL-3D hot simulation results FC</vt:lpstr>
      <vt:lpstr>TALL-3D hot simulation results FC</vt:lpstr>
      <vt:lpstr>TALL-3D hot simulation results FC</vt:lpstr>
      <vt:lpstr>TALL-3D FC Animations </vt:lpstr>
      <vt:lpstr>TALL-3D FC Animations </vt:lpstr>
      <vt:lpstr>TALL-3D hot simulation results NC</vt:lpstr>
      <vt:lpstr>TALL-3D hot simulation results NC</vt:lpstr>
      <vt:lpstr>TALL-3D hot simulation results FC</vt:lpstr>
      <vt:lpstr>TALL-3D hot simulation results FC</vt:lpstr>
      <vt:lpstr>TALL-3D: Comparisons with the experiment</vt:lpstr>
      <vt:lpstr>TALL-3D: Comparisons with the experiment</vt:lpstr>
      <vt:lpstr>TALL-3D hot simulation results</vt:lpstr>
      <vt:lpstr>Analysis…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Chloé CHAVARDES | LGI Consulting</dc:creator>
  <cp:lastModifiedBy>moreau</cp:lastModifiedBy>
  <cp:revision>320</cp:revision>
  <dcterms:created xsi:type="dcterms:W3CDTF">2015-04-08T09:10:15Z</dcterms:created>
  <dcterms:modified xsi:type="dcterms:W3CDTF">2017-03-06T10:23:28Z</dcterms:modified>
</cp:coreProperties>
</file>