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1"/>
  </p:notes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321" r:id="rId21"/>
    <p:sldId id="304" r:id="rId22"/>
    <p:sldId id="319" r:id="rId23"/>
    <p:sldId id="306" r:id="rId24"/>
    <p:sldId id="293" r:id="rId25"/>
    <p:sldId id="297" r:id="rId26"/>
    <p:sldId id="296" r:id="rId27"/>
    <p:sldId id="307" r:id="rId28"/>
    <p:sldId id="308" r:id="rId29"/>
    <p:sldId id="305" r:id="rId30"/>
    <p:sldId id="311" r:id="rId31"/>
    <p:sldId id="312" r:id="rId32"/>
    <p:sldId id="320" r:id="rId33"/>
    <p:sldId id="309" r:id="rId34"/>
    <p:sldId id="313" r:id="rId35"/>
    <p:sldId id="314" r:id="rId36"/>
    <p:sldId id="315" r:id="rId37"/>
    <p:sldId id="317" r:id="rId38"/>
    <p:sldId id="318" r:id="rId39"/>
    <p:sldId id="294" r:id="rId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21" autoAdjust="0"/>
  </p:normalViewPr>
  <p:slideViewPr>
    <p:cSldViewPr>
      <p:cViewPr>
        <p:scale>
          <a:sx n="70" d="100"/>
          <a:sy n="70" d="100"/>
        </p:scale>
        <p:origin x="-594" y="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742FFEB0-6147-47FF-A4D6-B524D8A4BC55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789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4398840" y="9555120"/>
            <a:ext cx="3368880" cy="49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2"/>
          <p:cNvSpPr/>
          <p:nvPr/>
        </p:nvSpPr>
        <p:spPr>
          <a:xfrm>
            <a:off x="777960" y="4776840"/>
            <a:ext cx="621684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4398840" y="9555120"/>
            <a:ext cx="3368880" cy="49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CustomShape 2"/>
          <p:cNvSpPr/>
          <p:nvPr/>
        </p:nvSpPr>
        <p:spPr>
          <a:xfrm>
            <a:off x="777960" y="4776840"/>
            <a:ext cx="621684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4398840" y="9555120"/>
            <a:ext cx="3368880" cy="49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1" name="CustomShape 2"/>
          <p:cNvSpPr/>
          <p:nvPr/>
        </p:nvSpPr>
        <p:spPr>
          <a:xfrm>
            <a:off x="685800" y="4400640"/>
            <a:ext cx="5484960" cy="3597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3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4398840" y="9555120"/>
            <a:ext cx="3368880" cy="49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2"/>
          <p:cNvSpPr/>
          <p:nvPr/>
        </p:nvSpPr>
        <p:spPr>
          <a:xfrm>
            <a:off x="777960" y="4776840"/>
            <a:ext cx="621684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4398840" y="9555120"/>
            <a:ext cx="3368880" cy="49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"/>
          <p:cNvSpPr/>
          <p:nvPr/>
        </p:nvSpPr>
        <p:spPr>
          <a:xfrm>
            <a:off x="777960" y="4776840"/>
            <a:ext cx="621684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4398840" y="9555120"/>
            <a:ext cx="3368880" cy="49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2"/>
          <p:cNvSpPr/>
          <p:nvPr/>
        </p:nvSpPr>
        <p:spPr>
          <a:xfrm>
            <a:off x="777960" y="4776840"/>
            <a:ext cx="621684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4398840" y="9555120"/>
            <a:ext cx="3368880" cy="49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CustomShape 2"/>
          <p:cNvSpPr/>
          <p:nvPr/>
        </p:nvSpPr>
        <p:spPr>
          <a:xfrm>
            <a:off x="777960" y="4776840"/>
            <a:ext cx="621684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4398840" y="9555120"/>
            <a:ext cx="3368880" cy="49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2"/>
          <p:cNvSpPr/>
          <p:nvPr/>
        </p:nvSpPr>
        <p:spPr>
          <a:xfrm>
            <a:off x="777960" y="4776840"/>
            <a:ext cx="621684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4398840" y="9555120"/>
            <a:ext cx="3368880" cy="49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2"/>
          <p:cNvSpPr/>
          <p:nvPr/>
        </p:nvSpPr>
        <p:spPr>
          <a:xfrm>
            <a:off x="777960" y="4776840"/>
            <a:ext cx="621684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4398840" y="9555120"/>
            <a:ext cx="3368880" cy="49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2"/>
          <p:cNvSpPr/>
          <p:nvPr/>
        </p:nvSpPr>
        <p:spPr>
          <a:xfrm>
            <a:off x="777960" y="4776840"/>
            <a:ext cx="621684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4398840" y="9555120"/>
            <a:ext cx="3368880" cy="49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CustomShape 2"/>
          <p:cNvSpPr/>
          <p:nvPr/>
        </p:nvSpPr>
        <p:spPr>
          <a:xfrm>
            <a:off x="777960" y="4776840"/>
            <a:ext cx="621684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4398840" y="9555120"/>
            <a:ext cx="3368880" cy="49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2"/>
          <p:cNvSpPr/>
          <p:nvPr/>
        </p:nvSpPr>
        <p:spPr>
          <a:xfrm>
            <a:off x="777960" y="4776840"/>
            <a:ext cx="621684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/>
          <p:nvPr/>
        </p:nvPicPr>
        <p:blipFill>
          <a:blip r:embed="rId5"/>
          <a:stretch/>
        </p:blipFill>
        <p:spPr>
          <a:xfrm>
            <a:off x="6800760" y="5789520"/>
            <a:ext cx="2160720" cy="806760"/>
          </a:xfrm>
          <a:prstGeom prst="rect">
            <a:avLst/>
          </a:prstGeom>
          <a:ln>
            <a:noFill/>
          </a:ln>
        </p:spPr>
      </p:pic>
      <p:sp>
        <p:nvSpPr>
          <p:cNvPr id="6" name="CustomShape 1"/>
          <p:cNvSpPr/>
          <p:nvPr/>
        </p:nvSpPr>
        <p:spPr>
          <a:xfrm>
            <a:off x="612720" y="6443640"/>
            <a:ext cx="8437680" cy="2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100" b="0" strike="noStrike" spc="-1">
                <a:solidFill>
                  <a:srgbClr val="76717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thermal hydraulics Simulations and Experiments for the Safety Assessment of MEtal cooled reactors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CustomShape 2"/>
          <p:cNvSpPr/>
          <p:nvPr/>
        </p:nvSpPr>
        <p:spPr>
          <a:xfrm>
            <a:off x="0" y="0"/>
            <a:ext cx="9142560" cy="3430800"/>
          </a:xfrm>
          <a:prstGeom prst="rect">
            <a:avLst/>
          </a:prstGeom>
          <a:solidFill>
            <a:srgbClr val="232E5B"/>
          </a:solidFill>
          <a:ln>
            <a:noFill/>
          </a:ln>
          <a:effectLst>
            <a:outerShdw dist="37674" dir="810000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 1"/>
          <p:cNvSpPr/>
          <p:nvPr/>
        </p:nvSpPr>
        <p:spPr>
          <a:xfrm flipV="1">
            <a:off x="628560" y="1028880"/>
            <a:ext cx="7886880" cy="15840"/>
          </a:xfrm>
          <a:prstGeom prst="line">
            <a:avLst/>
          </a:prstGeom>
          <a:ln w="9360">
            <a:solidFill>
              <a:srgbClr val="E19B1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" name="Picture 2"/>
          <p:cNvPicPr/>
          <p:nvPr/>
        </p:nvPicPr>
        <p:blipFill>
          <a:blip r:embed="rId5"/>
          <a:stretch/>
        </p:blipFill>
        <p:spPr>
          <a:xfrm>
            <a:off x="7461360" y="157320"/>
            <a:ext cx="1050840" cy="392040"/>
          </a:xfrm>
          <a:prstGeom prst="rect">
            <a:avLst/>
          </a:prstGeom>
          <a:ln>
            <a:noFill/>
          </a:ln>
        </p:spPr>
      </p:pic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iming>
    <p:tnLst>
      <p:par>
        <p:cTn id="1" dur="indefinite" restart="never" nodeType="tmRoot"/>
      </p:par>
    </p:tnLst>
  </p:timing>
  <p:hf sldNum="0" hd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171360" y="641520"/>
            <a:ext cx="8803080" cy="210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Pool </a:t>
            </a:r>
            <a:r>
              <a:rPr lang="en-US" sz="4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modelling</a:t>
            </a:r>
            <a:r>
              <a:rPr lang="en-US" sz="4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for </a:t>
            </a:r>
            <a:endParaRPr lang="en-US" sz="48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4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TALL-3D </a:t>
            </a:r>
            <a:r>
              <a:rPr lang="en-US" sz="4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facility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4572000" y="3881520"/>
            <a:ext cx="4437360" cy="117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900" b="0" strike="noStrike" spc="-1" dirty="0">
                <a:solidFill>
                  <a:srgbClr val="E19B1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M. </a:t>
            </a:r>
            <a:r>
              <a:rPr lang="en-US" sz="1900" b="1" strike="noStrike" spc="-1" dirty="0" err="1">
                <a:solidFill>
                  <a:srgbClr val="E19B1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Profir</a:t>
            </a:r>
            <a:r>
              <a:rPr lang="en-US" sz="1900" b="1" strike="noStrike" spc="-1" dirty="0">
                <a:solidFill>
                  <a:srgbClr val="E19B1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</a:t>
            </a:r>
            <a:r>
              <a:rPr lang="en-US" sz="1900" b="0" strike="noStrike" spc="-1" dirty="0">
                <a:solidFill>
                  <a:srgbClr val="E19B1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n-US" sz="1900" b="0" u="sng" strike="noStrike" spc="-1" dirty="0">
                <a:solidFill>
                  <a:srgbClr val="E19B15"/>
                </a:solidFill>
                <a:latin typeface="Calibri"/>
                <a:ea typeface="DejaVu Sans"/>
              </a:rPr>
              <a:t>V. Moreau</a:t>
            </a:r>
            <a:r>
              <a:rPr lang="en-US" sz="1900" b="0" strike="noStrike" spc="-1" dirty="0">
                <a:solidFill>
                  <a:srgbClr val="E19B1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(CRS4)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1900" b="0" strike="noStrike" spc="-1" dirty="0">
                <a:solidFill>
                  <a:srgbClr val="E19B1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5th Progress Meeting, October 17-19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1900" b="0" strike="noStrike" spc="-1" dirty="0">
                <a:solidFill>
                  <a:srgbClr val="E19B1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ENEA, </a:t>
            </a:r>
            <a:r>
              <a:rPr lang="en-US" sz="1900" b="0" strike="noStrike" spc="-1" dirty="0" err="1">
                <a:solidFill>
                  <a:srgbClr val="E19B1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Brasimone</a:t>
            </a:r>
            <a:r>
              <a:rPr lang="en-US" sz="1900" b="0" strike="noStrike" spc="-1" dirty="0">
                <a:solidFill>
                  <a:srgbClr val="E19B1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Italy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1"/>
          <p:cNvPicPr/>
          <p:nvPr/>
        </p:nvPicPr>
        <p:blipFill>
          <a:blip r:embed="rId3"/>
          <a:stretch/>
        </p:blipFill>
        <p:spPr>
          <a:xfrm>
            <a:off x="-11160" y="1268280"/>
            <a:ext cx="4673880" cy="3040200"/>
          </a:xfrm>
          <a:prstGeom prst="rect">
            <a:avLst/>
          </a:prstGeom>
          <a:ln>
            <a:noFill/>
          </a:ln>
        </p:spPr>
      </p:pic>
      <p:sp>
        <p:nvSpPr>
          <p:cNvPr id="202" name="CustomShape 2"/>
          <p:cNvSpPr/>
          <p:nvPr/>
        </p:nvSpPr>
        <p:spPr>
          <a:xfrm>
            <a:off x="7086600" y="6492960"/>
            <a:ext cx="205596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3" name="Picture 4"/>
          <p:cNvPicPr/>
          <p:nvPr/>
        </p:nvPicPr>
        <p:blipFill>
          <a:blip r:embed="rId4"/>
          <a:stretch/>
        </p:blipFill>
        <p:spPr>
          <a:xfrm>
            <a:off x="4662720" y="3502080"/>
            <a:ext cx="4265640" cy="3187800"/>
          </a:xfrm>
          <a:prstGeom prst="rect">
            <a:avLst/>
          </a:prstGeom>
          <a:ln>
            <a:noFill/>
          </a:ln>
        </p:spPr>
      </p:pic>
      <p:sp>
        <p:nvSpPr>
          <p:cNvPr id="204" name="CustomShape 3"/>
          <p:cNvSpPr/>
          <p:nvPr/>
        </p:nvSpPr>
        <p:spPr>
          <a:xfrm>
            <a:off x="628560" y="255600"/>
            <a:ext cx="822996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3000" b="0" strike="noStrike" spc="-1" dirty="0">
                <a:solidFill>
                  <a:srgbClr val="232E5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TALL-3D: Comparisons with the experiment NC</a:t>
            </a:r>
            <a:endParaRPr lang="en-US" sz="3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4"/>
          <p:cNvSpPr/>
          <p:nvPr/>
        </p:nvSpPr>
        <p:spPr>
          <a:xfrm>
            <a:off x="4833739" y="1124744"/>
            <a:ext cx="3816424" cy="208871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Experimental </a:t>
            </a:r>
          </a:p>
          <a:p>
            <a:pPr algn="ctr"/>
            <a:r>
              <a:rPr lang="en-US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MFR=0.33 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kg/s </a:t>
            </a:r>
            <a:endParaRPr lang="en-US" sz="1800" b="1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algn="ctr"/>
            <a:endParaRPr lang="en-US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Numerical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results: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12 K in outlet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+11 K at the TC.IPT-9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+9 K at the TC.CIP-10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06" name="Table 5"/>
          <p:cNvGraphicFramePr/>
          <p:nvPr>
            <p:extLst>
              <p:ext uri="{D42A27DB-BD31-4B8C-83A1-F6EECF244321}">
                <p14:modId xmlns:p14="http://schemas.microsoft.com/office/powerpoint/2010/main" val="4119809214"/>
              </p:ext>
            </p:extLst>
          </p:nvPr>
        </p:nvGraphicFramePr>
        <p:xfrm>
          <a:off x="1043608" y="4509121"/>
          <a:ext cx="2808312" cy="1728192"/>
        </p:xfrm>
        <a:graphic>
          <a:graphicData uri="http://schemas.openxmlformats.org/drawingml/2006/table">
            <a:tbl>
              <a:tblPr/>
              <a:tblGrid>
                <a:gridCol w="1405015"/>
                <a:gridCol w="1403297"/>
              </a:tblGrid>
              <a:tr h="57606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Error </a:t>
                      </a:r>
                      <a:r>
                        <a:rPr lang="en-US" sz="1800" b="1" strike="noStrike" spc="-1" dirty="0" smtClean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(%)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FFFFFF"/>
                      </a:solidFill>
                    </a:lnL>
                    <a:lnR w="5760">
                      <a:solidFill>
                        <a:srgbClr val="FFFFFF"/>
                      </a:solidFill>
                    </a:lnR>
                    <a:lnT w="5760">
                      <a:solidFill>
                        <a:srgbClr val="FFFFFF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IPT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FFFFFF"/>
                      </a:solidFill>
                    </a:lnL>
                    <a:lnR w="5760">
                      <a:solidFill>
                        <a:srgbClr val="FFFFFF"/>
                      </a:solidFill>
                    </a:lnR>
                    <a:lnT w="18720">
                      <a:solidFill>
                        <a:srgbClr val="FFFFFF"/>
                      </a:solidFill>
                    </a:lnT>
                    <a:lnB w="5760">
                      <a:solidFill>
                        <a:srgbClr val="FFFFFF"/>
                      </a:solidFill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CIP</a:t>
                      </a:r>
                    </a:p>
                  </a:txBody>
                  <a:tcPr marL="68760" marR="68760">
                    <a:lnL w="5760">
                      <a:solidFill>
                        <a:srgbClr val="FFFFFF"/>
                      </a:solidFill>
                    </a:lnL>
                    <a:lnR w="5760">
                      <a:solidFill>
                        <a:srgbClr val="FFFFFF"/>
                      </a:solidFill>
                    </a:lnR>
                    <a:lnT w="18720">
                      <a:solidFill>
                        <a:srgbClr val="FFFFFF"/>
                      </a:solidFill>
                    </a:lnT>
                    <a:lnB w="5760">
                      <a:solidFill>
                        <a:srgbClr val="FFFFFF"/>
                      </a:solidFill>
                    </a:lnB>
                    <a:solidFill>
                      <a:srgbClr val="CBECDE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10.8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FFFFFF"/>
                      </a:solidFill>
                    </a:lnL>
                    <a:lnR w="5760">
                      <a:solidFill>
                        <a:srgbClr val="FFFFFF"/>
                      </a:solidFill>
                    </a:lnR>
                    <a:lnT w="5760">
                      <a:solidFill>
                        <a:srgbClr val="FFFFFF"/>
                      </a:solidFill>
                    </a:lnT>
                    <a:lnB w="5760">
                      <a:solidFill>
                        <a:srgbClr val="FFFFFF"/>
                      </a:solidFill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8.9</a:t>
                      </a:r>
                    </a:p>
                  </a:txBody>
                  <a:tcPr marL="68760" marR="68760">
                    <a:lnL w="5760">
                      <a:solidFill>
                        <a:srgbClr val="FFFFFF"/>
                      </a:solidFill>
                    </a:lnL>
                    <a:lnR w="5760">
                      <a:solidFill>
                        <a:srgbClr val="FFFFFF"/>
                      </a:solidFill>
                    </a:lnR>
                    <a:lnT w="5760">
                      <a:solidFill>
                        <a:srgbClr val="FFFFFF"/>
                      </a:solidFill>
                    </a:lnT>
                    <a:lnB w="5760">
                      <a:solidFill>
                        <a:srgbClr val="FFFFFF"/>
                      </a:solidFill>
                    </a:lnB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628560" y="255600"/>
            <a:ext cx="788544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2900" b="0" strike="noStrike" spc="-1" dirty="0">
                <a:solidFill>
                  <a:srgbClr val="232E5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TALL-3D: Comparisons with the experiment FC</a:t>
            </a:r>
            <a:endParaRPr lang="en-US" sz="29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7086600" y="6492960"/>
            <a:ext cx="205596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0" name="Picture 4"/>
          <p:cNvPicPr/>
          <p:nvPr/>
        </p:nvPicPr>
        <p:blipFill>
          <a:blip r:embed="rId3"/>
          <a:stretch/>
        </p:blipFill>
        <p:spPr>
          <a:xfrm>
            <a:off x="135000" y="1125360"/>
            <a:ext cx="4348080" cy="2827800"/>
          </a:xfrm>
          <a:prstGeom prst="rect">
            <a:avLst/>
          </a:prstGeom>
          <a:ln>
            <a:noFill/>
          </a:ln>
        </p:spPr>
      </p:pic>
      <p:pic>
        <p:nvPicPr>
          <p:cNvPr id="211" name="Picture 5"/>
          <p:cNvPicPr/>
          <p:nvPr/>
        </p:nvPicPr>
        <p:blipFill>
          <a:blip r:embed="rId4"/>
          <a:stretch/>
        </p:blipFill>
        <p:spPr>
          <a:xfrm>
            <a:off x="4067280" y="3500280"/>
            <a:ext cx="4834080" cy="3072240"/>
          </a:xfrm>
          <a:prstGeom prst="rect">
            <a:avLst/>
          </a:prstGeom>
          <a:ln>
            <a:noFill/>
          </a:ln>
        </p:spPr>
      </p:pic>
      <p:sp>
        <p:nvSpPr>
          <p:cNvPr id="212" name="CustomShape 4"/>
          <p:cNvSpPr/>
          <p:nvPr/>
        </p:nvSpPr>
        <p:spPr>
          <a:xfrm>
            <a:off x="4716016" y="1125360"/>
            <a:ext cx="3958936" cy="214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Experimental</a:t>
            </a:r>
          </a:p>
          <a:p>
            <a:pPr algn="ctr">
              <a:lnSpc>
                <a:spcPct val="100000"/>
              </a:lnSpc>
            </a:pPr>
            <a:r>
              <a:rPr lang="en-US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MFR=1.8 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kg/s </a:t>
            </a:r>
            <a:endParaRPr lang="en-US" sz="1800" b="1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Numerical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results: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+2 K in outlet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+3 K at TC.IPT-9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+1 K at TC.CIP-10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13" name="Table 5"/>
          <p:cNvGraphicFramePr/>
          <p:nvPr>
            <p:extLst>
              <p:ext uri="{D42A27DB-BD31-4B8C-83A1-F6EECF244321}">
                <p14:modId xmlns:p14="http://schemas.microsoft.com/office/powerpoint/2010/main" val="1080683472"/>
              </p:ext>
            </p:extLst>
          </p:nvPr>
        </p:nvGraphicFramePr>
        <p:xfrm>
          <a:off x="899592" y="4221087"/>
          <a:ext cx="2880320" cy="1872210"/>
        </p:xfrm>
        <a:graphic>
          <a:graphicData uri="http://schemas.openxmlformats.org/drawingml/2006/table">
            <a:tbl>
              <a:tblPr/>
              <a:tblGrid>
                <a:gridCol w="1440454"/>
                <a:gridCol w="1439866"/>
              </a:tblGrid>
              <a:tr h="62407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Error </a:t>
                      </a:r>
                      <a:r>
                        <a:rPr lang="en-US" sz="1800" b="1" strike="noStrike" spc="-1" dirty="0" smtClean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(%)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FFFFFF"/>
                      </a:solidFill>
                    </a:lnL>
                    <a:lnR w="5760">
                      <a:solidFill>
                        <a:srgbClr val="FFFFFF"/>
                      </a:solidFill>
                    </a:lnR>
                    <a:lnT w="5760">
                      <a:solidFill>
                        <a:srgbClr val="FFFFFF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6240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IPT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FFFFFF"/>
                      </a:solidFill>
                    </a:lnL>
                    <a:lnR w="5760">
                      <a:solidFill>
                        <a:srgbClr val="FFFFFF"/>
                      </a:solidFill>
                    </a:lnR>
                    <a:lnT w="18720">
                      <a:solidFill>
                        <a:srgbClr val="FFFFFF"/>
                      </a:solidFill>
                    </a:lnT>
                    <a:lnB w="5760">
                      <a:solidFill>
                        <a:srgbClr val="FFFFFF"/>
                      </a:solidFill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CIP</a:t>
                      </a:r>
                    </a:p>
                  </a:txBody>
                  <a:tcPr marL="68760" marR="68760">
                    <a:lnL w="5760">
                      <a:solidFill>
                        <a:srgbClr val="FFFFFF"/>
                      </a:solidFill>
                    </a:lnL>
                    <a:lnR w="5760">
                      <a:solidFill>
                        <a:srgbClr val="FFFFFF"/>
                      </a:solidFill>
                    </a:lnR>
                    <a:lnT w="18720">
                      <a:solidFill>
                        <a:srgbClr val="FFFFFF"/>
                      </a:solidFill>
                    </a:lnT>
                    <a:lnB w="5760">
                      <a:solidFill>
                        <a:srgbClr val="FFFFFF"/>
                      </a:solidFill>
                    </a:lnB>
                    <a:solidFill>
                      <a:srgbClr val="CBECDE"/>
                    </a:solidFill>
                  </a:tcPr>
                </a:tc>
              </a:tr>
              <a:tr h="6240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16.3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FFFFFF"/>
                      </a:solidFill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>
                      <a:solidFill>
                        <a:srgbClr val="FFFFFF"/>
                      </a:solidFill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5.9</a:t>
                      </a:r>
                    </a:p>
                  </a:txBody>
                  <a:tcPr marL="68760" marR="68760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>
                      <a:solidFill>
                        <a:srgbClr val="FFFFFF"/>
                      </a:solidFill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>
                      <a:solidFill>
                        <a:srgbClr val="FFFFFF"/>
                      </a:solidFill>
                    </a:lnB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2650680" y="3254400"/>
            <a:ext cx="384156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Application of the offset temperature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694080" y="549360"/>
            <a:ext cx="6717240" cy="5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Application of the offset temperature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CustomShape 3"/>
          <p:cNvSpPr/>
          <p:nvPr/>
        </p:nvSpPr>
        <p:spPr>
          <a:xfrm>
            <a:off x="755640" y="1484280"/>
            <a:ext cx="182880" cy="34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4"/>
          <p:cNvSpPr/>
          <p:nvPr/>
        </p:nvSpPr>
        <p:spPr>
          <a:xfrm>
            <a:off x="718200" y="1463040"/>
            <a:ext cx="1570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CustomShape 5"/>
              <p:cNvSpPr/>
              <p:nvPr/>
            </p:nvSpPr>
            <p:spPr>
              <a:xfrm>
                <a:off x="274320" y="2204864"/>
                <a:ext cx="8402136" cy="42484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endParaRPr lang="en-US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W</a:t>
                </a:r>
                <a:r>
                  <a:rPr lang="en-US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e </a:t>
                </a:r>
                <a:r>
                  <a:rPr lang="en-US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calculated the TCs offsets inside the test section, at the vertical inner pipes point probes (IPT-x-9) and at the horizontal circular inner plate point probes (CIP-x-10).</a:t>
                </a:r>
                <a:endParaRPr lang="en-US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endParaRPr lang="en-US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US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The mean temperature on the four point probes in isothermal conditions was calculated,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>
                            <a:latin typeface="Cambria Math"/>
                          </a:rPr>
                          <m:t>T</m:t>
                        </m:r>
                      </m:e>
                    </m:acc>
                  </m:oMath>
                </a14:m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The </a:t>
                </a:r>
                <a:r>
                  <a:rPr lang="en-US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offset for each probe in isothermal conditions was calculated as difference between the temperature at each probe and the mean temperature: </a:t>
                </a:r>
                <a:endParaRPr lang="en-US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endParaRPr>
              </a:p>
              <a:p>
                <a:pPr marL="3486150" lvl="7" indent="-285750">
                  <a:buFont typeface="Arial" panose="020B0604020202020204" pitchFamily="34" charset="0"/>
                  <a:buChar char="•"/>
                </a:pPr>
                <a:endParaRPr lang="en-US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endParaRPr>
              </a:p>
              <a:p>
                <a:pPr lvl="7"/>
                <a:r>
                  <a:rPr lang="en-US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ΔT</a:t>
                </a:r>
                <a:r>
                  <a:rPr lang="en-US" b="0" strike="noStrike" spc="-1" baseline="-31000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0</a:t>
                </a:r>
                <a:r>
                  <a:rPr lang="en-US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=T</a:t>
                </a:r>
                <a:r>
                  <a:rPr lang="en-US" b="0" strike="noStrike" spc="-1" baseline="-31000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i</a:t>
                </a:r>
                <a:r>
                  <a:rPr lang="en-US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-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>
                            <a:latin typeface="Cambria Math"/>
                          </a:rPr>
                          <m:t>T</m:t>
                        </m:r>
                      </m:e>
                    </m:acc>
                    <m:r>
                      <a:rPr lang="en-GB" i="1">
                        <a:latin typeface="Cambria Math"/>
                      </a:rPr>
                      <m:t> </m:t>
                    </m:r>
                  </m:oMath>
                </a14:m>
                <a:endParaRPr lang="en-US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The </a:t>
                </a:r>
                <a:r>
                  <a:rPr lang="en-US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offset obtained ΔT</a:t>
                </a:r>
                <a:r>
                  <a:rPr lang="en-US" b="0" strike="noStrike" spc="-1" baseline="-31000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0 </a:t>
                </a:r>
                <a:r>
                  <a:rPr lang="en-US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was subtracted from the corresponding experimental data in the test TG03.S301.01.</a:t>
                </a:r>
                <a:endParaRPr lang="en-US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en-US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218" name="CustomShap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2204864"/>
                <a:ext cx="8402136" cy="4248472"/>
              </a:xfrm>
              <a:prstGeom prst="rect">
                <a:avLst/>
              </a:prstGeom>
              <a:blipFill rotWithShape="1">
                <a:blip r:embed="rId2"/>
                <a:stretch>
                  <a:fillRect l="-508" r="-1161" b="-12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/>
          <p:cNvSpPr/>
          <p:nvPr/>
        </p:nvSpPr>
        <p:spPr>
          <a:xfrm>
            <a:off x="696205" y="1161114"/>
            <a:ext cx="72362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Experimental test </a:t>
            </a: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TG01.02.01-No heat </a:t>
            </a:r>
            <a:r>
              <a:rPr lang="en-US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source</a:t>
            </a:r>
          </a:p>
          <a:p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 the determination of the offsets of differential temperatures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77337" y="3943099"/>
            <a:ext cx="3875078" cy="2622562"/>
          </a:xfrm>
          <a:prstGeom prst="rect">
            <a:avLst/>
          </a:prstGeom>
          <a:ln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2650680" y="3254400"/>
            <a:ext cx="384156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Application of the offset temperature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694080" y="549360"/>
            <a:ext cx="6717240" cy="5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Application of the offset 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temperature NC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3"/>
          <p:cNvSpPr/>
          <p:nvPr/>
        </p:nvSpPr>
        <p:spPr>
          <a:xfrm>
            <a:off x="755640" y="1484280"/>
            <a:ext cx="182880" cy="34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4"/>
          <p:cNvSpPr/>
          <p:nvPr/>
        </p:nvSpPr>
        <p:spPr>
          <a:xfrm>
            <a:off x="718200" y="1463040"/>
            <a:ext cx="1570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5" name="Immagine 22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00067" y="1129320"/>
            <a:ext cx="3836735" cy="2817597"/>
          </a:xfrm>
          <a:prstGeom prst="rect">
            <a:avLst/>
          </a:prstGeom>
          <a:ln>
            <a:noFill/>
          </a:ln>
        </p:spPr>
      </p:pic>
      <p:pic>
        <p:nvPicPr>
          <p:cNvPr id="226" name="Immagine 22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816706" y="1117285"/>
            <a:ext cx="3750652" cy="2828127"/>
          </a:xfrm>
          <a:prstGeom prst="rect">
            <a:avLst/>
          </a:prstGeom>
          <a:ln>
            <a:noFill/>
          </a:ln>
        </p:spPr>
      </p:pic>
      <p:pic>
        <p:nvPicPr>
          <p:cNvPr id="228" name="Immagine 22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790564" y="4025150"/>
            <a:ext cx="3692948" cy="2540511"/>
          </a:xfrm>
          <a:prstGeom prst="rect">
            <a:avLst/>
          </a:prstGeom>
          <a:ln>
            <a:noFill/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65205" y="1129320"/>
            <a:ext cx="3871597" cy="2843199"/>
          </a:xfrm>
          <a:prstGeom prst="rect">
            <a:avLst/>
          </a:prstGeom>
          <a:ln>
            <a:noFill/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781844" y="1117285"/>
            <a:ext cx="3750652" cy="2828127"/>
          </a:xfrm>
          <a:prstGeom prst="rect">
            <a:avLst/>
          </a:prstGeom>
          <a:ln>
            <a:noFill/>
          </a:ln>
        </p:spPr>
      </p:pic>
      <p:sp>
        <p:nvSpPr>
          <p:cNvPr id="14" name="CasellaDiTesto 13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2650680" y="3254400"/>
            <a:ext cx="384156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Application of the offset temperature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694080" y="549360"/>
            <a:ext cx="6717240" cy="5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Application of the offset 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temperature FC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755640" y="1484280"/>
            <a:ext cx="182880" cy="34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4"/>
          <p:cNvSpPr/>
          <p:nvPr/>
        </p:nvSpPr>
        <p:spPr>
          <a:xfrm>
            <a:off x="718200" y="1463040"/>
            <a:ext cx="1570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5" name="Immagine 23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29814" y="1120564"/>
            <a:ext cx="3699308" cy="2724471"/>
          </a:xfrm>
          <a:prstGeom prst="rect">
            <a:avLst/>
          </a:prstGeom>
          <a:ln>
            <a:noFill/>
          </a:ln>
        </p:spPr>
      </p:pic>
      <p:pic>
        <p:nvPicPr>
          <p:cNvPr id="236" name="Immagine 23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45911" y="1136233"/>
            <a:ext cx="3672408" cy="2693131"/>
          </a:xfrm>
          <a:prstGeom prst="rect">
            <a:avLst/>
          </a:prstGeom>
          <a:ln>
            <a:noFill/>
          </a:ln>
        </p:spPr>
      </p:pic>
      <p:pic>
        <p:nvPicPr>
          <p:cNvPr id="237" name="Immagine 23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655509" y="3952873"/>
            <a:ext cx="3565768" cy="2616700"/>
          </a:xfrm>
          <a:prstGeom prst="rect">
            <a:avLst/>
          </a:prstGeom>
          <a:ln>
            <a:noFill/>
          </a:ln>
        </p:spPr>
      </p:pic>
      <p:pic>
        <p:nvPicPr>
          <p:cNvPr id="238" name="Immagine 23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606382" y="3888204"/>
            <a:ext cx="3622206" cy="2664254"/>
          </a:xfrm>
          <a:prstGeom prst="rect">
            <a:avLst/>
          </a:prstGeom>
          <a:ln>
            <a:noFill/>
          </a:ln>
        </p:spPr>
      </p:pic>
      <p:sp>
        <p:nvSpPr>
          <p:cNvPr id="10" name="CasellaDiTesto 9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2650680" y="3254400"/>
            <a:ext cx="384156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Application of the offset temperature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539552" y="404664"/>
            <a:ext cx="8280920" cy="5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Discrepancies numerical-experimental 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results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3"/>
          <p:cNvSpPr/>
          <p:nvPr/>
        </p:nvSpPr>
        <p:spPr>
          <a:xfrm>
            <a:off x="755640" y="1484280"/>
            <a:ext cx="182880" cy="34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4"/>
          <p:cNvSpPr/>
          <p:nvPr/>
        </p:nvSpPr>
        <p:spPr>
          <a:xfrm>
            <a:off x="718200" y="1463040"/>
            <a:ext cx="1570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5"/>
          <p:cNvSpPr/>
          <p:nvPr/>
        </p:nvSpPr>
        <p:spPr>
          <a:xfrm>
            <a:off x="585834" y="1188720"/>
            <a:ext cx="8218536" cy="54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underestimation of the external heat losses: heat balance was not </a:t>
            </a: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respected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;Helvetica"/>
              </a:rPr>
              <a:t>i</a:t>
            </a: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;Helvetica"/>
              </a:rPr>
              <a:t>ncreasing 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;Helvetica"/>
              </a:rPr>
              <a:t>the thermal conductivity of the insulators until a factor of five, the heat transfer to the external is higher and the temperature in outlet </a:t>
            </a: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;Helvetica"/>
              </a:rPr>
              <a:t>decreases </a:t>
            </a:r>
            <a:r>
              <a:rPr lang="en-GB" sz="2000" dirty="0"/>
              <a:t>by  5 degrees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4" name="Immagine 24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39552" y="3356992"/>
            <a:ext cx="3923407" cy="2927804"/>
          </a:xfrm>
          <a:prstGeom prst="rect">
            <a:avLst/>
          </a:prstGeom>
          <a:ln>
            <a:noFill/>
          </a:ln>
        </p:spPr>
      </p:pic>
      <p:pic>
        <p:nvPicPr>
          <p:cNvPr id="245" name="Immagine 24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40189" y="3356992"/>
            <a:ext cx="4074249" cy="2927804"/>
          </a:xfrm>
          <a:prstGeom prst="rect">
            <a:avLst/>
          </a:prstGeom>
          <a:ln>
            <a:noFill/>
          </a:ln>
        </p:spPr>
      </p:pic>
      <p:sp>
        <p:nvSpPr>
          <p:cNvPr id="9" name="CasellaDiTesto 8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072913"/>
              </p:ext>
            </p:extLst>
          </p:nvPr>
        </p:nvGraphicFramePr>
        <p:xfrm>
          <a:off x="479029" y="1844824"/>
          <a:ext cx="8136904" cy="4464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2143"/>
                <a:gridCol w="1190185"/>
                <a:gridCol w="792088"/>
                <a:gridCol w="1041611"/>
                <a:gridCol w="1190637"/>
                <a:gridCol w="936104"/>
                <a:gridCol w="1224136"/>
              </a:tblGrid>
              <a:tr h="67104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Case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Natural circulation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Forced circulation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3224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Thermal conductivity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Nominal </a:t>
                      </a:r>
                      <a:r>
                        <a:rPr lang="fr-FR" sz="1800">
                          <a:effectLst/>
                        </a:rPr>
                        <a:t>λ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λ</a:t>
                      </a:r>
                      <a:r>
                        <a:rPr lang="en-GB" sz="1800" dirty="0">
                          <a:effectLst/>
                        </a:rPr>
                        <a:t>x5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Exp.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Nominal </a:t>
                      </a:r>
                      <a:r>
                        <a:rPr lang="fr-FR" sz="1800">
                          <a:effectLst/>
                        </a:rPr>
                        <a:t>λ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λ</a:t>
                      </a:r>
                      <a:r>
                        <a:rPr lang="en-GB" sz="1800">
                          <a:effectLst/>
                        </a:rPr>
                        <a:t>x5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Exp.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63224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Temp Inlet (°</a:t>
                      </a:r>
                      <a:r>
                        <a:rPr lang="en-GB" sz="1800" dirty="0">
                          <a:effectLst/>
                        </a:rPr>
                        <a:t>C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181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181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181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232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232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232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63224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Temp Outlet (°</a:t>
                      </a:r>
                      <a:r>
                        <a:rPr lang="en-GB" sz="1800">
                          <a:effectLst/>
                        </a:rPr>
                        <a:t>C</a:t>
                      </a:r>
                      <a:r>
                        <a:rPr lang="en-US" sz="1800">
                          <a:effectLst/>
                        </a:rPr>
                        <a:t>)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295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286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283.8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252.5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250.8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250.4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63224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ΔT Inlet-Outlet (K)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114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105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102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20.5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18.8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18.4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63224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Temp IPT (°</a:t>
                      </a:r>
                      <a:r>
                        <a:rPr lang="en-GB" sz="1800">
                          <a:effectLst/>
                        </a:rPr>
                        <a:t>C</a:t>
                      </a:r>
                      <a:r>
                        <a:rPr lang="en-US" sz="1800">
                          <a:effectLst/>
                        </a:rPr>
                        <a:t>)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302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296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291.2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256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254.1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253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63224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Temp CIP (°</a:t>
                      </a:r>
                      <a:r>
                        <a:rPr lang="en-GB" sz="1800">
                          <a:effectLst/>
                        </a:rPr>
                        <a:t>C</a:t>
                      </a:r>
                      <a:r>
                        <a:rPr lang="en-US" sz="1800">
                          <a:effectLst/>
                        </a:rPr>
                        <a:t>)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285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279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275.8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248.2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247.7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249.3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CustomShape 2"/>
          <p:cNvSpPr/>
          <p:nvPr/>
        </p:nvSpPr>
        <p:spPr>
          <a:xfrm>
            <a:off x="539552" y="404664"/>
            <a:ext cx="8280920" cy="5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Discrepancies numerical-experimental 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results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2"/>
          <p:cNvSpPr/>
          <p:nvPr/>
        </p:nvSpPr>
        <p:spPr>
          <a:xfrm>
            <a:off x="467544" y="508483"/>
            <a:ext cx="8064096" cy="5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marL="21672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Thermal balance as convergence criterion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83567" y="1196752"/>
            <a:ext cx="799288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possibility of underestimation of the external heat </a:t>
            </a:r>
            <a:r>
              <a:rPr lang="en-GB" dirty="0" smtClean="0"/>
              <a:t>losses was evaluated.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GB" dirty="0" smtClean="0"/>
              <a:t>his </a:t>
            </a:r>
            <a:r>
              <a:rPr lang="en-GB" dirty="0"/>
              <a:t>hypothesis could not lead to a satisfactory improvement without an excessive forcing of the insulators physical properties</a:t>
            </a:r>
            <a:r>
              <a:rPr lang="en-GB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;Helvetica"/>
              <a:ea typeface="Arial;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;Helvetica"/>
                <a:ea typeface="Arial;Helvetica"/>
              </a:rPr>
              <a:t>The thermal balance was not fully achieved (in all the cases, natural and forced circulation, there were between 50 and 100 W exceeding the heat balance)</a:t>
            </a:r>
            <a:endParaRPr lang="en-US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global thermal balance must be the primary criterion to be fulfilled without unphysical forcing. </a:t>
            </a: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2650680" y="3254400"/>
            <a:ext cx="384156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Application of the offset temperature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CustomShape 3"/>
          <p:cNvSpPr/>
          <p:nvPr/>
        </p:nvSpPr>
        <p:spPr>
          <a:xfrm>
            <a:off x="755640" y="1484280"/>
            <a:ext cx="182880" cy="34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4"/>
          <p:cNvSpPr/>
          <p:nvPr/>
        </p:nvSpPr>
        <p:spPr>
          <a:xfrm>
            <a:off x="718200" y="1463040"/>
            <a:ext cx="1570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CustomShape 5"/>
          <p:cNvSpPr/>
          <p:nvPr/>
        </p:nvSpPr>
        <p:spPr>
          <a:xfrm>
            <a:off x="611560" y="1268760"/>
            <a:ext cx="8136904" cy="52565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;Helvetica"/>
                <a:ea typeface="Arial;Helvetica"/>
              </a:rPr>
              <a:t>We decided to adopt the thermal balance as main criterion for the convergence and to modify the mass flow rate in order to respect this criterion.</a:t>
            </a:r>
            <a:endParaRPr lang="en-US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en-US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Therefore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corresponding to the heat source of 5500 W, the mass flow rate should be 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en-US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MFR=0.36 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kg/s in natural circulation, instead of the experimental MFR=0.33 kg/s, for a difference of temperature inlet-outlet of 102.8 C (Outlet Temp=283.8°C, Inlet Temp=181°C) </a:t>
            </a:r>
            <a:endParaRPr lang="en-US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</a:t>
            </a:r>
            <a:r>
              <a:rPr lang="en-US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8.4% </a:t>
            </a:r>
            <a:r>
              <a:rPr lang="en-US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US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MFR=2.0 kg/s in forced </a:t>
            </a:r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circulation, 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instead of the experimental 1.8 kg/s, for a difference of temperature inlet-outlet of 18.4°C (Outlet Temp=250.4°C, Inlet Temp=232°C)                     </a:t>
            </a:r>
            <a:endParaRPr lang="en-US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673200" lvl="1" indent="-2152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r>
              <a:rPr lang="en-US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+10%</a:t>
            </a:r>
            <a:endParaRPr lang="en-US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467544" y="508483"/>
            <a:ext cx="8064096" cy="5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marL="21672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Thermal balance as convergence criterion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2650680" y="3254400"/>
            <a:ext cx="384156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Application of the offset temperature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CustomShape 3"/>
          <p:cNvSpPr/>
          <p:nvPr/>
        </p:nvSpPr>
        <p:spPr>
          <a:xfrm>
            <a:off x="755640" y="1484280"/>
            <a:ext cx="182880" cy="34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4"/>
          <p:cNvSpPr/>
          <p:nvPr/>
        </p:nvSpPr>
        <p:spPr>
          <a:xfrm>
            <a:off x="718200" y="1463040"/>
            <a:ext cx="1570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265760"/>
              </p:ext>
            </p:extLst>
          </p:nvPr>
        </p:nvGraphicFramePr>
        <p:xfrm>
          <a:off x="539552" y="2852936"/>
          <a:ext cx="7670225" cy="2520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2150"/>
                <a:gridCol w="836752"/>
                <a:gridCol w="906481"/>
                <a:gridCol w="1842810"/>
                <a:gridCol w="1031016"/>
                <a:gridCol w="1031016"/>
              </a:tblGrid>
              <a:tr h="622546">
                <a:tc rowSpan="2"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            </a:t>
                      </a: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           Case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dT (Exp-Num) (K)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ΔT (Inlet-Outlet) (K)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Error dT/ΔT  (%)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2219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IPTs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CIPs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IPTs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CIPs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6657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N.C.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MFR=0.36 </a:t>
                      </a:r>
                      <a:r>
                        <a:rPr lang="en-US" sz="1800" dirty="0">
                          <a:effectLst/>
                        </a:rPr>
                        <a:t>kg/s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2.4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102.8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1.9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2.33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81026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F.</a:t>
                      </a:r>
                      <a:r>
                        <a:rPr lang="en-US" sz="1800" baseline="0" dirty="0" smtClean="0">
                          <a:effectLst/>
                        </a:rPr>
                        <a:t>C.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MFR=2.0 kg/s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0.5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2.1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18.4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2.77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11.4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CustomShape 2"/>
          <p:cNvSpPr/>
          <p:nvPr/>
        </p:nvSpPr>
        <p:spPr>
          <a:xfrm>
            <a:off x="694080" y="549360"/>
            <a:ext cx="6717240" cy="5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Results with the adjusted MFR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866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628560" y="255600"/>
            <a:ext cx="788544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300" b="0" strike="noStrike" spc="-1">
                <a:solidFill>
                  <a:srgbClr val="232E5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Content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628560" y="1376280"/>
            <a:ext cx="7228080" cy="440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440">
              <a:lnSpc>
                <a:spcPct val="90000"/>
              </a:lnSpc>
              <a:buClr>
                <a:srgbClr val="404040"/>
              </a:buClr>
            </a:pP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TALL-3D </a:t>
            </a: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model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40" lvl="1" indent="-16848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endParaRPr lang="en-US" sz="2000" b="0" strike="noStrike" spc="-1" dirty="0" smtClean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libri"/>
              <a:ea typeface="Source Han Sans CN Regular"/>
            </a:endParaRPr>
          </a:p>
          <a:p>
            <a:pPr marL="512640" lvl="1" indent="-16848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Geometry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40" lvl="1" indent="-16848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Instrumentation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40" lvl="1" indent="-16848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Mesh generation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40" lvl="1" indent="-16848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Basic modeling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40" lvl="1" indent="-16848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Run </a:t>
            </a:r>
            <a:r>
              <a:rPr lang="en-US" sz="20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setting. </a:t>
            </a:r>
            <a:r>
              <a:rPr lang="en-US" sz="2000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C</a:t>
            </a:r>
            <a:r>
              <a:rPr lang="en-US" sz="20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onvergence and convergence in mean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40" lvl="1" indent="-16848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Results. Comparison with experimental data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40" lvl="1" indent="-16848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Analysis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endParaRPr lang="en-US" sz="2000" b="0" strike="noStrike" spc="-1" dirty="0" smtClean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Conclusion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CustomShape 4"/>
          <p:cNvSpPr/>
          <p:nvPr/>
        </p:nvSpPr>
        <p:spPr>
          <a:xfrm>
            <a:off x="7086600" y="6492960"/>
            <a:ext cx="205596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asellaDiTesto 4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0" y="3841517"/>
            <a:ext cx="3845978" cy="2828222"/>
          </a:xfrm>
          <a:prstGeom prst="rect">
            <a:avLst/>
          </a:prstGeom>
          <a:ln>
            <a:noFill/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96" y="1124101"/>
            <a:ext cx="3636381" cy="2674091"/>
          </a:xfrm>
          <a:prstGeom prst="rect">
            <a:avLst/>
          </a:prstGeom>
        </p:spPr>
      </p:pic>
      <p:sp>
        <p:nvSpPr>
          <p:cNvPr id="230" name="CustomShape 1"/>
          <p:cNvSpPr/>
          <p:nvPr/>
        </p:nvSpPr>
        <p:spPr>
          <a:xfrm>
            <a:off x="2650680" y="3254400"/>
            <a:ext cx="384156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Application of the offset temperature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536290" y="497860"/>
            <a:ext cx="6717240" cy="5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Results with </a:t>
            </a:r>
            <a:r>
              <a:rPr lang="en-US" sz="3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exp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/</a:t>
            </a:r>
            <a:r>
              <a:rPr lang="en-US" sz="3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num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MFR in NC and FC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755640" y="1484280"/>
            <a:ext cx="182880" cy="34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4"/>
          <p:cNvSpPr/>
          <p:nvPr/>
        </p:nvSpPr>
        <p:spPr>
          <a:xfrm>
            <a:off x="718200" y="1463040"/>
            <a:ext cx="1570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49" y="3830165"/>
            <a:ext cx="3933473" cy="289255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38520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771800" y="1196753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endParaRPr lang="en-US" sz="1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483768" y="1114948"/>
            <a:ext cx="534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57250" y="1124101"/>
            <a:ext cx="3829768" cy="2813232"/>
          </a:xfrm>
          <a:prstGeom prst="rect">
            <a:avLst/>
          </a:prstGeom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3931882" y="115019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Horizontal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364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07039" y="1121599"/>
            <a:ext cx="3813840" cy="2623677"/>
          </a:xfrm>
          <a:prstGeom prst="rect">
            <a:avLst/>
          </a:prstGeom>
          <a:ln>
            <a:noFill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109193"/>
            <a:ext cx="3584700" cy="2636084"/>
          </a:xfrm>
          <a:prstGeom prst="rect">
            <a:avLst/>
          </a:prstGeom>
        </p:spPr>
      </p:pic>
      <p:sp>
        <p:nvSpPr>
          <p:cNvPr id="230" name="CustomShape 1"/>
          <p:cNvSpPr/>
          <p:nvPr/>
        </p:nvSpPr>
        <p:spPr>
          <a:xfrm>
            <a:off x="2650680" y="3254400"/>
            <a:ext cx="384156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Application of the offset temperature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536290" y="497860"/>
            <a:ext cx="6717240" cy="5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Results with </a:t>
            </a:r>
            <a:r>
              <a:rPr lang="en-US" sz="3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exp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/</a:t>
            </a:r>
            <a:r>
              <a:rPr lang="en-US" sz="3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num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MFR in NC and FC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755640" y="1484280"/>
            <a:ext cx="182880" cy="34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4"/>
          <p:cNvSpPr/>
          <p:nvPr/>
        </p:nvSpPr>
        <p:spPr>
          <a:xfrm>
            <a:off x="718200" y="1463040"/>
            <a:ext cx="1570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3" y="3833648"/>
            <a:ext cx="3666374" cy="2696147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938520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771800" y="1196753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endParaRPr lang="en-US" sz="1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103408" y="112159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Vertical</a:t>
            </a:r>
            <a:endParaRPr lang="it-IT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57011" y="3745278"/>
            <a:ext cx="3863868" cy="2842004"/>
          </a:xfrm>
          <a:prstGeom prst="rect">
            <a:avLst/>
          </a:prstGeom>
          <a:ln>
            <a:noFill/>
          </a:ln>
        </p:spPr>
      </p:pic>
      <p:sp>
        <p:nvSpPr>
          <p:cNvPr id="13" name="CasellaDiTesto 12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068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2650680" y="3254400"/>
            <a:ext cx="384156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Application of the offset temperature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CustomShape 3"/>
          <p:cNvSpPr/>
          <p:nvPr/>
        </p:nvSpPr>
        <p:spPr>
          <a:xfrm>
            <a:off x="755640" y="1484280"/>
            <a:ext cx="182880" cy="34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4"/>
          <p:cNvSpPr/>
          <p:nvPr/>
        </p:nvSpPr>
        <p:spPr>
          <a:xfrm>
            <a:off x="718200" y="1463040"/>
            <a:ext cx="1570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2"/>
          <p:cNvSpPr/>
          <p:nvPr/>
        </p:nvSpPr>
        <p:spPr>
          <a:xfrm>
            <a:off x="694080" y="549360"/>
            <a:ext cx="6717240" cy="5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Considerations on the convergence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1268760"/>
            <a:ext cx="8493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 the first simulations performed before March 2017, the convergence was reached only in mean.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Applying under relaxation factors by 0.7 in the energy segregated solvers, both in fluid and solid continua, the convergence is reached in N.C. but not in F.C. 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2936"/>
            <a:ext cx="4798110" cy="352839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940152" y="320602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Convergence</a:t>
            </a:r>
            <a:r>
              <a:rPr lang="it-IT" dirty="0" smtClean="0"/>
              <a:t> with URF=0.7 in NC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6239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1005840" y="6126480"/>
            <a:ext cx="71866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N.C. MFR=0.36 kg/s, Segregated Energy URF=0.7, full convergence </a:t>
            </a:r>
          </a:p>
        </p:txBody>
      </p:sp>
      <p:sp>
        <p:nvSpPr>
          <p:cNvPr id="4" name="CustomShape 2"/>
          <p:cNvSpPr/>
          <p:nvPr/>
        </p:nvSpPr>
        <p:spPr>
          <a:xfrm>
            <a:off x="694080" y="549360"/>
            <a:ext cx="7498440" cy="5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Convergence with relaxed solvers in N.C.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NC_S03.01_Relax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84" y="1155330"/>
            <a:ext cx="7839440" cy="497858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magine 25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628800"/>
            <a:ext cx="6759360" cy="4421853"/>
          </a:xfrm>
          <a:prstGeom prst="rect">
            <a:avLst/>
          </a:prstGeom>
          <a:ln>
            <a:noFill/>
          </a:ln>
        </p:spPr>
      </p:pic>
      <p:sp>
        <p:nvSpPr>
          <p:cNvPr id="259" name="TextShape 1"/>
          <p:cNvSpPr txBox="1"/>
          <p:nvPr/>
        </p:nvSpPr>
        <p:spPr>
          <a:xfrm>
            <a:off x="1005840" y="6126480"/>
            <a:ext cx="71866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N.C. MFR=0.36 kg/s, Segregated Energy URF=0.7, full convergence </a:t>
            </a:r>
          </a:p>
        </p:txBody>
      </p:sp>
      <p:sp>
        <p:nvSpPr>
          <p:cNvPr id="4" name="CustomShape 2"/>
          <p:cNvSpPr/>
          <p:nvPr/>
        </p:nvSpPr>
        <p:spPr>
          <a:xfrm>
            <a:off x="694080" y="549360"/>
            <a:ext cx="7498440" cy="57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Convergence with relaxed solvers in N.C.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506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r>
              <a:rPr lang="it-IT" sz="2800" dirty="0" smtClean="0"/>
              <a:t>Thermal </a:t>
            </a:r>
            <a:r>
              <a:rPr lang="it-IT" sz="2800" dirty="0" err="1" smtClean="0"/>
              <a:t>stratification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55204"/>
            <a:ext cx="7925279" cy="518457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7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C_S0301_MFR2kg_URF-Default+Relaxed_In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770" y="1268760"/>
            <a:ext cx="8086966" cy="5135785"/>
          </a:xfrm>
          <a:prstGeom prst="rect">
            <a:avLst/>
          </a:prstGeom>
        </p:spPr>
      </p:pic>
      <p:sp>
        <p:nvSpPr>
          <p:cNvPr id="4" name="Sottotitolo 2"/>
          <p:cNvSpPr>
            <a:spLocks noGrp="1"/>
          </p:cNvSpPr>
          <p:nvPr>
            <p:ph type="subTitle"/>
          </p:nvPr>
        </p:nvSpPr>
        <p:spPr>
          <a:xfrm>
            <a:off x="541512" y="116632"/>
            <a:ext cx="8218896" cy="1229760"/>
          </a:xfrm>
        </p:spPr>
        <p:txBody>
          <a:bodyPr/>
          <a:lstStyle/>
          <a:p>
            <a:r>
              <a:rPr lang="it-IT" sz="2800" dirty="0" err="1" smtClean="0"/>
              <a:t>Convergence</a:t>
            </a:r>
            <a:r>
              <a:rPr lang="it-IT" sz="2800" dirty="0" smtClean="0"/>
              <a:t> (</a:t>
            </a:r>
            <a:r>
              <a:rPr lang="it-IT" sz="2800" dirty="0" err="1" smtClean="0"/>
              <a:t>pointwise</a:t>
            </a:r>
            <a:r>
              <a:rPr lang="it-IT" sz="2800" dirty="0" smtClean="0"/>
              <a:t>) with </a:t>
            </a:r>
            <a:r>
              <a:rPr lang="it-IT" sz="2800" dirty="0" err="1" smtClean="0"/>
              <a:t>relaxed</a:t>
            </a:r>
            <a:r>
              <a:rPr lang="it-IT" sz="2800" dirty="0" smtClean="0"/>
              <a:t> </a:t>
            </a:r>
            <a:r>
              <a:rPr lang="it-IT" sz="2800" dirty="0" err="1" smtClean="0"/>
              <a:t>solvers</a:t>
            </a:r>
            <a:r>
              <a:rPr lang="it-IT" sz="2800" dirty="0" smtClean="0"/>
              <a:t> in FC 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4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/>
          </p:nvPr>
        </p:nvSpPr>
        <p:spPr>
          <a:xfrm>
            <a:off x="467544" y="188640"/>
            <a:ext cx="8218896" cy="1229760"/>
          </a:xfrm>
        </p:spPr>
        <p:txBody>
          <a:bodyPr/>
          <a:lstStyle/>
          <a:p>
            <a:r>
              <a:rPr lang="it-IT" sz="2800" dirty="0" smtClean="0"/>
              <a:t>  </a:t>
            </a:r>
            <a:r>
              <a:rPr lang="it-IT" sz="2800" dirty="0" err="1" smtClean="0"/>
              <a:t>Convergence</a:t>
            </a:r>
            <a:r>
              <a:rPr lang="it-IT" sz="2800" dirty="0" smtClean="0"/>
              <a:t> in </a:t>
            </a:r>
            <a:r>
              <a:rPr lang="it-IT" sz="2800" dirty="0" err="1" smtClean="0"/>
              <a:t>mean</a:t>
            </a:r>
            <a:r>
              <a:rPr lang="it-IT" sz="2800" dirty="0" smtClean="0"/>
              <a:t> with </a:t>
            </a:r>
            <a:r>
              <a:rPr lang="it-IT" sz="2800" dirty="0" err="1" smtClean="0"/>
              <a:t>relaxed</a:t>
            </a:r>
            <a:r>
              <a:rPr lang="it-IT" sz="2800" dirty="0" smtClean="0"/>
              <a:t> </a:t>
            </a:r>
            <a:r>
              <a:rPr lang="it-IT" sz="2800" dirty="0" err="1" smtClean="0"/>
              <a:t>solvers</a:t>
            </a:r>
            <a:r>
              <a:rPr lang="it-IT" sz="2800" dirty="0" smtClean="0"/>
              <a:t> in FC </a:t>
            </a:r>
            <a:endParaRPr lang="it-IT" sz="2800" dirty="0"/>
          </a:p>
        </p:txBody>
      </p:sp>
      <p:pic>
        <p:nvPicPr>
          <p:cNvPr id="4" name="FC_S0301_MFR2kg_URF-Default+Relaxed_Mea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000" y="1440000"/>
            <a:ext cx="8086966" cy="513578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4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240" cy="1144800"/>
          </a:xfrm>
        </p:spPr>
        <p:txBody>
          <a:bodyPr/>
          <a:lstStyle/>
          <a:p>
            <a:r>
              <a:rPr lang="it-IT" b="1" dirty="0" smtClean="0"/>
              <a:t>   </a:t>
            </a:r>
            <a:r>
              <a:rPr lang="it-IT" sz="2800" dirty="0" smtClean="0"/>
              <a:t>TG03.S301.06 </a:t>
            </a:r>
            <a:r>
              <a:rPr lang="it-IT" sz="2800" dirty="0" err="1" smtClean="0"/>
              <a:t>Heat</a:t>
            </a:r>
            <a:r>
              <a:rPr lang="it-IT" sz="2800" dirty="0" smtClean="0"/>
              <a:t> Source 10.6 kW   </a:t>
            </a:r>
            <a:endParaRPr lang="it-IT" sz="2800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211578"/>
              </p:ext>
            </p:extLst>
          </p:nvPr>
        </p:nvGraphicFramePr>
        <p:xfrm>
          <a:off x="683568" y="1772816"/>
          <a:ext cx="7920879" cy="33560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6382"/>
                <a:gridCol w="1370921"/>
                <a:gridCol w="1599408"/>
                <a:gridCol w="1309993"/>
                <a:gridCol w="1584175"/>
              </a:tblGrid>
              <a:tr h="230642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Natural circulation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Forced circulation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4028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Numerical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Experimental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Numerical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Experimental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461283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Mass flow (kg/s)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0.58</a:t>
                      </a:r>
                      <a:endParaRPr lang="it-IT" sz="1800" b="1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0.53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2.01</a:t>
                      </a:r>
                      <a:endParaRPr lang="it-IT" sz="1800" b="1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1.91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461283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Temp Inlet (°</a:t>
                      </a:r>
                      <a:r>
                        <a:rPr lang="en-GB" sz="1800">
                          <a:effectLst/>
                        </a:rPr>
                        <a:t>C</a:t>
                      </a:r>
                      <a:r>
                        <a:rPr lang="en-US" sz="1800">
                          <a:effectLst/>
                        </a:rPr>
                        <a:t>)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222.4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222.4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273.3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273.3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461283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TempOutlet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(°</a:t>
                      </a:r>
                      <a:r>
                        <a:rPr lang="en-GB" sz="1800" dirty="0">
                          <a:effectLst/>
                        </a:rPr>
                        <a:t>C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346.6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346.6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309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309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461283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ΔT </a:t>
                      </a:r>
                      <a:r>
                        <a:rPr lang="en-US" sz="1800" dirty="0" smtClean="0">
                          <a:effectLst/>
                        </a:rPr>
                        <a:t>In-Out </a:t>
                      </a:r>
                      <a:r>
                        <a:rPr lang="en-US" sz="1800" dirty="0">
                          <a:effectLst/>
                        </a:rPr>
                        <a:t>(K)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124.2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124.2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35.7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35.7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461283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Temp IPT-9 (°</a:t>
                      </a:r>
                      <a:r>
                        <a:rPr lang="en-GB" sz="1800">
                          <a:effectLst/>
                        </a:rPr>
                        <a:t>C</a:t>
                      </a:r>
                      <a:r>
                        <a:rPr lang="en-US" sz="1800">
                          <a:effectLst/>
                        </a:rPr>
                        <a:t>)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356.6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356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314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313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46128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Temp CIP-10 </a:t>
                      </a:r>
                      <a:r>
                        <a:rPr lang="en-US" sz="1800" dirty="0">
                          <a:effectLst/>
                        </a:rPr>
                        <a:t>(°</a:t>
                      </a:r>
                      <a:r>
                        <a:rPr lang="en-GB" sz="1800" dirty="0">
                          <a:effectLst/>
                        </a:rPr>
                        <a:t>C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337.1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342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302.5</a:t>
                      </a:r>
                      <a:endParaRPr lang="it-IT" sz="18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305</a:t>
                      </a:r>
                      <a:endParaRPr lang="it-IT" sz="18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251521" y="5857978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respect the thermal balance, in the numerical model we impose a higher MFR: +</a:t>
            </a:r>
            <a:r>
              <a:rPr lang="en-US" b="1" dirty="0" smtClean="0"/>
              <a:t>7.5% in NC and +5% in FC</a:t>
            </a:r>
            <a:endParaRPr lang="en-US" b="1" dirty="0"/>
          </a:p>
        </p:txBody>
      </p:sp>
      <p:sp>
        <p:nvSpPr>
          <p:cNvPr id="5" name="Rettangolo 4"/>
          <p:cNvSpPr/>
          <p:nvPr/>
        </p:nvSpPr>
        <p:spPr>
          <a:xfrm>
            <a:off x="1655677" y="1145729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High </a:t>
            </a:r>
            <a:r>
              <a:rPr lang="en-US" dirty="0"/>
              <a:t>power in the test section for calibration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240" cy="1144800"/>
          </a:xfrm>
        </p:spPr>
        <p:txBody>
          <a:bodyPr/>
          <a:lstStyle/>
          <a:p>
            <a:r>
              <a:rPr lang="it-IT" b="1" dirty="0" smtClean="0"/>
              <a:t>   </a:t>
            </a:r>
            <a:r>
              <a:rPr lang="it-IT" sz="2800" dirty="0" smtClean="0"/>
              <a:t>TG03.S301.06 </a:t>
            </a:r>
            <a:r>
              <a:rPr lang="it-IT" sz="2800" dirty="0" err="1" smtClean="0"/>
              <a:t>Heat</a:t>
            </a:r>
            <a:r>
              <a:rPr lang="it-IT" sz="2800" dirty="0" smtClean="0"/>
              <a:t> Source 10.6 kW   </a:t>
            </a:r>
            <a:endParaRPr lang="it-IT" sz="2800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185874"/>
              </p:ext>
            </p:extLst>
          </p:nvPr>
        </p:nvGraphicFramePr>
        <p:xfrm>
          <a:off x="683570" y="1916831"/>
          <a:ext cx="7166935" cy="22959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2"/>
                <a:gridCol w="593083"/>
                <a:gridCol w="1135109"/>
                <a:gridCol w="1815493"/>
                <a:gridCol w="983534"/>
                <a:gridCol w="983534"/>
              </a:tblGrid>
              <a:tr h="344436">
                <a:tc rowSpan="2"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Case</a:t>
                      </a:r>
                      <a:endParaRPr lang="it-IT" sz="1600" b="1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dT (Exp-Num) (K)</a:t>
                      </a:r>
                      <a:endParaRPr lang="it-IT" sz="1600" b="1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ΔT (Inlet-Outlet) (K)</a:t>
                      </a:r>
                      <a:endParaRPr lang="it-IT" sz="1600" b="1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Error dT/ΔT  (%)</a:t>
                      </a:r>
                      <a:endParaRPr lang="it-IT" sz="1600" b="1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44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IPTs</a:t>
                      </a:r>
                      <a:endParaRPr lang="it-IT" sz="1600" b="1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CIPs</a:t>
                      </a:r>
                      <a:endParaRPr lang="it-IT" sz="1600" b="1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IPTs</a:t>
                      </a:r>
                      <a:endParaRPr lang="it-IT" sz="1600" b="1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CIPs</a:t>
                      </a:r>
                      <a:endParaRPr lang="it-IT" sz="1600" b="1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688872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N.</a:t>
                      </a:r>
                      <a:r>
                        <a:rPr lang="en-US" sz="1600" b="1" baseline="0" dirty="0" smtClean="0">
                          <a:effectLst/>
                        </a:rPr>
                        <a:t>C.</a:t>
                      </a:r>
                      <a:r>
                        <a:rPr lang="en-US" sz="1600" b="1" dirty="0" smtClean="0">
                          <a:effectLst/>
                        </a:rPr>
                        <a:t> </a:t>
                      </a: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MFR=0.58</a:t>
                      </a:r>
                      <a:r>
                        <a:rPr lang="en-US" sz="1600" b="1" baseline="0" dirty="0" smtClean="0">
                          <a:effectLst/>
                        </a:rPr>
                        <a:t> </a:t>
                      </a:r>
                      <a:r>
                        <a:rPr lang="en-US" sz="1600" b="1" dirty="0" smtClean="0">
                          <a:effectLst/>
                        </a:rPr>
                        <a:t>kg/s</a:t>
                      </a:r>
                      <a:endParaRPr lang="it-IT" sz="1600" b="1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0.6</a:t>
                      </a:r>
                      <a:endParaRPr lang="it-IT" sz="1600" b="1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5</a:t>
                      </a:r>
                      <a:endParaRPr lang="it-IT" sz="1600" b="1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124.2</a:t>
                      </a:r>
                      <a:endParaRPr lang="it-IT" sz="1600" b="1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0.4</a:t>
                      </a:r>
                      <a:endParaRPr lang="it-IT" sz="1600" b="1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4</a:t>
                      </a:r>
                      <a:endParaRPr lang="it-IT" sz="1600" b="1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77498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F.</a:t>
                      </a:r>
                      <a:r>
                        <a:rPr lang="en-US" sz="1600" b="1" baseline="0" dirty="0" smtClean="0">
                          <a:effectLst/>
                        </a:rPr>
                        <a:t>C.</a:t>
                      </a:r>
                      <a:endParaRPr lang="it-IT" sz="1600" b="1" dirty="0">
                        <a:effectLst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MFR=2.01 kg/s</a:t>
                      </a:r>
                      <a:endParaRPr lang="it-IT" sz="1600" b="1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</a:rPr>
                        <a:t>1</a:t>
                      </a:r>
                      <a:endParaRPr lang="it-IT" sz="1600" b="1" dirty="0">
                        <a:effectLst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it-IT" sz="1600" b="1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2.5</a:t>
                      </a:r>
                      <a:endParaRPr lang="it-IT" sz="1600" b="1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35.7</a:t>
                      </a:r>
                      <a:endParaRPr lang="it-IT" sz="1600" b="1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2.8</a:t>
                      </a:r>
                      <a:endParaRPr lang="it-IT" sz="1600" b="1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7</a:t>
                      </a:r>
                      <a:endParaRPr lang="it-IT" sz="1600" b="1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7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1"/>
          <p:cNvPicPr/>
          <p:nvPr/>
        </p:nvPicPr>
        <p:blipFill>
          <a:blip r:embed="rId3"/>
          <a:srcRect l="6206" t="1222" r="26908" b="7338"/>
          <a:stretch/>
        </p:blipFill>
        <p:spPr>
          <a:xfrm>
            <a:off x="5508104" y="1916832"/>
            <a:ext cx="3240360" cy="3672408"/>
          </a:xfrm>
          <a:prstGeom prst="rect">
            <a:avLst/>
          </a:prstGeom>
          <a:ln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628560" y="255600"/>
            <a:ext cx="788544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232E5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TALL-3D test section model geometry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323528" y="1038240"/>
            <a:ext cx="5760640" cy="491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TALL-3D 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test section: axisymmetric cylindrical stainless steel vessel with a bottom inlet and a top outlet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9560" indent="-166680">
              <a:lnSpc>
                <a:spcPct val="100000"/>
              </a:lnSpc>
            </a:pPr>
            <a:endParaRPr lang="en-US" sz="2100" b="0" strike="noStrike" spc="-1" dirty="0" smtClean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169560" indent="-166680">
              <a:lnSpc>
                <a:spcPct val="100000"/>
              </a:lnSpc>
            </a:pPr>
            <a:endParaRPr lang="en-US" sz="2100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169560" indent="-166680">
              <a:lnSpc>
                <a:spcPct val="100000"/>
              </a:lnSpc>
            </a:pPr>
            <a:r>
              <a:rPr lang="en-US" sz="21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Splitting </a:t>
            </a: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 regions for several reasons: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578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n-US" sz="2100" b="0" u="sng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Different </a:t>
            </a:r>
            <a:r>
              <a:rPr lang="en-US" sz="2100" b="0" u="sng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materials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40" lvl="1" indent="-16848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18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Steel, LBE, External </a:t>
            </a:r>
            <a:r>
              <a:rPr lang="en-US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insulators: two materials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9560" indent="-166680">
              <a:lnSpc>
                <a:spcPct val="90000"/>
              </a:lnSpc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956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0" u="sng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Part-based </a:t>
            </a:r>
            <a:r>
              <a:rPr lang="en-US" sz="2100" b="0" u="sng" strike="noStrike" spc="-1" dirty="0" err="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meshers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40" lvl="1" indent="-16848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Unstructured </a:t>
            </a:r>
            <a:r>
              <a:rPr lang="en-US" sz="18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polyhedral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40" lvl="1" indent="-16848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Prism layer only in the fluid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578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b="0" strike="noStrike" spc="-1" dirty="0" smtClean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34578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b="0" u="sng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Specific </a:t>
            </a:r>
            <a:r>
              <a:rPr lang="en-US" sz="2100" b="0" u="sng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source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40" lvl="1" indent="-16848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Heat source: around the lateral walls of the pool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9560" indent="-166680">
              <a:lnSpc>
                <a:spcPct val="100000"/>
              </a:lnSpc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CustomShape 4"/>
          <p:cNvSpPr/>
          <p:nvPr/>
        </p:nvSpPr>
        <p:spPr>
          <a:xfrm>
            <a:off x="7086600" y="6492960"/>
            <a:ext cx="205596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asellaDiTesto 5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273600"/>
            <a:ext cx="7930864" cy="1144800"/>
          </a:xfrm>
        </p:spPr>
        <p:txBody>
          <a:bodyPr/>
          <a:lstStyle/>
          <a:p>
            <a:r>
              <a:rPr lang="it-IT" sz="2800" b="1" dirty="0" smtClean="0"/>
              <a:t> </a:t>
            </a:r>
            <a:r>
              <a:rPr lang="it-IT" sz="2800" dirty="0" smtClean="0"/>
              <a:t>TG03.S301.06 </a:t>
            </a:r>
            <a:r>
              <a:rPr lang="en-US" sz="2800" dirty="0" smtClean="0"/>
              <a:t>Relaxed energy solvers</a:t>
            </a:r>
            <a:endParaRPr lang="en-US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95536" y="1196752"/>
            <a:ext cx="3600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/>
              <a:t>In N.C. the convergence is reached. There is no need to relax the energy solvers to obtain the convergence.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dirty="0" smtClean="0"/>
          </a:p>
          <a:p>
            <a:pPr marL="285750" indent="-285750" algn="just">
              <a:buFont typeface="Arial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/>
              <a:t>In FC, the convergence is not reached not even with a 0.7 of relaxation. There is a certain effect on the temperature oscillations when relaxation is applied. 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en-US" dirty="0" smtClean="0"/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n-US" dirty="0" smtClean="0"/>
              <a:t>The convergence in mean is reached.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52" y="1163613"/>
            <a:ext cx="4032448" cy="296534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58" y="3986361"/>
            <a:ext cx="4711732" cy="2646617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>
            <a:off x="3995936" y="4149080"/>
            <a:ext cx="295232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7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730102" y="433790"/>
            <a:ext cx="3845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err="1" smtClean="0"/>
              <a:t>Convergence</a:t>
            </a:r>
            <a:r>
              <a:rPr lang="it-IT" sz="2800" dirty="0" smtClean="0"/>
              <a:t> </a:t>
            </a:r>
            <a:r>
              <a:rPr lang="it-IT" sz="2800" dirty="0" err="1" smtClean="0"/>
              <a:t>overview</a:t>
            </a:r>
            <a:endParaRPr lang="en-US" sz="28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67544" y="1412776"/>
            <a:ext cx="8705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Test case 1:  NC </a:t>
            </a:r>
            <a:r>
              <a:rPr lang="it-IT" dirty="0" err="1" smtClean="0"/>
              <a:t>convergence</a:t>
            </a:r>
            <a:r>
              <a:rPr lang="it-IT" dirty="0" smtClean="0"/>
              <a:t> in </a:t>
            </a:r>
            <a:r>
              <a:rPr lang="it-IT" dirty="0" err="1" smtClean="0"/>
              <a:t>mean</a:t>
            </a:r>
            <a:r>
              <a:rPr lang="it-IT" dirty="0" smtClean="0"/>
              <a:t> and under </a:t>
            </a:r>
            <a:r>
              <a:rPr lang="it-IT" dirty="0" err="1" smtClean="0"/>
              <a:t>relaxation</a:t>
            </a:r>
            <a:r>
              <a:rPr lang="it-IT" dirty="0" smtClean="0"/>
              <a:t> </a:t>
            </a:r>
          </a:p>
          <a:p>
            <a:r>
              <a:rPr lang="en-US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TG03.S301.01 </a:t>
            </a:r>
            <a:r>
              <a:rPr lang="it-IT" dirty="0" smtClean="0"/>
              <a:t>FC </a:t>
            </a:r>
            <a:r>
              <a:rPr lang="it-IT" dirty="0" err="1"/>
              <a:t>convergence</a:t>
            </a:r>
            <a:r>
              <a:rPr lang="it-IT" dirty="0"/>
              <a:t> in </a:t>
            </a:r>
            <a:r>
              <a:rPr lang="it-IT" dirty="0" err="1"/>
              <a:t>mean</a:t>
            </a:r>
            <a:r>
              <a:rPr lang="it-IT" dirty="0"/>
              <a:t> </a:t>
            </a:r>
            <a:r>
              <a:rPr lang="it-IT" dirty="0" err="1" smtClean="0"/>
              <a:t>only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Test case 2: NC full </a:t>
            </a:r>
            <a:r>
              <a:rPr lang="it-IT" dirty="0" err="1" smtClean="0"/>
              <a:t>pointwise</a:t>
            </a:r>
            <a:r>
              <a:rPr lang="it-IT" dirty="0" smtClean="0"/>
              <a:t> </a:t>
            </a:r>
            <a:r>
              <a:rPr lang="it-IT" dirty="0" err="1" smtClean="0"/>
              <a:t>convergence</a:t>
            </a:r>
            <a:r>
              <a:rPr lang="it-IT" dirty="0" smtClean="0"/>
              <a:t> </a:t>
            </a:r>
            <a:r>
              <a:rPr lang="it-IT" dirty="0" err="1" smtClean="0"/>
              <a:t>without</a:t>
            </a:r>
            <a:r>
              <a:rPr lang="it-IT" dirty="0" smtClean="0"/>
              <a:t> </a:t>
            </a:r>
            <a:r>
              <a:rPr lang="it-IT" dirty="0" err="1" smtClean="0"/>
              <a:t>relaxation</a:t>
            </a:r>
            <a:endParaRPr lang="it-IT" dirty="0" smtClean="0"/>
          </a:p>
          <a:p>
            <a:r>
              <a:rPr lang="en-US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TG03.S01.06 </a:t>
            </a:r>
            <a:r>
              <a:rPr lang="it-IT" dirty="0" smtClean="0"/>
              <a:t> FC </a:t>
            </a:r>
            <a:r>
              <a:rPr lang="it-IT" dirty="0" err="1" smtClean="0"/>
              <a:t>convergence</a:t>
            </a:r>
            <a:r>
              <a:rPr lang="it-IT" dirty="0" smtClean="0"/>
              <a:t> in </a:t>
            </a:r>
            <a:r>
              <a:rPr lang="it-IT" dirty="0" err="1" smtClean="0"/>
              <a:t>mean</a:t>
            </a:r>
            <a:r>
              <a:rPr lang="it-IT" dirty="0" smtClean="0"/>
              <a:t> and </a:t>
            </a:r>
            <a:r>
              <a:rPr lang="it-IT" dirty="0" err="1" smtClean="0"/>
              <a:t>partial</a:t>
            </a:r>
            <a:r>
              <a:rPr lang="it-IT" dirty="0" smtClean="0"/>
              <a:t> </a:t>
            </a:r>
            <a:r>
              <a:rPr lang="it-IT" dirty="0" err="1" smtClean="0"/>
              <a:t>convergence</a:t>
            </a:r>
            <a:r>
              <a:rPr lang="it-IT" dirty="0" smtClean="0"/>
              <a:t> under </a:t>
            </a:r>
            <a:r>
              <a:rPr lang="it-IT" dirty="0" err="1" smtClean="0"/>
              <a:t>relaxation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0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TG03.S301.06 Full </a:t>
            </a:r>
            <a:r>
              <a:rPr lang="it-IT" sz="2400" dirty="0" err="1" smtClean="0"/>
              <a:t>convergence</a:t>
            </a:r>
            <a:r>
              <a:rPr lang="it-IT" sz="2400" dirty="0" smtClean="0"/>
              <a:t> in NC</a:t>
            </a:r>
            <a:endParaRPr lang="en-US" sz="2400" dirty="0"/>
          </a:p>
        </p:txBody>
      </p:sp>
      <p:pic>
        <p:nvPicPr>
          <p:cNvPr id="9" name="NC_S03.06_DaCapo_DefaultURFIn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760" y="1196752"/>
            <a:ext cx="8086964" cy="513578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4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  TG03.S301.06 Full </a:t>
            </a:r>
            <a:r>
              <a:rPr lang="it-IT" sz="2400" dirty="0" err="1" smtClean="0"/>
              <a:t>convergence</a:t>
            </a:r>
            <a:r>
              <a:rPr lang="it-IT" sz="2400" dirty="0" smtClean="0"/>
              <a:t> in NC</a:t>
            </a:r>
            <a:endParaRPr lang="en-US" sz="2400" dirty="0"/>
          </a:p>
        </p:txBody>
      </p:sp>
      <p:pic>
        <p:nvPicPr>
          <p:cNvPr id="4" name="NC_S03.06_DefaultURFIn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138064"/>
            <a:ext cx="8078328" cy="512973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8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  TG03.S301.06 Full </a:t>
            </a:r>
            <a:r>
              <a:rPr lang="en-US" sz="2400" dirty="0" smtClean="0"/>
              <a:t>convergence</a:t>
            </a:r>
            <a:r>
              <a:rPr lang="it-IT" sz="2400" dirty="0" smtClean="0"/>
              <a:t> </a:t>
            </a:r>
            <a:r>
              <a:rPr lang="it-IT" sz="2400" dirty="0" smtClean="0"/>
              <a:t>in NC</a:t>
            </a:r>
            <a:endParaRPr lang="en-US" sz="2400" dirty="0"/>
          </a:p>
        </p:txBody>
      </p:sp>
      <p:pic>
        <p:nvPicPr>
          <p:cNvPr id="3" name="NC_S03.06_DefaultURFInst_TempVe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412776"/>
            <a:ext cx="8078328" cy="512973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2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  TG03.S301.06 </a:t>
            </a:r>
            <a:r>
              <a:rPr lang="it-IT" sz="2400" dirty="0" err="1" smtClean="0"/>
              <a:t>Animation</a:t>
            </a:r>
            <a:r>
              <a:rPr lang="it-IT" sz="2400" dirty="0" smtClean="0"/>
              <a:t> FC</a:t>
            </a:r>
            <a:endParaRPr lang="en-US" sz="2400" dirty="0"/>
          </a:p>
        </p:txBody>
      </p:sp>
      <p:pic>
        <p:nvPicPr>
          <p:cNvPr id="4" name="FC_S03.06_URF-DEfault+Relaxed_In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484784"/>
            <a:ext cx="8200352" cy="520779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9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  TG03.S301.06  </a:t>
            </a:r>
            <a:r>
              <a:rPr lang="it-IT" sz="2400" dirty="0" err="1" smtClean="0"/>
              <a:t>Animation</a:t>
            </a:r>
            <a:r>
              <a:rPr lang="it-IT" sz="2400" dirty="0" smtClean="0"/>
              <a:t> FC-</a:t>
            </a:r>
            <a:r>
              <a:rPr lang="it-IT" sz="2400" dirty="0" err="1" smtClean="0"/>
              <a:t>convergence</a:t>
            </a:r>
            <a:r>
              <a:rPr lang="it-IT" sz="2400" dirty="0" smtClean="0"/>
              <a:t> in </a:t>
            </a:r>
            <a:r>
              <a:rPr lang="it-IT" sz="2400" dirty="0" err="1" smtClean="0"/>
              <a:t>mean</a:t>
            </a:r>
            <a:endParaRPr lang="en-US" sz="2400" dirty="0"/>
          </a:p>
        </p:txBody>
      </p:sp>
      <p:pic>
        <p:nvPicPr>
          <p:cNvPr id="3" name="FC_S03.06_URF-DEfault+Relaxed_Mea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412776"/>
            <a:ext cx="8313738" cy="527980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42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  TG03.S301.06 </a:t>
            </a:r>
            <a:r>
              <a:rPr lang="it-IT" sz="2400" dirty="0" err="1" smtClean="0"/>
              <a:t>Animation</a:t>
            </a:r>
            <a:r>
              <a:rPr lang="it-IT" sz="2400" dirty="0" smtClean="0"/>
              <a:t> FC </a:t>
            </a:r>
            <a:endParaRPr lang="en-US" sz="2400" dirty="0"/>
          </a:p>
        </p:txBody>
      </p:sp>
      <p:pic>
        <p:nvPicPr>
          <p:cNvPr id="4" name="FC_S03.06_URF-DEfault+Relaxed_MeanInst_velTem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161306"/>
            <a:ext cx="8316416" cy="528150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4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628560" y="255600"/>
            <a:ext cx="788544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 dirty="0">
                <a:solidFill>
                  <a:srgbClr val="232E5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Conclusion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628560" y="1124744"/>
            <a:ext cx="8191912" cy="53491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hot model of the TALL-3D test section, aimed at reproducing its general circulation has been built, progressively improved and appropriately instrumented.</a:t>
            </a:r>
            <a:endParaRPr lang="it-IT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Classical </a:t>
            </a:r>
            <a:r>
              <a:rPr lang="en-US" dirty="0"/>
              <a:t>steady state convergence is not always reached </a:t>
            </a:r>
            <a:r>
              <a:rPr lang="en-US" dirty="0" smtClean="0"/>
              <a:t>but </a:t>
            </a:r>
            <a:r>
              <a:rPr lang="en-US" dirty="0"/>
              <a:t>always shows fast convergence in mean over iterations. </a:t>
            </a: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Comparison </a:t>
            </a:r>
            <a:r>
              <a:rPr lang="en-US" dirty="0"/>
              <a:t>is done between mean in time of experimental results and mean over </a:t>
            </a:r>
            <a:r>
              <a:rPr lang="en-US" dirty="0" smtClean="0"/>
              <a:t>iterations in </a:t>
            </a:r>
            <a:r>
              <a:rPr lang="en-US" dirty="0"/>
              <a:t>the two </a:t>
            </a:r>
            <a:r>
              <a:rPr lang="en-US" dirty="0" smtClean="0"/>
              <a:t>cases </a:t>
            </a:r>
            <a:r>
              <a:rPr lang="en-US" dirty="0"/>
              <a:t>of natural circulation (NC) and forced circulation (FC</a:t>
            </a:r>
            <a:r>
              <a:rPr lang="en-US" dirty="0" smtClean="0"/>
              <a:t>) of the two experimental tests simulated.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thermal stratification is well captured.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In the forced circulation case we have a major error. This error may come from the geometrical approximation of the inner circular plate which in the experiment is provided with non-negligible channels dug up to 50% of the plate width. As the wires occupy a part of the channels, it is very difficult to have a correct numerical representation of these details.</a:t>
            </a:r>
            <a:endParaRPr lang="it-IT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263" name="CustomShape 4"/>
          <p:cNvSpPr/>
          <p:nvPr/>
        </p:nvSpPr>
        <p:spPr>
          <a:xfrm>
            <a:off x="7086600" y="6492960"/>
            <a:ext cx="205596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asellaDiTesto 6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4" r="22858"/>
          <a:stretch/>
        </p:blipFill>
        <p:spPr>
          <a:xfrm>
            <a:off x="5076056" y="1866994"/>
            <a:ext cx="3888000" cy="4807045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628560" y="255600"/>
            <a:ext cx="788544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232E5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TALL-3D model instrumentation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395536" y="1038240"/>
            <a:ext cx="5832648" cy="50550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69560" indent="-166680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The numerical model is appropriately instrumented: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9560" indent="-166680">
              <a:lnSpc>
                <a:spcPct val="90000"/>
              </a:lnSpc>
            </a:pP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956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Instantaneous and mean </a:t>
            </a: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flow temperature through inlet, outlet, point and line </a:t>
            </a:r>
            <a:r>
              <a:rPr lang="en-US" sz="20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probes; temperature </a:t>
            </a: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and velocity fields shown on transversal sections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9560" indent="-166680">
              <a:lnSpc>
                <a:spcPct val="90000"/>
              </a:lnSpc>
            </a:pP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956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Heat fluxes through fluid/solid interfaces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9560" indent="-166680">
              <a:lnSpc>
                <a:spcPct val="90000"/>
              </a:lnSpc>
            </a:pP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956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endParaRPr lang="en-US" sz="2000" b="0" strike="noStrike" spc="-1" dirty="0" smtClean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16956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endParaRPr lang="en-US" sz="2000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16956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endParaRPr lang="en-US" sz="2000" b="0" strike="noStrike" spc="-1" dirty="0" smtClean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16956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Replication </a:t>
            </a: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of the experimental temperature probes: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9560" indent="-166680">
              <a:lnSpc>
                <a:spcPct val="90000"/>
              </a:lnSpc>
            </a:pP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5440" indent="-168480">
              <a:buClr>
                <a:srgbClr val="404040"/>
              </a:buClr>
              <a:buFont typeface="Arial"/>
              <a:buChar char="•"/>
            </a:pPr>
            <a:r>
              <a:rPr lang="en-US" sz="20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I</a:t>
            </a: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nner </a:t>
            </a:r>
            <a:r>
              <a:rPr lang="en-US" sz="20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P</a:t>
            </a: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ipe </a:t>
            </a:r>
            <a:r>
              <a:rPr lang="en-US" sz="20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T</a:t>
            </a: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hermocouples </a:t>
            </a:r>
            <a:r>
              <a:rPr lang="en-US" sz="20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(</a:t>
            </a:r>
            <a:r>
              <a:rPr lang="en-US" sz="20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IPT</a:t>
            </a:r>
            <a:r>
              <a:rPr lang="en-US" sz="20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)</a:t>
            </a:r>
          </a:p>
          <a:p>
            <a:pPr marL="512640" lvl="1" indent="-168480"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 </a:t>
            </a: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4x9 TCs in-pool vertical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5440" indent="-168480">
              <a:buClr>
                <a:srgbClr val="404040"/>
              </a:buClr>
              <a:buFont typeface="Arial"/>
              <a:buChar char="•"/>
            </a:pPr>
            <a:r>
              <a:rPr lang="en-US" sz="20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C</a:t>
            </a: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ircular </a:t>
            </a:r>
            <a:r>
              <a:rPr lang="en-US" sz="20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I</a:t>
            </a: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nner </a:t>
            </a:r>
            <a:r>
              <a:rPr lang="en-US" sz="20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P</a:t>
            </a: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late (</a:t>
            </a:r>
            <a:r>
              <a:rPr lang="en-US" sz="20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CIP</a:t>
            </a: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) thermocouples </a:t>
            </a:r>
            <a:endParaRPr lang="en-US" sz="2000" b="0" strike="noStrike" spc="-1" dirty="0" smtClean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libri"/>
              <a:ea typeface="Source Han Sans CN Regular"/>
            </a:endParaRPr>
          </a:p>
          <a:p>
            <a:pPr marL="512640" lvl="1" indent="-168480"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4x10 </a:t>
            </a: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TCs </a:t>
            </a:r>
            <a:r>
              <a:rPr lang="en-US" sz="20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t>horizontal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9560" indent="-166680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4"/>
          <p:cNvSpPr/>
          <p:nvPr/>
        </p:nvSpPr>
        <p:spPr>
          <a:xfrm>
            <a:off x="7086600" y="6492960"/>
            <a:ext cx="205596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asellaDiTesto 5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8276"/>
          <a:stretch/>
        </p:blipFill>
        <p:spPr>
          <a:xfrm>
            <a:off x="4139952" y="1090464"/>
            <a:ext cx="3346625" cy="2992404"/>
          </a:xfrm>
          <a:prstGeom prst="rect">
            <a:avLst/>
          </a:prstGeom>
          <a:ln>
            <a:noFill/>
          </a:ln>
        </p:spPr>
      </p:pic>
      <p:sp>
        <p:nvSpPr>
          <p:cNvPr id="103" name="CustomShape 1"/>
          <p:cNvSpPr/>
          <p:nvPr/>
        </p:nvSpPr>
        <p:spPr>
          <a:xfrm>
            <a:off x="628560" y="255600"/>
            <a:ext cx="788544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 dirty="0" smtClean="0">
                <a:solidFill>
                  <a:srgbClr val="232E5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TALL-3D model </a:t>
            </a:r>
            <a:r>
              <a:rPr lang="en-US" sz="3300" spc="-1" dirty="0" smtClean="0">
                <a:solidFill>
                  <a:srgbClr val="232E5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updates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403200" y="1371600"/>
            <a:ext cx="4168080" cy="50097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</a:t>
            </a:r>
            <a:r>
              <a:rPr lang="en-US" sz="21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xtended </a:t>
            </a:r>
            <a:r>
              <a:rPr lang="en-US" sz="2100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</a:t>
            </a:r>
            <a:r>
              <a:rPr lang="en-US" sz="21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hermocouple Inner pipes </a:t>
            </a: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customized and refined mesh </a:t>
            </a: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size in thin </a:t>
            </a:r>
            <a:r>
              <a:rPr lang="en-US" sz="21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zones: heater, inner plate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orrected position of the inner plate TCs: in the first layer under the plate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</a:t>
            </a:r>
            <a:r>
              <a:rPr lang="en-US" sz="21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onformal </a:t>
            </a: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fluid/solid interfaces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Volume mesh </a:t>
            </a:r>
            <a:r>
              <a:rPr lang="en-US" sz="2100" b="0" strike="noStrike" spc="-1" dirty="0" err="1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Fluid+Solids</a:t>
            </a:r>
            <a:r>
              <a:rPr lang="en-US" sz="21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: </a:t>
            </a:r>
            <a:r>
              <a:rPr lang="en-US" sz="2100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increased from 1 to </a:t>
            </a:r>
            <a:r>
              <a:rPr lang="en-US" sz="21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 </a:t>
            </a:r>
            <a:r>
              <a:rPr lang="en-US" sz="2100" b="0" strike="noStrike" spc="-1" dirty="0" err="1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Mcells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4"/>
          <p:cNvSpPr/>
          <p:nvPr/>
        </p:nvSpPr>
        <p:spPr>
          <a:xfrm>
            <a:off x="7086600" y="6492960"/>
            <a:ext cx="205596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8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98" y="3841737"/>
            <a:ext cx="3758604" cy="2797576"/>
          </a:xfrm>
          <a:prstGeom prst="rect">
            <a:avLst/>
          </a:prstGeom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557280" y="1628800"/>
            <a:ext cx="6607008" cy="35283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Steady state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K-Epsilon realizable Two-Layer All y+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Segregated Fluid Temperature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Segregated Solid Energy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Gravity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STAR-CCM+ default </a:t>
            </a:r>
            <a:r>
              <a:rPr lang="en-US" sz="21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settings</a:t>
            </a: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Under Relaxation Factors for energy solver to 0.7</a:t>
            </a: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endParaRPr lang="en-US" sz="2100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CFD model ready for post test, comparison, validation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628560" y="255600"/>
            <a:ext cx="788544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232E5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TALL-3D model run setting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CustomShape 4"/>
          <p:cNvSpPr/>
          <p:nvPr/>
        </p:nvSpPr>
        <p:spPr>
          <a:xfrm>
            <a:off x="7086600" y="6492960"/>
            <a:ext cx="205596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asellaDiTesto 4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628560" y="255600"/>
            <a:ext cx="788544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232E5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TALL-3D basic modeling: 2 test cases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628560" y="1124744"/>
            <a:ext cx="8245544" cy="53682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Distinguished </a:t>
            </a:r>
            <a:r>
              <a:rPr lang="en-US" sz="21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Forced Circulation (FC) and Natural </a:t>
            </a:r>
            <a:r>
              <a:rPr lang="en-US" sz="2100" b="1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Circulation (NC</a:t>
            </a:r>
            <a:r>
              <a:rPr lang="en-US" sz="21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) </a:t>
            </a: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cases using the experimental test </a:t>
            </a:r>
            <a:r>
              <a:rPr lang="en-US" sz="21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TG03.S301.01 (provided in February 2017) and </a:t>
            </a:r>
            <a:r>
              <a:rPr lang="en-US" sz="2100" b="1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TG03.S01.06 </a:t>
            </a:r>
            <a:r>
              <a:rPr lang="en-US" sz="21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(provided in August 2017) </a:t>
            </a: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performed by </a:t>
            </a:r>
            <a:r>
              <a:rPr lang="en-US" sz="21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KTH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2100" b="0" strike="noStrike" spc="-1" dirty="0" smtClean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168120" indent="-166680">
              <a:lnSpc>
                <a:spcPct val="90000"/>
              </a:lnSpc>
            </a:pPr>
            <a:r>
              <a:rPr lang="en-US" sz="2100" b="1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TG03.S301.01</a:t>
            </a:r>
          </a:p>
          <a:p>
            <a:pPr marL="168120" indent="-166680">
              <a:lnSpc>
                <a:spcPct val="90000"/>
              </a:lnSpc>
            </a:pPr>
            <a:endParaRPr lang="en-U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FC: MFR = 1.8 kg/s</a:t>
            </a: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Inlet Temperature=232°C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NC: MFR = 0.33 kg/s</a:t>
            </a: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Inlet Temperature=181.1°C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Heat Source in the Heater: 5.5 kW ~ ΔT=18.4°C (FC), ΔT=102.8°C  (NC),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2100" b="1" strike="noStrike" spc="-1" dirty="0" smtClean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>
              <a:lnSpc>
                <a:spcPct val="90000"/>
              </a:lnSpc>
            </a:pPr>
            <a:r>
              <a:rPr lang="en-US" sz="2100" b="1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TG03.S01.06</a:t>
            </a:r>
          </a:p>
          <a:p>
            <a:pPr>
              <a:lnSpc>
                <a:spcPct val="9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FC: MFR = 1.91 kg/s</a:t>
            </a: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Inlet Temperature=273.3°C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1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NC: MFR = 0.53 kg/s</a:t>
            </a: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Inlet Temperature=222.4°C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Heat Source in the Heater: 10.6 kW ~ ΔT=35.7°C (FC), ΔT=124.2°C  (NC),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Fixed temperature=300 K at external walls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Adiabatic top and bottom insulators walls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8120" indent="-166680">
              <a:lnSpc>
                <a:spcPct val="90000"/>
              </a:lnSpc>
            </a:pPr>
            <a:r>
              <a:rPr lang="en-US" sz="21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7086600" y="6492960"/>
            <a:ext cx="205596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asellaDiTesto 4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628560" y="255600"/>
            <a:ext cx="788544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232E5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TALL-3D hot simulation results NC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3"/>
          <p:cNvSpPr/>
          <p:nvPr/>
        </p:nvSpPr>
        <p:spPr>
          <a:xfrm>
            <a:off x="7086600" y="6492960"/>
            <a:ext cx="205596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3" name="Picture 4"/>
          <p:cNvPicPr/>
          <p:nvPr/>
        </p:nvPicPr>
        <p:blipFill>
          <a:blip r:embed="rId3"/>
          <a:stretch/>
        </p:blipFill>
        <p:spPr>
          <a:xfrm>
            <a:off x="971640" y="1116000"/>
            <a:ext cx="7161120" cy="4546800"/>
          </a:xfrm>
          <a:prstGeom prst="rect">
            <a:avLst/>
          </a:prstGeom>
          <a:ln>
            <a:noFill/>
          </a:ln>
        </p:spPr>
      </p:pic>
      <p:sp>
        <p:nvSpPr>
          <p:cNvPr id="194" name="CustomShape 4"/>
          <p:cNvSpPr/>
          <p:nvPr/>
        </p:nvSpPr>
        <p:spPr>
          <a:xfrm>
            <a:off x="414360" y="5657760"/>
            <a:ext cx="8442360" cy="118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4040" indent="-2811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Thermal lock 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effect well represented: very cold jet penetrating into very hot pool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4040" indent="-2811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The average temperature is stable and symmetrical while the point-wise temperature is still oscillating, even after a sufficient number of iterations.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4040" indent="-281160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628560" y="255600"/>
            <a:ext cx="788544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232E5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TALL-3D hot simulation results NC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7086600" y="6492960"/>
            <a:ext cx="205596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8" name="Picture 4"/>
          <p:cNvPicPr/>
          <p:nvPr/>
        </p:nvPicPr>
        <p:blipFill>
          <a:blip r:embed="rId3"/>
          <a:stretch/>
        </p:blipFill>
        <p:spPr>
          <a:xfrm>
            <a:off x="798480" y="1123920"/>
            <a:ext cx="7618680" cy="4837320"/>
          </a:xfrm>
          <a:prstGeom prst="rect">
            <a:avLst/>
          </a:prstGeom>
          <a:ln>
            <a:noFill/>
          </a:ln>
        </p:spPr>
      </p:pic>
      <p:sp>
        <p:nvSpPr>
          <p:cNvPr id="199" name="CustomShape 4"/>
          <p:cNvSpPr/>
          <p:nvPr/>
        </p:nvSpPr>
        <p:spPr>
          <a:xfrm>
            <a:off x="1427040" y="5983200"/>
            <a:ext cx="644076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Inlet jet penetration depth compliant with the thermal stratification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663967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ENEA 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Brasimone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October 2017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16657</TotalTime>
  <Words>1828</Words>
  <Application>Microsoft Office PowerPoint</Application>
  <PresentationFormat>Presentazione su schermo (4:3)</PresentationFormat>
  <Paragraphs>399</Paragraphs>
  <Slides>38</Slides>
  <Notes>12</Notes>
  <HiddenSlides>1</HiddenSlides>
  <MMClips>9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38</vt:i4>
      </vt:variant>
    </vt:vector>
  </HeadingPairs>
  <TitlesOfParts>
    <vt:vector size="40" baseType="lpstr"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TG03.S301.06 Heat Source 10.6 kW   </vt:lpstr>
      <vt:lpstr>   TG03.S301.06 Heat Source 10.6 kW   </vt:lpstr>
      <vt:lpstr> TG03.S301.06 Relaxed energy solvers</vt:lpstr>
      <vt:lpstr>Presentazione standard di PowerPoint</vt:lpstr>
      <vt:lpstr>TG03.S301.06 Full convergence in NC</vt:lpstr>
      <vt:lpstr>  TG03.S301.06 Full convergence in NC</vt:lpstr>
      <vt:lpstr>  TG03.S301.06 Full convergence in NC</vt:lpstr>
      <vt:lpstr>  TG03.S301.06 Animation FC</vt:lpstr>
      <vt:lpstr>  TG03.S301.06  Animation FC-convergence in mean</vt:lpstr>
      <vt:lpstr>  TG03.S301.06 Animation FC 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Chloé CHAVARDES | LGI Consulting</dc:creator>
  <cp:lastModifiedBy>moreau</cp:lastModifiedBy>
  <cp:revision>411</cp:revision>
  <dcterms:created xsi:type="dcterms:W3CDTF">2015-04-08T09:10:15Z</dcterms:created>
  <dcterms:modified xsi:type="dcterms:W3CDTF">2017-10-15T17:26:44Z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1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7</vt:i4>
  </property>
  <property fmtid="{D5CDD505-2E9C-101B-9397-08002B2CF9AE}" pid="7" name="Notes">
    <vt:i4>1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37</vt:i4>
  </property>
</Properties>
</file>