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48"/>
  </p:notesMasterIdLst>
  <p:handoutMasterIdLst>
    <p:handoutMasterId r:id="rId49"/>
  </p:handoutMasterIdLst>
  <p:sldIdLst>
    <p:sldId id="256" r:id="rId2"/>
    <p:sldId id="365" r:id="rId3"/>
    <p:sldId id="310" r:id="rId4"/>
    <p:sldId id="308" r:id="rId5"/>
    <p:sldId id="367" r:id="rId6"/>
    <p:sldId id="368" r:id="rId7"/>
    <p:sldId id="392" r:id="rId8"/>
    <p:sldId id="369" r:id="rId9"/>
    <p:sldId id="370" r:id="rId10"/>
    <p:sldId id="371" r:id="rId11"/>
    <p:sldId id="372" r:id="rId12"/>
    <p:sldId id="373" r:id="rId13"/>
    <p:sldId id="396" r:id="rId14"/>
    <p:sldId id="375" r:id="rId15"/>
    <p:sldId id="374" r:id="rId16"/>
    <p:sldId id="377" r:id="rId17"/>
    <p:sldId id="378" r:id="rId18"/>
    <p:sldId id="379" r:id="rId19"/>
    <p:sldId id="380" r:id="rId20"/>
    <p:sldId id="381" r:id="rId21"/>
    <p:sldId id="376" r:id="rId22"/>
    <p:sldId id="383" r:id="rId23"/>
    <p:sldId id="384" r:id="rId24"/>
    <p:sldId id="385" r:id="rId25"/>
    <p:sldId id="386" r:id="rId26"/>
    <p:sldId id="387" r:id="rId27"/>
    <p:sldId id="397" r:id="rId28"/>
    <p:sldId id="388" r:id="rId29"/>
    <p:sldId id="398" r:id="rId30"/>
    <p:sldId id="399" r:id="rId31"/>
    <p:sldId id="400" r:id="rId32"/>
    <p:sldId id="401" r:id="rId33"/>
    <p:sldId id="402" r:id="rId34"/>
    <p:sldId id="382" r:id="rId35"/>
    <p:sldId id="391" r:id="rId36"/>
    <p:sldId id="389" r:id="rId37"/>
    <p:sldId id="393" r:id="rId38"/>
    <p:sldId id="390" r:id="rId39"/>
    <p:sldId id="394" r:id="rId40"/>
    <p:sldId id="395" r:id="rId41"/>
    <p:sldId id="408" r:id="rId42"/>
    <p:sldId id="403" r:id="rId43"/>
    <p:sldId id="404" r:id="rId44"/>
    <p:sldId id="406" r:id="rId45"/>
    <p:sldId id="407" r:id="rId46"/>
    <p:sldId id="40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56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E5B"/>
    <a:srgbClr val="E19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3" autoAdjust="0"/>
    <p:restoredTop sz="94660" autoAdjust="0"/>
  </p:normalViewPr>
  <p:slideViewPr>
    <p:cSldViewPr snapToGrid="0" showGuides="1">
      <p:cViewPr>
        <p:scale>
          <a:sx n="100" d="100"/>
          <a:sy n="100" d="100"/>
        </p:scale>
        <p:origin x="-66" y="-72"/>
      </p:cViewPr>
      <p:guideLst>
        <p:guide orient="horz" pos="2160"/>
        <p:guide pos="5647"/>
      </p:guideLst>
    </p:cSldViewPr>
  </p:slideViewPr>
  <p:outlineViewPr>
    <p:cViewPr>
      <p:scale>
        <a:sx n="33" d="100"/>
        <a:sy n="33" d="100"/>
      </p:scale>
      <p:origin x="0" y="6126"/>
    </p:cViewPr>
  </p:outlineViewPr>
  <p:notesTextViewPr>
    <p:cViewPr>
      <p:scale>
        <a:sx n="1" d="1"/>
        <a:sy n="1" d="1"/>
      </p:scale>
      <p:origin x="0" y="0"/>
    </p:cViewPr>
  </p:notesTextViewPr>
  <p:notesViewPr>
    <p:cSldViewPr snapToGrid="0">
      <p:cViewPr varScale="1">
        <p:scale>
          <a:sx n="75" d="100"/>
          <a:sy n="75"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ECF42-7B8B-4A9E-B3B3-FEB152CA9B5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8728028-28D7-49D2-9363-CEB5AA6268D0}">
      <dgm:prSet/>
      <dgm:spPr/>
      <dgm:t>
        <a:bodyPr/>
        <a:lstStyle/>
        <a:p>
          <a:pPr rtl="0"/>
          <a:r>
            <a:rPr lang="en-US" dirty="0" smtClean="0"/>
            <a:t>What to confront</a:t>
          </a:r>
          <a:endParaRPr lang="en-US" dirty="0"/>
        </a:p>
      </dgm:t>
    </dgm:pt>
    <dgm:pt modelId="{4D06A899-6D55-4704-A186-25FD60ECFD6F}" type="parTrans" cxnId="{59A79879-D1A6-4BB3-854C-B2349B8A9AB5}">
      <dgm:prSet/>
      <dgm:spPr/>
      <dgm:t>
        <a:bodyPr/>
        <a:lstStyle/>
        <a:p>
          <a:endParaRPr lang="en-US"/>
        </a:p>
      </dgm:t>
    </dgm:pt>
    <dgm:pt modelId="{2C1FF0FC-3163-4682-81C4-72B9CB9F0769}" type="sibTrans" cxnId="{59A79879-D1A6-4BB3-854C-B2349B8A9AB5}">
      <dgm:prSet/>
      <dgm:spPr/>
      <dgm:t>
        <a:bodyPr/>
        <a:lstStyle/>
        <a:p>
          <a:endParaRPr lang="en-US"/>
        </a:p>
      </dgm:t>
    </dgm:pt>
    <dgm:pt modelId="{035993BB-3F11-4A85-B6AE-693543419336}">
      <dgm:prSet/>
      <dgm:spPr/>
      <dgm:t>
        <a:bodyPr/>
        <a:lstStyle/>
        <a:p>
          <a:pPr rtl="0"/>
          <a:r>
            <a:rPr lang="en-US" dirty="0" smtClean="0"/>
            <a:t>Type of data</a:t>
          </a:r>
          <a:endParaRPr lang="en-US" dirty="0"/>
        </a:p>
      </dgm:t>
    </dgm:pt>
    <dgm:pt modelId="{6D492AF3-45CC-463B-9D02-94351BE1E5D6}" type="parTrans" cxnId="{9A3C659D-E516-414E-9F3E-6778B0A42794}">
      <dgm:prSet/>
      <dgm:spPr/>
      <dgm:t>
        <a:bodyPr/>
        <a:lstStyle/>
        <a:p>
          <a:endParaRPr lang="en-US"/>
        </a:p>
      </dgm:t>
    </dgm:pt>
    <dgm:pt modelId="{7EBA99C2-BF6E-4F93-896E-AC8540C714D7}" type="sibTrans" cxnId="{9A3C659D-E516-414E-9F3E-6778B0A42794}">
      <dgm:prSet/>
      <dgm:spPr/>
      <dgm:t>
        <a:bodyPr/>
        <a:lstStyle/>
        <a:p>
          <a:endParaRPr lang="en-US"/>
        </a:p>
      </dgm:t>
    </dgm:pt>
    <dgm:pt modelId="{D16BDA2F-9D29-4DB4-8F4C-B5F221209DCB}">
      <dgm:prSet/>
      <dgm:spPr/>
      <dgm:t>
        <a:bodyPr/>
        <a:lstStyle/>
        <a:p>
          <a:pPr rtl="0"/>
          <a:r>
            <a:rPr lang="en-US" dirty="0" smtClean="0"/>
            <a:t>What is resolved/input</a:t>
          </a:r>
          <a:endParaRPr lang="en-US" dirty="0"/>
        </a:p>
      </dgm:t>
    </dgm:pt>
    <dgm:pt modelId="{41B2F138-794E-46C0-9B6A-EB4DB1CCE9D0}" type="parTrans" cxnId="{2E02B2EC-545D-434D-9829-3BA7C5180E4F}">
      <dgm:prSet/>
      <dgm:spPr/>
      <dgm:t>
        <a:bodyPr/>
        <a:lstStyle/>
        <a:p>
          <a:endParaRPr lang="en-US"/>
        </a:p>
      </dgm:t>
    </dgm:pt>
    <dgm:pt modelId="{F4CCCF20-BAD1-4021-BDE9-B3B34DB70FB9}" type="sibTrans" cxnId="{2E02B2EC-545D-434D-9829-3BA7C5180E4F}">
      <dgm:prSet/>
      <dgm:spPr/>
      <dgm:t>
        <a:bodyPr/>
        <a:lstStyle/>
        <a:p>
          <a:endParaRPr lang="en-US"/>
        </a:p>
      </dgm:t>
    </dgm:pt>
    <dgm:pt modelId="{9607D726-B026-4648-929E-FC61A3873ADA}">
      <dgm:prSet/>
      <dgm:spPr/>
      <dgm:t>
        <a:bodyPr/>
        <a:lstStyle/>
        <a:p>
          <a:pPr rtl="0"/>
          <a:r>
            <a:rPr lang="en-US" dirty="0" smtClean="0"/>
            <a:t>Some issues</a:t>
          </a:r>
          <a:endParaRPr lang="en-US" dirty="0"/>
        </a:p>
      </dgm:t>
    </dgm:pt>
    <dgm:pt modelId="{6D7DDAE7-969F-47E5-94AD-59334394409F}" type="parTrans" cxnId="{28F0F5E4-107C-4371-BE00-EA3ED9DA2F89}">
      <dgm:prSet/>
      <dgm:spPr/>
      <dgm:t>
        <a:bodyPr/>
        <a:lstStyle/>
        <a:p>
          <a:endParaRPr lang="en-US"/>
        </a:p>
      </dgm:t>
    </dgm:pt>
    <dgm:pt modelId="{19AD6208-9B90-4419-8677-4027ADAB5520}" type="sibTrans" cxnId="{28F0F5E4-107C-4371-BE00-EA3ED9DA2F89}">
      <dgm:prSet/>
      <dgm:spPr/>
      <dgm:t>
        <a:bodyPr/>
        <a:lstStyle/>
        <a:p>
          <a:endParaRPr lang="en-US"/>
        </a:p>
      </dgm:t>
    </dgm:pt>
    <dgm:pt modelId="{28CBB93C-847E-4FAA-A919-C7A5B14B8F33}">
      <dgm:prSet/>
      <dgm:spPr/>
      <dgm:t>
        <a:bodyPr/>
        <a:lstStyle/>
        <a:p>
          <a:pPr rtl="0"/>
          <a:r>
            <a:rPr lang="en-US" dirty="0" smtClean="0"/>
            <a:t>Updated numerical model</a:t>
          </a:r>
          <a:endParaRPr lang="en-US" dirty="0"/>
        </a:p>
      </dgm:t>
    </dgm:pt>
    <dgm:pt modelId="{01C7A22E-7EE7-4F45-A1B1-0CCDC994F7EA}" type="parTrans" cxnId="{CEE4CC5C-9AA4-4763-9D6C-07B81A2AE085}">
      <dgm:prSet/>
      <dgm:spPr/>
      <dgm:t>
        <a:bodyPr/>
        <a:lstStyle/>
        <a:p>
          <a:endParaRPr lang="en-US"/>
        </a:p>
      </dgm:t>
    </dgm:pt>
    <dgm:pt modelId="{8DFD2C3D-B0A6-4F01-AA4C-059130CF34E7}" type="sibTrans" cxnId="{CEE4CC5C-9AA4-4763-9D6C-07B81A2AE085}">
      <dgm:prSet/>
      <dgm:spPr/>
      <dgm:t>
        <a:bodyPr/>
        <a:lstStyle/>
        <a:p>
          <a:endParaRPr lang="en-US"/>
        </a:p>
      </dgm:t>
    </dgm:pt>
    <dgm:pt modelId="{1E179737-00B4-405D-A118-4E3CBEFBC32E}">
      <dgm:prSet/>
      <dgm:spPr/>
      <dgm:t>
        <a:bodyPr/>
        <a:lstStyle/>
        <a:p>
          <a:pPr rtl="0"/>
          <a:r>
            <a:rPr lang="en-US" dirty="0" smtClean="0"/>
            <a:t>Main changes</a:t>
          </a:r>
          <a:endParaRPr lang="en-US" dirty="0"/>
        </a:p>
      </dgm:t>
    </dgm:pt>
    <dgm:pt modelId="{2C8BEA87-7BF8-45B0-ABDC-275FCBEB9289}" type="parTrans" cxnId="{0D3C0D28-30C7-4651-887E-E8F2C64450F6}">
      <dgm:prSet/>
      <dgm:spPr/>
      <dgm:t>
        <a:bodyPr/>
        <a:lstStyle/>
        <a:p>
          <a:endParaRPr lang="en-US"/>
        </a:p>
      </dgm:t>
    </dgm:pt>
    <dgm:pt modelId="{BF686CFA-D111-4747-A1B2-7875B6354DEE}" type="sibTrans" cxnId="{0D3C0D28-30C7-4651-887E-E8F2C64450F6}">
      <dgm:prSet/>
      <dgm:spPr/>
      <dgm:t>
        <a:bodyPr/>
        <a:lstStyle/>
        <a:p>
          <a:endParaRPr lang="en-US"/>
        </a:p>
      </dgm:t>
    </dgm:pt>
    <dgm:pt modelId="{D7CF15BD-2F0A-474F-9DCD-A2F1D2EAE562}">
      <dgm:prSet/>
      <dgm:spPr/>
      <dgm:t>
        <a:bodyPr/>
        <a:lstStyle/>
        <a:p>
          <a:pPr rtl="0"/>
          <a:r>
            <a:rPr lang="en-US" dirty="0" smtClean="0"/>
            <a:t>Main Results</a:t>
          </a:r>
          <a:endParaRPr lang="en-US" dirty="0"/>
        </a:p>
      </dgm:t>
    </dgm:pt>
    <dgm:pt modelId="{A0CFE632-83CD-4AC7-8A6F-04F8D1D38310}" type="parTrans" cxnId="{75A6010E-52EF-4D73-BA30-EF1745698E86}">
      <dgm:prSet/>
      <dgm:spPr/>
      <dgm:t>
        <a:bodyPr/>
        <a:lstStyle/>
        <a:p>
          <a:endParaRPr lang="en-US"/>
        </a:p>
      </dgm:t>
    </dgm:pt>
    <dgm:pt modelId="{CC8571CC-CFC5-4404-AAFE-CEC2AC358DE3}" type="sibTrans" cxnId="{75A6010E-52EF-4D73-BA30-EF1745698E86}">
      <dgm:prSet/>
      <dgm:spPr/>
      <dgm:t>
        <a:bodyPr/>
        <a:lstStyle/>
        <a:p>
          <a:endParaRPr lang="en-US"/>
        </a:p>
      </dgm:t>
    </dgm:pt>
    <dgm:pt modelId="{73ADC58C-ED73-4B2F-AF81-E22DE7744A34}">
      <dgm:prSet/>
      <dgm:spPr/>
      <dgm:t>
        <a:bodyPr/>
        <a:lstStyle/>
        <a:p>
          <a:pPr rtl="0"/>
          <a:r>
            <a:rPr lang="en-US" dirty="0" smtClean="0"/>
            <a:t>More on Riser and SGE</a:t>
          </a:r>
          <a:endParaRPr lang="en-US" dirty="0"/>
        </a:p>
      </dgm:t>
    </dgm:pt>
    <dgm:pt modelId="{87854F61-9B70-45A8-83AB-981995B3B2C5}" type="parTrans" cxnId="{65BCB43A-B285-4EC5-99C4-3362ACCC64E7}">
      <dgm:prSet/>
      <dgm:spPr/>
      <dgm:t>
        <a:bodyPr/>
        <a:lstStyle/>
        <a:p>
          <a:endParaRPr lang="en-US"/>
        </a:p>
      </dgm:t>
    </dgm:pt>
    <dgm:pt modelId="{A2AA467E-A841-4C95-A79B-89A9DB24AB60}" type="sibTrans" cxnId="{65BCB43A-B285-4EC5-99C4-3362ACCC64E7}">
      <dgm:prSet/>
      <dgm:spPr/>
      <dgm:t>
        <a:bodyPr/>
        <a:lstStyle/>
        <a:p>
          <a:endParaRPr lang="en-US"/>
        </a:p>
      </dgm:t>
    </dgm:pt>
    <dgm:pt modelId="{99C78F89-4F49-46C4-8680-3B066A5B0D62}">
      <dgm:prSet/>
      <dgm:spPr/>
      <dgm:t>
        <a:bodyPr/>
        <a:lstStyle/>
        <a:p>
          <a:pPr rtl="0"/>
          <a:r>
            <a:rPr lang="en-US" dirty="0" smtClean="0"/>
            <a:t>Riser Enigma</a:t>
          </a:r>
          <a:endParaRPr lang="en-US" dirty="0"/>
        </a:p>
      </dgm:t>
    </dgm:pt>
    <dgm:pt modelId="{BA4F581A-5DCB-437E-8452-6D77EEFD26DA}" type="parTrans" cxnId="{4A6F01EE-74F6-457E-AC18-5BA0B94D8133}">
      <dgm:prSet/>
      <dgm:spPr/>
      <dgm:t>
        <a:bodyPr/>
        <a:lstStyle/>
        <a:p>
          <a:endParaRPr lang="en-US"/>
        </a:p>
      </dgm:t>
    </dgm:pt>
    <dgm:pt modelId="{DB3715A5-4416-47C9-BC9F-52A996A162B4}" type="sibTrans" cxnId="{4A6F01EE-74F6-457E-AC18-5BA0B94D8133}">
      <dgm:prSet/>
      <dgm:spPr/>
      <dgm:t>
        <a:bodyPr/>
        <a:lstStyle/>
        <a:p>
          <a:endParaRPr lang="en-US"/>
        </a:p>
      </dgm:t>
    </dgm:pt>
    <dgm:pt modelId="{8BA3DD46-051D-44AE-A530-1B272511E655}">
      <dgm:prSet/>
      <dgm:spPr/>
      <dgm:t>
        <a:bodyPr/>
        <a:lstStyle/>
        <a:p>
          <a:pPr rtl="0"/>
          <a:r>
            <a:rPr lang="en-US" dirty="0" smtClean="0"/>
            <a:t>SGE enigma</a:t>
          </a:r>
        </a:p>
        <a:p>
          <a:pPr rtl="0"/>
          <a:endParaRPr lang="en-US" dirty="0"/>
        </a:p>
      </dgm:t>
    </dgm:pt>
    <dgm:pt modelId="{B9AEE197-6373-4FE1-8C16-16161A1A12EF}" type="parTrans" cxnId="{01D5C401-55F5-4FAD-8203-3B311EA6C2C2}">
      <dgm:prSet/>
      <dgm:spPr/>
      <dgm:t>
        <a:bodyPr/>
        <a:lstStyle/>
        <a:p>
          <a:endParaRPr lang="en-US"/>
        </a:p>
      </dgm:t>
    </dgm:pt>
    <dgm:pt modelId="{D46E42F2-3F28-49A3-828F-6028E8A9C485}" type="sibTrans" cxnId="{01D5C401-55F5-4FAD-8203-3B311EA6C2C2}">
      <dgm:prSet/>
      <dgm:spPr/>
      <dgm:t>
        <a:bodyPr/>
        <a:lstStyle/>
        <a:p>
          <a:endParaRPr lang="en-US"/>
        </a:p>
      </dgm:t>
    </dgm:pt>
    <dgm:pt modelId="{932E8AE3-DCE2-4247-8A9A-A43356720CD1}">
      <dgm:prSet/>
      <dgm:spPr/>
      <dgm:t>
        <a:bodyPr/>
        <a:lstStyle/>
        <a:p>
          <a:pPr rtl="0"/>
          <a:r>
            <a:rPr lang="en-US" dirty="0" smtClean="0"/>
            <a:t>New model features</a:t>
          </a:r>
          <a:endParaRPr lang="en-US" dirty="0"/>
        </a:p>
      </dgm:t>
    </dgm:pt>
    <dgm:pt modelId="{2AC9933C-2EE2-4585-AAA9-40E9AFF4F88D}" type="parTrans" cxnId="{9FE3A9E2-EF44-4B64-8039-C047CEA98723}">
      <dgm:prSet/>
      <dgm:spPr/>
      <dgm:t>
        <a:bodyPr/>
        <a:lstStyle/>
        <a:p>
          <a:endParaRPr lang="en-US"/>
        </a:p>
      </dgm:t>
    </dgm:pt>
    <dgm:pt modelId="{2260B31A-AFA8-49E7-B594-2791727B3274}" type="sibTrans" cxnId="{9FE3A9E2-EF44-4B64-8039-C047CEA98723}">
      <dgm:prSet/>
      <dgm:spPr/>
      <dgm:t>
        <a:bodyPr/>
        <a:lstStyle/>
        <a:p>
          <a:endParaRPr lang="en-US"/>
        </a:p>
      </dgm:t>
    </dgm:pt>
    <dgm:pt modelId="{25AEE04A-C840-4194-A1DC-58067C7E0956}">
      <dgm:prSet/>
      <dgm:spPr/>
      <dgm:t>
        <a:bodyPr/>
        <a:lstStyle/>
        <a:p>
          <a:pPr rtl="0"/>
          <a:r>
            <a:rPr lang="en-US" dirty="0" smtClean="0"/>
            <a:t>Modularity and dual use</a:t>
          </a:r>
          <a:endParaRPr lang="en-US" dirty="0"/>
        </a:p>
      </dgm:t>
    </dgm:pt>
    <dgm:pt modelId="{B1960707-B8AD-4954-ACCE-1AA363D73A59}" type="parTrans" cxnId="{038E0403-BA3C-4570-8089-4474B9FA49B4}">
      <dgm:prSet/>
      <dgm:spPr/>
      <dgm:t>
        <a:bodyPr/>
        <a:lstStyle/>
        <a:p>
          <a:endParaRPr lang="en-US"/>
        </a:p>
      </dgm:t>
    </dgm:pt>
    <dgm:pt modelId="{BA581692-94E9-453D-AB5D-578A741C9257}" type="sibTrans" cxnId="{038E0403-BA3C-4570-8089-4474B9FA49B4}">
      <dgm:prSet/>
      <dgm:spPr/>
      <dgm:t>
        <a:bodyPr/>
        <a:lstStyle/>
        <a:p>
          <a:endParaRPr lang="en-US"/>
        </a:p>
      </dgm:t>
    </dgm:pt>
    <dgm:pt modelId="{51A1A995-82DE-4D27-A4F7-F43A541379D1}">
      <dgm:prSet/>
      <dgm:spPr/>
      <dgm:t>
        <a:bodyPr/>
        <a:lstStyle/>
        <a:p>
          <a:pPr rtl="0"/>
          <a:r>
            <a:rPr lang="en-US" dirty="0" smtClean="0"/>
            <a:t>Modeling</a:t>
          </a:r>
          <a:endParaRPr lang="en-US" dirty="0"/>
        </a:p>
      </dgm:t>
    </dgm:pt>
    <dgm:pt modelId="{A224C865-F41E-4932-9D93-71B1FF41F8F4}" type="parTrans" cxnId="{4D2463F2-24A0-47A7-A599-674C755F154A}">
      <dgm:prSet/>
      <dgm:spPr/>
      <dgm:t>
        <a:bodyPr/>
        <a:lstStyle/>
        <a:p>
          <a:endParaRPr lang="en-US"/>
        </a:p>
      </dgm:t>
    </dgm:pt>
    <dgm:pt modelId="{04C0F89C-2B00-435D-9963-0F1C61E4543D}" type="sibTrans" cxnId="{4D2463F2-24A0-47A7-A599-674C755F154A}">
      <dgm:prSet/>
      <dgm:spPr/>
      <dgm:t>
        <a:bodyPr/>
        <a:lstStyle/>
        <a:p>
          <a:endParaRPr lang="en-US"/>
        </a:p>
      </dgm:t>
    </dgm:pt>
    <dgm:pt modelId="{9C81EBB4-1996-4C61-AFA9-2F67F6B419A3}">
      <dgm:prSet/>
      <dgm:spPr/>
      <dgm:t>
        <a:bodyPr/>
        <a:lstStyle/>
        <a:p>
          <a:pPr rtl="0"/>
          <a:r>
            <a:rPr lang="en-US" dirty="0" smtClean="0"/>
            <a:t>Issues</a:t>
          </a:r>
          <a:endParaRPr lang="en-US" dirty="0"/>
        </a:p>
      </dgm:t>
    </dgm:pt>
    <dgm:pt modelId="{8D35A336-00C9-4D99-9860-994B984625F3}" type="parTrans" cxnId="{7DF85881-485D-4CBB-8ABF-FB940DE0FCD0}">
      <dgm:prSet/>
      <dgm:spPr/>
      <dgm:t>
        <a:bodyPr/>
        <a:lstStyle/>
        <a:p>
          <a:endParaRPr lang="en-US"/>
        </a:p>
      </dgm:t>
    </dgm:pt>
    <dgm:pt modelId="{36A636B1-DAD6-4D97-963C-A46283A5D340}" type="sibTrans" cxnId="{7DF85881-485D-4CBB-8ABF-FB940DE0FCD0}">
      <dgm:prSet/>
      <dgm:spPr/>
      <dgm:t>
        <a:bodyPr/>
        <a:lstStyle/>
        <a:p>
          <a:endParaRPr lang="en-US"/>
        </a:p>
      </dgm:t>
    </dgm:pt>
    <dgm:pt modelId="{D67895A3-5D66-4990-8CF2-58F308294C63}" type="pres">
      <dgm:prSet presAssocID="{24FECF42-7B8B-4A9E-B3B3-FEB152CA9B55}" presName="diagram" presStyleCnt="0">
        <dgm:presLayoutVars>
          <dgm:chPref val="1"/>
          <dgm:dir/>
          <dgm:animOne val="branch"/>
          <dgm:animLvl val="lvl"/>
          <dgm:resizeHandles/>
        </dgm:presLayoutVars>
      </dgm:prSet>
      <dgm:spPr/>
      <dgm:t>
        <a:bodyPr/>
        <a:lstStyle/>
        <a:p>
          <a:endParaRPr lang="en-US"/>
        </a:p>
      </dgm:t>
    </dgm:pt>
    <dgm:pt modelId="{0005066A-00FC-4C3C-9867-C9A691B0CCA8}" type="pres">
      <dgm:prSet presAssocID="{F8728028-28D7-49D2-9363-CEB5AA6268D0}" presName="root" presStyleCnt="0"/>
      <dgm:spPr/>
    </dgm:pt>
    <dgm:pt modelId="{2317A426-815C-488A-A445-66301E1104A4}" type="pres">
      <dgm:prSet presAssocID="{F8728028-28D7-49D2-9363-CEB5AA6268D0}" presName="rootComposite" presStyleCnt="0"/>
      <dgm:spPr/>
    </dgm:pt>
    <dgm:pt modelId="{E72126EE-F97E-448A-B9A5-2B1170A1216B}" type="pres">
      <dgm:prSet presAssocID="{F8728028-28D7-49D2-9363-CEB5AA6268D0}" presName="rootText" presStyleLbl="node1" presStyleIdx="0" presStyleCnt="4"/>
      <dgm:spPr/>
      <dgm:t>
        <a:bodyPr/>
        <a:lstStyle/>
        <a:p>
          <a:endParaRPr lang="en-US"/>
        </a:p>
      </dgm:t>
    </dgm:pt>
    <dgm:pt modelId="{C4AC5DA9-8614-458A-BB20-D4CF726F602B}" type="pres">
      <dgm:prSet presAssocID="{F8728028-28D7-49D2-9363-CEB5AA6268D0}" presName="rootConnector" presStyleLbl="node1" presStyleIdx="0" presStyleCnt="4"/>
      <dgm:spPr/>
      <dgm:t>
        <a:bodyPr/>
        <a:lstStyle/>
        <a:p>
          <a:endParaRPr lang="en-US"/>
        </a:p>
      </dgm:t>
    </dgm:pt>
    <dgm:pt modelId="{C0974025-32DC-4F8A-B6F7-F54816201AE2}" type="pres">
      <dgm:prSet presAssocID="{F8728028-28D7-49D2-9363-CEB5AA6268D0}" presName="childShape" presStyleCnt="0"/>
      <dgm:spPr/>
    </dgm:pt>
    <dgm:pt modelId="{67893F80-77E3-49A2-9B4B-E4DA79CFA959}" type="pres">
      <dgm:prSet presAssocID="{6D492AF3-45CC-463B-9D02-94351BE1E5D6}" presName="Name13" presStyleLbl="parChTrans1D2" presStyleIdx="0" presStyleCnt="10"/>
      <dgm:spPr/>
      <dgm:t>
        <a:bodyPr/>
        <a:lstStyle/>
        <a:p>
          <a:endParaRPr lang="en-US"/>
        </a:p>
      </dgm:t>
    </dgm:pt>
    <dgm:pt modelId="{0A9F67FB-E9BD-4A4B-A1BB-9226FA939717}" type="pres">
      <dgm:prSet presAssocID="{035993BB-3F11-4A85-B6AE-693543419336}" presName="childText" presStyleLbl="bgAcc1" presStyleIdx="0" presStyleCnt="10">
        <dgm:presLayoutVars>
          <dgm:bulletEnabled val="1"/>
        </dgm:presLayoutVars>
      </dgm:prSet>
      <dgm:spPr/>
      <dgm:t>
        <a:bodyPr/>
        <a:lstStyle/>
        <a:p>
          <a:endParaRPr lang="en-US"/>
        </a:p>
      </dgm:t>
    </dgm:pt>
    <dgm:pt modelId="{AA168A38-2821-4835-A485-9D77BC0F43A7}" type="pres">
      <dgm:prSet presAssocID="{41B2F138-794E-46C0-9B6A-EB4DB1CCE9D0}" presName="Name13" presStyleLbl="parChTrans1D2" presStyleIdx="1" presStyleCnt="10"/>
      <dgm:spPr/>
      <dgm:t>
        <a:bodyPr/>
        <a:lstStyle/>
        <a:p>
          <a:endParaRPr lang="en-US"/>
        </a:p>
      </dgm:t>
    </dgm:pt>
    <dgm:pt modelId="{DCAF119B-59EE-4DEC-A75A-897E1CFD32A0}" type="pres">
      <dgm:prSet presAssocID="{D16BDA2F-9D29-4DB4-8F4C-B5F221209DCB}" presName="childText" presStyleLbl="bgAcc1" presStyleIdx="1" presStyleCnt="10">
        <dgm:presLayoutVars>
          <dgm:bulletEnabled val="1"/>
        </dgm:presLayoutVars>
      </dgm:prSet>
      <dgm:spPr/>
      <dgm:t>
        <a:bodyPr/>
        <a:lstStyle/>
        <a:p>
          <a:endParaRPr lang="en-US"/>
        </a:p>
      </dgm:t>
    </dgm:pt>
    <dgm:pt modelId="{0D0E79D6-E0AE-47D0-B9D5-7A36B9950C46}" type="pres">
      <dgm:prSet presAssocID="{6D7DDAE7-969F-47E5-94AD-59334394409F}" presName="Name13" presStyleLbl="parChTrans1D2" presStyleIdx="2" presStyleCnt="10"/>
      <dgm:spPr/>
      <dgm:t>
        <a:bodyPr/>
        <a:lstStyle/>
        <a:p>
          <a:endParaRPr lang="en-US"/>
        </a:p>
      </dgm:t>
    </dgm:pt>
    <dgm:pt modelId="{DA3CDA88-C96D-470F-AC15-3322C9C098A8}" type="pres">
      <dgm:prSet presAssocID="{9607D726-B026-4648-929E-FC61A3873ADA}" presName="childText" presStyleLbl="bgAcc1" presStyleIdx="2" presStyleCnt="10">
        <dgm:presLayoutVars>
          <dgm:bulletEnabled val="1"/>
        </dgm:presLayoutVars>
      </dgm:prSet>
      <dgm:spPr/>
      <dgm:t>
        <a:bodyPr/>
        <a:lstStyle/>
        <a:p>
          <a:endParaRPr lang="en-US"/>
        </a:p>
      </dgm:t>
    </dgm:pt>
    <dgm:pt modelId="{945DB60E-1DB1-4095-A51A-DCEAEEC87534}" type="pres">
      <dgm:prSet presAssocID="{28CBB93C-847E-4FAA-A919-C7A5B14B8F33}" presName="root" presStyleCnt="0"/>
      <dgm:spPr/>
    </dgm:pt>
    <dgm:pt modelId="{F52E66CE-DC25-42C6-A625-90E7FEA4176A}" type="pres">
      <dgm:prSet presAssocID="{28CBB93C-847E-4FAA-A919-C7A5B14B8F33}" presName="rootComposite" presStyleCnt="0"/>
      <dgm:spPr/>
    </dgm:pt>
    <dgm:pt modelId="{424A01C7-581C-4E1A-9E91-C99B39DA874B}" type="pres">
      <dgm:prSet presAssocID="{28CBB93C-847E-4FAA-A919-C7A5B14B8F33}" presName="rootText" presStyleLbl="node1" presStyleIdx="1" presStyleCnt="4"/>
      <dgm:spPr/>
      <dgm:t>
        <a:bodyPr/>
        <a:lstStyle/>
        <a:p>
          <a:endParaRPr lang="en-US"/>
        </a:p>
      </dgm:t>
    </dgm:pt>
    <dgm:pt modelId="{513DB451-3CF4-4675-8636-A07FB5F3E668}" type="pres">
      <dgm:prSet presAssocID="{28CBB93C-847E-4FAA-A919-C7A5B14B8F33}" presName="rootConnector" presStyleLbl="node1" presStyleIdx="1" presStyleCnt="4"/>
      <dgm:spPr/>
      <dgm:t>
        <a:bodyPr/>
        <a:lstStyle/>
        <a:p>
          <a:endParaRPr lang="en-US"/>
        </a:p>
      </dgm:t>
    </dgm:pt>
    <dgm:pt modelId="{92FAB1D3-B56E-4191-9AC6-6D1C7716F2BA}" type="pres">
      <dgm:prSet presAssocID="{28CBB93C-847E-4FAA-A919-C7A5B14B8F33}" presName="childShape" presStyleCnt="0"/>
      <dgm:spPr/>
    </dgm:pt>
    <dgm:pt modelId="{CDDFB518-71D1-4AFA-9E5E-A2B76AA9A831}" type="pres">
      <dgm:prSet presAssocID="{2C8BEA87-7BF8-45B0-ABDC-275FCBEB9289}" presName="Name13" presStyleLbl="parChTrans1D2" presStyleIdx="3" presStyleCnt="10"/>
      <dgm:spPr/>
      <dgm:t>
        <a:bodyPr/>
        <a:lstStyle/>
        <a:p>
          <a:endParaRPr lang="en-US"/>
        </a:p>
      </dgm:t>
    </dgm:pt>
    <dgm:pt modelId="{5D8F0DFF-C437-4809-A280-D7D5D6D8C517}" type="pres">
      <dgm:prSet presAssocID="{1E179737-00B4-405D-A118-4E3CBEFBC32E}" presName="childText" presStyleLbl="bgAcc1" presStyleIdx="3" presStyleCnt="10">
        <dgm:presLayoutVars>
          <dgm:bulletEnabled val="1"/>
        </dgm:presLayoutVars>
      </dgm:prSet>
      <dgm:spPr/>
      <dgm:t>
        <a:bodyPr/>
        <a:lstStyle/>
        <a:p>
          <a:endParaRPr lang="en-US"/>
        </a:p>
      </dgm:t>
    </dgm:pt>
    <dgm:pt modelId="{B68CB0A9-C155-4E93-82D0-E95A2D3FE150}" type="pres">
      <dgm:prSet presAssocID="{A0CFE632-83CD-4AC7-8A6F-04F8D1D38310}" presName="Name13" presStyleLbl="parChTrans1D2" presStyleIdx="4" presStyleCnt="10"/>
      <dgm:spPr/>
      <dgm:t>
        <a:bodyPr/>
        <a:lstStyle/>
        <a:p>
          <a:endParaRPr lang="en-US"/>
        </a:p>
      </dgm:t>
    </dgm:pt>
    <dgm:pt modelId="{4043FCDD-7E4C-4891-A7C3-BEBFAB485E78}" type="pres">
      <dgm:prSet presAssocID="{D7CF15BD-2F0A-474F-9DCD-A2F1D2EAE562}" presName="childText" presStyleLbl="bgAcc1" presStyleIdx="4" presStyleCnt="10">
        <dgm:presLayoutVars>
          <dgm:bulletEnabled val="1"/>
        </dgm:presLayoutVars>
      </dgm:prSet>
      <dgm:spPr/>
      <dgm:t>
        <a:bodyPr/>
        <a:lstStyle/>
        <a:p>
          <a:endParaRPr lang="en-US"/>
        </a:p>
      </dgm:t>
    </dgm:pt>
    <dgm:pt modelId="{AE64B2D3-C84F-4B2A-A8D7-5F8AC620D62C}" type="pres">
      <dgm:prSet presAssocID="{8D35A336-00C9-4D99-9860-994B984625F3}" presName="Name13" presStyleLbl="parChTrans1D2" presStyleIdx="5" presStyleCnt="10"/>
      <dgm:spPr/>
      <dgm:t>
        <a:bodyPr/>
        <a:lstStyle/>
        <a:p>
          <a:endParaRPr lang="en-US"/>
        </a:p>
      </dgm:t>
    </dgm:pt>
    <dgm:pt modelId="{4DBC9CBA-DA75-4B6E-A3E9-DADE85107BB8}" type="pres">
      <dgm:prSet presAssocID="{9C81EBB4-1996-4C61-AFA9-2F67F6B419A3}" presName="childText" presStyleLbl="bgAcc1" presStyleIdx="5" presStyleCnt="10">
        <dgm:presLayoutVars>
          <dgm:bulletEnabled val="1"/>
        </dgm:presLayoutVars>
      </dgm:prSet>
      <dgm:spPr/>
      <dgm:t>
        <a:bodyPr/>
        <a:lstStyle/>
        <a:p>
          <a:endParaRPr lang="en-US"/>
        </a:p>
      </dgm:t>
    </dgm:pt>
    <dgm:pt modelId="{D9021301-E55D-420E-82FB-5B0BDCCA7643}" type="pres">
      <dgm:prSet presAssocID="{73ADC58C-ED73-4B2F-AF81-E22DE7744A34}" presName="root" presStyleCnt="0"/>
      <dgm:spPr/>
    </dgm:pt>
    <dgm:pt modelId="{B009149F-E20A-4415-8A5A-169193A24434}" type="pres">
      <dgm:prSet presAssocID="{73ADC58C-ED73-4B2F-AF81-E22DE7744A34}" presName="rootComposite" presStyleCnt="0"/>
      <dgm:spPr/>
    </dgm:pt>
    <dgm:pt modelId="{5CF452E5-BFEB-4D49-BD47-31715DF35DD5}" type="pres">
      <dgm:prSet presAssocID="{73ADC58C-ED73-4B2F-AF81-E22DE7744A34}" presName="rootText" presStyleLbl="node1" presStyleIdx="2" presStyleCnt="4"/>
      <dgm:spPr/>
      <dgm:t>
        <a:bodyPr/>
        <a:lstStyle/>
        <a:p>
          <a:endParaRPr lang="en-US"/>
        </a:p>
      </dgm:t>
    </dgm:pt>
    <dgm:pt modelId="{EC1E6EE9-2842-46CE-BBE5-FF445AAFA3E5}" type="pres">
      <dgm:prSet presAssocID="{73ADC58C-ED73-4B2F-AF81-E22DE7744A34}" presName="rootConnector" presStyleLbl="node1" presStyleIdx="2" presStyleCnt="4"/>
      <dgm:spPr/>
      <dgm:t>
        <a:bodyPr/>
        <a:lstStyle/>
        <a:p>
          <a:endParaRPr lang="en-US"/>
        </a:p>
      </dgm:t>
    </dgm:pt>
    <dgm:pt modelId="{39FBDC8A-A59F-43F9-B9F9-95986984ACBF}" type="pres">
      <dgm:prSet presAssocID="{73ADC58C-ED73-4B2F-AF81-E22DE7744A34}" presName="childShape" presStyleCnt="0"/>
      <dgm:spPr/>
    </dgm:pt>
    <dgm:pt modelId="{8EBFCFEE-CB6E-44C8-92D0-95387014C619}" type="pres">
      <dgm:prSet presAssocID="{BA4F581A-5DCB-437E-8452-6D77EEFD26DA}" presName="Name13" presStyleLbl="parChTrans1D2" presStyleIdx="6" presStyleCnt="10"/>
      <dgm:spPr/>
      <dgm:t>
        <a:bodyPr/>
        <a:lstStyle/>
        <a:p>
          <a:endParaRPr lang="en-US"/>
        </a:p>
      </dgm:t>
    </dgm:pt>
    <dgm:pt modelId="{4EB777BC-53F8-4247-BF3C-C1FFC1361185}" type="pres">
      <dgm:prSet presAssocID="{99C78F89-4F49-46C4-8680-3B066A5B0D62}" presName="childText" presStyleLbl="bgAcc1" presStyleIdx="6" presStyleCnt="10">
        <dgm:presLayoutVars>
          <dgm:bulletEnabled val="1"/>
        </dgm:presLayoutVars>
      </dgm:prSet>
      <dgm:spPr/>
      <dgm:t>
        <a:bodyPr/>
        <a:lstStyle/>
        <a:p>
          <a:endParaRPr lang="en-US"/>
        </a:p>
      </dgm:t>
    </dgm:pt>
    <dgm:pt modelId="{3B336EEF-8552-40E3-9EC4-6AF26B8883C9}" type="pres">
      <dgm:prSet presAssocID="{B9AEE197-6373-4FE1-8C16-16161A1A12EF}" presName="Name13" presStyleLbl="parChTrans1D2" presStyleIdx="7" presStyleCnt="10"/>
      <dgm:spPr/>
      <dgm:t>
        <a:bodyPr/>
        <a:lstStyle/>
        <a:p>
          <a:endParaRPr lang="en-US"/>
        </a:p>
      </dgm:t>
    </dgm:pt>
    <dgm:pt modelId="{2EEC956B-0CAD-436A-ABDD-5285395ED84A}" type="pres">
      <dgm:prSet presAssocID="{8BA3DD46-051D-44AE-A530-1B272511E655}" presName="childText" presStyleLbl="bgAcc1" presStyleIdx="7" presStyleCnt="10">
        <dgm:presLayoutVars>
          <dgm:bulletEnabled val="1"/>
        </dgm:presLayoutVars>
      </dgm:prSet>
      <dgm:spPr/>
      <dgm:t>
        <a:bodyPr/>
        <a:lstStyle/>
        <a:p>
          <a:endParaRPr lang="en-US"/>
        </a:p>
      </dgm:t>
    </dgm:pt>
    <dgm:pt modelId="{328156CB-3CFE-46D0-9668-A4D337A31D24}" type="pres">
      <dgm:prSet presAssocID="{932E8AE3-DCE2-4247-8A9A-A43356720CD1}" presName="root" presStyleCnt="0"/>
      <dgm:spPr/>
    </dgm:pt>
    <dgm:pt modelId="{F3777CDC-3744-4B7F-BA03-4FC549BB6749}" type="pres">
      <dgm:prSet presAssocID="{932E8AE3-DCE2-4247-8A9A-A43356720CD1}" presName="rootComposite" presStyleCnt="0"/>
      <dgm:spPr/>
    </dgm:pt>
    <dgm:pt modelId="{76BC93D1-4E78-4694-9B12-D22E38A7AF48}" type="pres">
      <dgm:prSet presAssocID="{932E8AE3-DCE2-4247-8A9A-A43356720CD1}" presName="rootText" presStyleLbl="node1" presStyleIdx="3" presStyleCnt="4"/>
      <dgm:spPr/>
      <dgm:t>
        <a:bodyPr/>
        <a:lstStyle/>
        <a:p>
          <a:endParaRPr lang="en-US"/>
        </a:p>
      </dgm:t>
    </dgm:pt>
    <dgm:pt modelId="{D23B23FB-543F-469E-AF9B-65E859D75752}" type="pres">
      <dgm:prSet presAssocID="{932E8AE3-DCE2-4247-8A9A-A43356720CD1}" presName="rootConnector" presStyleLbl="node1" presStyleIdx="3" presStyleCnt="4"/>
      <dgm:spPr/>
      <dgm:t>
        <a:bodyPr/>
        <a:lstStyle/>
        <a:p>
          <a:endParaRPr lang="en-US"/>
        </a:p>
      </dgm:t>
    </dgm:pt>
    <dgm:pt modelId="{F09A93FE-B3AB-4690-9581-8D51E65F00A2}" type="pres">
      <dgm:prSet presAssocID="{932E8AE3-DCE2-4247-8A9A-A43356720CD1}" presName="childShape" presStyleCnt="0"/>
      <dgm:spPr/>
    </dgm:pt>
    <dgm:pt modelId="{8554846E-8D1E-43BF-8C3D-B13A3B629BC8}" type="pres">
      <dgm:prSet presAssocID="{B1960707-B8AD-4954-ACCE-1AA363D73A59}" presName="Name13" presStyleLbl="parChTrans1D2" presStyleIdx="8" presStyleCnt="10"/>
      <dgm:spPr/>
      <dgm:t>
        <a:bodyPr/>
        <a:lstStyle/>
        <a:p>
          <a:endParaRPr lang="en-US"/>
        </a:p>
      </dgm:t>
    </dgm:pt>
    <dgm:pt modelId="{38A0B0FC-C18A-4BD7-9F00-34977FB1F857}" type="pres">
      <dgm:prSet presAssocID="{25AEE04A-C840-4194-A1DC-58067C7E0956}" presName="childText" presStyleLbl="bgAcc1" presStyleIdx="8" presStyleCnt="10">
        <dgm:presLayoutVars>
          <dgm:bulletEnabled val="1"/>
        </dgm:presLayoutVars>
      </dgm:prSet>
      <dgm:spPr/>
      <dgm:t>
        <a:bodyPr/>
        <a:lstStyle/>
        <a:p>
          <a:endParaRPr lang="en-US"/>
        </a:p>
      </dgm:t>
    </dgm:pt>
    <dgm:pt modelId="{C3518552-3E7E-4401-9EB9-9E3C8C7C8D7F}" type="pres">
      <dgm:prSet presAssocID="{A224C865-F41E-4932-9D93-71B1FF41F8F4}" presName="Name13" presStyleLbl="parChTrans1D2" presStyleIdx="9" presStyleCnt="10"/>
      <dgm:spPr/>
      <dgm:t>
        <a:bodyPr/>
        <a:lstStyle/>
        <a:p>
          <a:endParaRPr lang="en-US"/>
        </a:p>
      </dgm:t>
    </dgm:pt>
    <dgm:pt modelId="{1DF49B37-671E-4B95-B887-1AC94F85681D}" type="pres">
      <dgm:prSet presAssocID="{51A1A995-82DE-4D27-A4F7-F43A541379D1}" presName="childText" presStyleLbl="bgAcc1" presStyleIdx="9" presStyleCnt="10">
        <dgm:presLayoutVars>
          <dgm:bulletEnabled val="1"/>
        </dgm:presLayoutVars>
      </dgm:prSet>
      <dgm:spPr/>
      <dgm:t>
        <a:bodyPr/>
        <a:lstStyle/>
        <a:p>
          <a:endParaRPr lang="en-US"/>
        </a:p>
      </dgm:t>
    </dgm:pt>
  </dgm:ptLst>
  <dgm:cxnLst>
    <dgm:cxn modelId="{59A79879-D1A6-4BB3-854C-B2349B8A9AB5}" srcId="{24FECF42-7B8B-4A9E-B3B3-FEB152CA9B55}" destId="{F8728028-28D7-49D2-9363-CEB5AA6268D0}" srcOrd="0" destOrd="0" parTransId="{4D06A899-6D55-4704-A186-25FD60ECFD6F}" sibTransId="{2C1FF0FC-3163-4682-81C4-72B9CB9F0769}"/>
    <dgm:cxn modelId="{7AEDAD73-37DF-4277-8B66-08EAE1588896}" type="presOf" srcId="{F8728028-28D7-49D2-9363-CEB5AA6268D0}" destId="{C4AC5DA9-8614-458A-BB20-D4CF726F602B}" srcOrd="1" destOrd="0" presId="urn:microsoft.com/office/officeart/2005/8/layout/hierarchy3"/>
    <dgm:cxn modelId="{1E924555-94CD-4FF9-BBEA-7FBD159A68DA}" type="presOf" srcId="{2C8BEA87-7BF8-45B0-ABDC-275FCBEB9289}" destId="{CDDFB518-71D1-4AFA-9E5E-A2B76AA9A831}" srcOrd="0" destOrd="0" presId="urn:microsoft.com/office/officeart/2005/8/layout/hierarchy3"/>
    <dgm:cxn modelId="{2BB1070E-40C3-4759-BA85-68380093BF62}" type="presOf" srcId="{73ADC58C-ED73-4B2F-AF81-E22DE7744A34}" destId="{5CF452E5-BFEB-4D49-BD47-31715DF35DD5}" srcOrd="0" destOrd="0" presId="urn:microsoft.com/office/officeart/2005/8/layout/hierarchy3"/>
    <dgm:cxn modelId="{DE108FA0-5BB0-4DC4-91C0-47996DC927EE}" type="presOf" srcId="{B9AEE197-6373-4FE1-8C16-16161A1A12EF}" destId="{3B336EEF-8552-40E3-9EC4-6AF26B8883C9}" srcOrd="0" destOrd="0" presId="urn:microsoft.com/office/officeart/2005/8/layout/hierarchy3"/>
    <dgm:cxn modelId="{28F0F5E4-107C-4371-BE00-EA3ED9DA2F89}" srcId="{F8728028-28D7-49D2-9363-CEB5AA6268D0}" destId="{9607D726-B026-4648-929E-FC61A3873ADA}" srcOrd="2" destOrd="0" parTransId="{6D7DDAE7-969F-47E5-94AD-59334394409F}" sibTransId="{19AD6208-9B90-4419-8677-4027ADAB5520}"/>
    <dgm:cxn modelId="{35632509-B6AE-4985-8A37-A46C776A3BBA}" type="presOf" srcId="{A224C865-F41E-4932-9D93-71B1FF41F8F4}" destId="{C3518552-3E7E-4401-9EB9-9E3C8C7C8D7F}" srcOrd="0" destOrd="0" presId="urn:microsoft.com/office/officeart/2005/8/layout/hierarchy3"/>
    <dgm:cxn modelId="{564CC39A-0AAE-41D0-B872-723CF0F70E94}" type="presOf" srcId="{6D492AF3-45CC-463B-9D02-94351BE1E5D6}" destId="{67893F80-77E3-49A2-9B4B-E4DA79CFA959}" srcOrd="0" destOrd="0" presId="urn:microsoft.com/office/officeart/2005/8/layout/hierarchy3"/>
    <dgm:cxn modelId="{CEE4CC5C-9AA4-4763-9D6C-07B81A2AE085}" srcId="{24FECF42-7B8B-4A9E-B3B3-FEB152CA9B55}" destId="{28CBB93C-847E-4FAA-A919-C7A5B14B8F33}" srcOrd="1" destOrd="0" parTransId="{01C7A22E-7EE7-4F45-A1B1-0CCDC994F7EA}" sibTransId="{8DFD2C3D-B0A6-4F01-AA4C-059130CF34E7}"/>
    <dgm:cxn modelId="{5CFBA6BE-CB0F-4EC9-AF10-B2DC03E3722C}" type="presOf" srcId="{8BA3DD46-051D-44AE-A530-1B272511E655}" destId="{2EEC956B-0CAD-436A-ABDD-5285395ED84A}" srcOrd="0" destOrd="0" presId="urn:microsoft.com/office/officeart/2005/8/layout/hierarchy3"/>
    <dgm:cxn modelId="{75A6010E-52EF-4D73-BA30-EF1745698E86}" srcId="{28CBB93C-847E-4FAA-A919-C7A5B14B8F33}" destId="{D7CF15BD-2F0A-474F-9DCD-A2F1D2EAE562}" srcOrd="1" destOrd="0" parTransId="{A0CFE632-83CD-4AC7-8A6F-04F8D1D38310}" sibTransId="{CC8571CC-CFC5-4404-AAFE-CEC2AC358DE3}"/>
    <dgm:cxn modelId="{DDFD72BE-B2DC-4305-B67E-E3D1A8DDDA69}" type="presOf" srcId="{73ADC58C-ED73-4B2F-AF81-E22DE7744A34}" destId="{EC1E6EE9-2842-46CE-BBE5-FF445AAFA3E5}" srcOrd="1" destOrd="0" presId="urn:microsoft.com/office/officeart/2005/8/layout/hierarchy3"/>
    <dgm:cxn modelId="{D482D9A4-BA7A-442C-B26B-694E22BD26B4}" type="presOf" srcId="{932E8AE3-DCE2-4247-8A9A-A43356720CD1}" destId="{76BC93D1-4E78-4694-9B12-D22E38A7AF48}" srcOrd="0" destOrd="0" presId="urn:microsoft.com/office/officeart/2005/8/layout/hierarchy3"/>
    <dgm:cxn modelId="{8E9C2BFE-2D15-4922-B8DE-1573AC99A9D2}" type="presOf" srcId="{99C78F89-4F49-46C4-8680-3B066A5B0D62}" destId="{4EB777BC-53F8-4247-BF3C-C1FFC1361185}" srcOrd="0" destOrd="0" presId="urn:microsoft.com/office/officeart/2005/8/layout/hierarchy3"/>
    <dgm:cxn modelId="{4D2463F2-24A0-47A7-A599-674C755F154A}" srcId="{932E8AE3-DCE2-4247-8A9A-A43356720CD1}" destId="{51A1A995-82DE-4D27-A4F7-F43A541379D1}" srcOrd="1" destOrd="0" parTransId="{A224C865-F41E-4932-9D93-71B1FF41F8F4}" sibTransId="{04C0F89C-2B00-435D-9963-0F1C61E4543D}"/>
    <dgm:cxn modelId="{65BCB43A-B285-4EC5-99C4-3362ACCC64E7}" srcId="{24FECF42-7B8B-4A9E-B3B3-FEB152CA9B55}" destId="{73ADC58C-ED73-4B2F-AF81-E22DE7744A34}" srcOrd="2" destOrd="0" parTransId="{87854F61-9B70-45A8-83AB-981995B3B2C5}" sibTransId="{A2AA467E-A841-4C95-A79B-89A9DB24AB60}"/>
    <dgm:cxn modelId="{2E02B2EC-545D-434D-9829-3BA7C5180E4F}" srcId="{F8728028-28D7-49D2-9363-CEB5AA6268D0}" destId="{D16BDA2F-9D29-4DB4-8F4C-B5F221209DCB}" srcOrd="1" destOrd="0" parTransId="{41B2F138-794E-46C0-9B6A-EB4DB1CCE9D0}" sibTransId="{F4CCCF20-BAD1-4021-BDE9-B3B34DB70FB9}"/>
    <dgm:cxn modelId="{89BE5BA7-AF68-4FB4-8829-58177D7C9666}" type="presOf" srcId="{BA4F581A-5DCB-437E-8452-6D77EEFD26DA}" destId="{8EBFCFEE-CB6E-44C8-92D0-95387014C619}" srcOrd="0" destOrd="0" presId="urn:microsoft.com/office/officeart/2005/8/layout/hierarchy3"/>
    <dgm:cxn modelId="{5A63B370-3262-4573-91E9-F4D5A5B5AEAF}" type="presOf" srcId="{41B2F138-794E-46C0-9B6A-EB4DB1CCE9D0}" destId="{AA168A38-2821-4835-A485-9D77BC0F43A7}" srcOrd="0" destOrd="0" presId="urn:microsoft.com/office/officeart/2005/8/layout/hierarchy3"/>
    <dgm:cxn modelId="{01D5C401-55F5-4FAD-8203-3B311EA6C2C2}" srcId="{73ADC58C-ED73-4B2F-AF81-E22DE7744A34}" destId="{8BA3DD46-051D-44AE-A530-1B272511E655}" srcOrd="1" destOrd="0" parTransId="{B9AEE197-6373-4FE1-8C16-16161A1A12EF}" sibTransId="{D46E42F2-3F28-49A3-828F-6028E8A9C485}"/>
    <dgm:cxn modelId="{BBAC9705-7104-4DC5-BA74-49E5CF6B6DCB}" type="presOf" srcId="{6D7DDAE7-969F-47E5-94AD-59334394409F}" destId="{0D0E79D6-E0AE-47D0-B9D5-7A36B9950C46}" srcOrd="0" destOrd="0" presId="urn:microsoft.com/office/officeart/2005/8/layout/hierarchy3"/>
    <dgm:cxn modelId="{ECCBBA66-471A-423C-AEF8-88C36D70F2A1}" type="presOf" srcId="{F8728028-28D7-49D2-9363-CEB5AA6268D0}" destId="{E72126EE-F97E-448A-B9A5-2B1170A1216B}" srcOrd="0" destOrd="0" presId="urn:microsoft.com/office/officeart/2005/8/layout/hierarchy3"/>
    <dgm:cxn modelId="{366C1184-BECD-4622-B0C7-C07ECDADCA7A}" type="presOf" srcId="{24FECF42-7B8B-4A9E-B3B3-FEB152CA9B55}" destId="{D67895A3-5D66-4990-8CF2-58F308294C63}" srcOrd="0" destOrd="0" presId="urn:microsoft.com/office/officeart/2005/8/layout/hierarchy3"/>
    <dgm:cxn modelId="{00CAFA94-9EA0-4B5F-9453-044D3D899105}" type="presOf" srcId="{D7CF15BD-2F0A-474F-9DCD-A2F1D2EAE562}" destId="{4043FCDD-7E4C-4891-A7C3-BEBFAB485E78}" srcOrd="0" destOrd="0" presId="urn:microsoft.com/office/officeart/2005/8/layout/hierarchy3"/>
    <dgm:cxn modelId="{0B476485-94AD-4612-B791-CBDA8B1D9E7B}" type="presOf" srcId="{A0CFE632-83CD-4AC7-8A6F-04F8D1D38310}" destId="{B68CB0A9-C155-4E93-82D0-E95A2D3FE150}" srcOrd="0" destOrd="0" presId="urn:microsoft.com/office/officeart/2005/8/layout/hierarchy3"/>
    <dgm:cxn modelId="{9A3C659D-E516-414E-9F3E-6778B0A42794}" srcId="{F8728028-28D7-49D2-9363-CEB5AA6268D0}" destId="{035993BB-3F11-4A85-B6AE-693543419336}" srcOrd="0" destOrd="0" parTransId="{6D492AF3-45CC-463B-9D02-94351BE1E5D6}" sibTransId="{7EBA99C2-BF6E-4F93-896E-AC8540C714D7}"/>
    <dgm:cxn modelId="{FB3F1B13-893E-4AB6-9A6F-C2E20313B63A}" type="presOf" srcId="{B1960707-B8AD-4954-ACCE-1AA363D73A59}" destId="{8554846E-8D1E-43BF-8C3D-B13A3B629BC8}" srcOrd="0" destOrd="0" presId="urn:microsoft.com/office/officeart/2005/8/layout/hierarchy3"/>
    <dgm:cxn modelId="{D2275F54-602D-44C8-9144-B1C9D44DC203}" type="presOf" srcId="{9C81EBB4-1996-4C61-AFA9-2F67F6B419A3}" destId="{4DBC9CBA-DA75-4B6E-A3E9-DADE85107BB8}" srcOrd="0" destOrd="0" presId="urn:microsoft.com/office/officeart/2005/8/layout/hierarchy3"/>
    <dgm:cxn modelId="{11BAABD2-F76E-47A4-B69D-41BDF74444F1}" type="presOf" srcId="{932E8AE3-DCE2-4247-8A9A-A43356720CD1}" destId="{D23B23FB-543F-469E-AF9B-65E859D75752}" srcOrd="1" destOrd="0" presId="urn:microsoft.com/office/officeart/2005/8/layout/hierarchy3"/>
    <dgm:cxn modelId="{097999D9-19A6-4374-89A3-7310E9D28394}" type="presOf" srcId="{035993BB-3F11-4A85-B6AE-693543419336}" destId="{0A9F67FB-E9BD-4A4B-A1BB-9226FA939717}" srcOrd="0" destOrd="0" presId="urn:microsoft.com/office/officeart/2005/8/layout/hierarchy3"/>
    <dgm:cxn modelId="{A650998F-2D1E-4D5D-A1F3-11770DC734B3}" type="presOf" srcId="{D16BDA2F-9D29-4DB4-8F4C-B5F221209DCB}" destId="{DCAF119B-59EE-4DEC-A75A-897E1CFD32A0}" srcOrd="0" destOrd="0" presId="urn:microsoft.com/office/officeart/2005/8/layout/hierarchy3"/>
    <dgm:cxn modelId="{347D03BC-F1B7-4AFF-98F5-8A65C05E2487}" type="presOf" srcId="{9607D726-B026-4648-929E-FC61A3873ADA}" destId="{DA3CDA88-C96D-470F-AC15-3322C9C098A8}" srcOrd="0" destOrd="0" presId="urn:microsoft.com/office/officeart/2005/8/layout/hierarchy3"/>
    <dgm:cxn modelId="{12BD0BC0-4F88-43C6-8668-542D9EB15EBB}" type="presOf" srcId="{28CBB93C-847E-4FAA-A919-C7A5B14B8F33}" destId="{424A01C7-581C-4E1A-9E91-C99B39DA874B}" srcOrd="0" destOrd="0" presId="urn:microsoft.com/office/officeart/2005/8/layout/hierarchy3"/>
    <dgm:cxn modelId="{C7CF8C93-8FB9-447B-8081-DB5D85AD2AC5}" type="presOf" srcId="{28CBB93C-847E-4FAA-A919-C7A5B14B8F33}" destId="{513DB451-3CF4-4675-8636-A07FB5F3E668}" srcOrd="1" destOrd="0" presId="urn:microsoft.com/office/officeart/2005/8/layout/hierarchy3"/>
    <dgm:cxn modelId="{A35B45CE-1063-4D22-BA16-F1651663FAF2}" type="presOf" srcId="{8D35A336-00C9-4D99-9860-994B984625F3}" destId="{AE64B2D3-C84F-4B2A-A8D7-5F8AC620D62C}" srcOrd="0" destOrd="0" presId="urn:microsoft.com/office/officeart/2005/8/layout/hierarchy3"/>
    <dgm:cxn modelId="{F4038E98-4941-40E8-A8CD-5799944FD06C}" type="presOf" srcId="{51A1A995-82DE-4D27-A4F7-F43A541379D1}" destId="{1DF49B37-671E-4B95-B887-1AC94F85681D}" srcOrd="0" destOrd="0" presId="urn:microsoft.com/office/officeart/2005/8/layout/hierarchy3"/>
    <dgm:cxn modelId="{4A6F01EE-74F6-457E-AC18-5BA0B94D8133}" srcId="{73ADC58C-ED73-4B2F-AF81-E22DE7744A34}" destId="{99C78F89-4F49-46C4-8680-3B066A5B0D62}" srcOrd="0" destOrd="0" parTransId="{BA4F581A-5DCB-437E-8452-6D77EEFD26DA}" sibTransId="{DB3715A5-4416-47C9-BC9F-52A996A162B4}"/>
    <dgm:cxn modelId="{038E0403-BA3C-4570-8089-4474B9FA49B4}" srcId="{932E8AE3-DCE2-4247-8A9A-A43356720CD1}" destId="{25AEE04A-C840-4194-A1DC-58067C7E0956}" srcOrd="0" destOrd="0" parTransId="{B1960707-B8AD-4954-ACCE-1AA363D73A59}" sibTransId="{BA581692-94E9-453D-AB5D-578A741C9257}"/>
    <dgm:cxn modelId="{0D3C0D28-30C7-4651-887E-E8F2C64450F6}" srcId="{28CBB93C-847E-4FAA-A919-C7A5B14B8F33}" destId="{1E179737-00B4-405D-A118-4E3CBEFBC32E}" srcOrd="0" destOrd="0" parTransId="{2C8BEA87-7BF8-45B0-ABDC-275FCBEB9289}" sibTransId="{BF686CFA-D111-4747-A1B2-7875B6354DEE}"/>
    <dgm:cxn modelId="{6DEE5937-F6A1-469E-BA0D-F1282CCC0570}" type="presOf" srcId="{1E179737-00B4-405D-A118-4E3CBEFBC32E}" destId="{5D8F0DFF-C437-4809-A280-D7D5D6D8C517}" srcOrd="0" destOrd="0" presId="urn:microsoft.com/office/officeart/2005/8/layout/hierarchy3"/>
    <dgm:cxn modelId="{192C6D82-28A4-41CD-886B-3CF6C2129A50}" type="presOf" srcId="{25AEE04A-C840-4194-A1DC-58067C7E0956}" destId="{38A0B0FC-C18A-4BD7-9F00-34977FB1F857}" srcOrd="0" destOrd="0" presId="urn:microsoft.com/office/officeart/2005/8/layout/hierarchy3"/>
    <dgm:cxn modelId="{7DF85881-485D-4CBB-8ABF-FB940DE0FCD0}" srcId="{28CBB93C-847E-4FAA-A919-C7A5B14B8F33}" destId="{9C81EBB4-1996-4C61-AFA9-2F67F6B419A3}" srcOrd="2" destOrd="0" parTransId="{8D35A336-00C9-4D99-9860-994B984625F3}" sibTransId="{36A636B1-DAD6-4D97-963C-A46283A5D340}"/>
    <dgm:cxn modelId="{9FE3A9E2-EF44-4B64-8039-C047CEA98723}" srcId="{24FECF42-7B8B-4A9E-B3B3-FEB152CA9B55}" destId="{932E8AE3-DCE2-4247-8A9A-A43356720CD1}" srcOrd="3" destOrd="0" parTransId="{2AC9933C-2EE2-4585-AAA9-40E9AFF4F88D}" sibTransId="{2260B31A-AFA8-49E7-B594-2791727B3274}"/>
    <dgm:cxn modelId="{F7CFCD8E-CED4-4AEF-8D33-D6123E2FF6E7}" type="presParOf" srcId="{D67895A3-5D66-4990-8CF2-58F308294C63}" destId="{0005066A-00FC-4C3C-9867-C9A691B0CCA8}" srcOrd="0" destOrd="0" presId="urn:microsoft.com/office/officeart/2005/8/layout/hierarchy3"/>
    <dgm:cxn modelId="{2C438DF0-288B-4F85-A0C7-0FEE985EC723}" type="presParOf" srcId="{0005066A-00FC-4C3C-9867-C9A691B0CCA8}" destId="{2317A426-815C-488A-A445-66301E1104A4}" srcOrd="0" destOrd="0" presId="urn:microsoft.com/office/officeart/2005/8/layout/hierarchy3"/>
    <dgm:cxn modelId="{9F5C9BCD-5D3B-4553-9A48-E485D8BB2700}" type="presParOf" srcId="{2317A426-815C-488A-A445-66301E1104A4}" destId="{E72126EE-F97E-448A-B9A5-2B1170A1216B}" srcOrd="0" destOrd="0" presId="urn:microsoft.com/office/officeart/2005/8/layout/hierarchy3"/>
    <dgm:cxn modelId="{CBF427AA-3879-4578-826A-0656BC6DD1D6}" type="presParOf" srcId="{2317A426-815C-488A-A445-66301E1104A4}" destId="{C4AC5DA9-8614-458A-BB20-D4CF726F602B}" srcOrd="1" destOrd="0" presId="urn:microsoft.com/office/officeart/2005/8/layout/hierarchy3"/>
    <dgm:cxn modelId="{7E09C20E-F542-415E-9962-56595E3206D6}" type="presParOf" srcId="{0005066A-00FC-4C3C-9867-C9A691B0CCA8}" destId="{C0974025-32DC-4F8A-B6F7-F54816201AE2}" srcOrd="1" destOrd="0" presId="urn:microsoft.com/office/officeart/2005/8/layout/hierarchy3"/>
    <dgm:cxn modelId="{6D44F63E-3FA0-4A87-98D6-3A2BC9C66D7A}" type="presParOf" srcId="{C0974025-32DC-4F8A-B6F7-F54816201AE2}" destId="{67893F80-77E3-49A2-9B4B-E4DA79CFA959}" srcOrd="0" destOrd="0" presId="urn:microsoft.com/office/officeart/2005/8/layout/hierarchy3"/>
    <dgm:cxn modelId="{175EF628-7101-4C54-ABC4-C0CCDC842405}" type="presParOf" srcId="{C0974025-32DC-4F8A-B6F7-F54816201AE2}" destId="{0A9F67FB-E9BD-4A4B-A1BB-9226FA939717}" srcOrd="1" destOrd="0" presId="urn:microsoft.com/office/officeart/2005/8/layout/hierarchy3"/>
    <dgm:cxn modelId="{6775BC44-065F-49BB-996F-2F8FA3F17448}" type="presParOf" srcId="{C0974025-32DC-4F8A-B6F7-F54816201AE2}" destId="{AA168A38-2821-4835-A485-9D77BC0F43A7}" srcOrd="2" destOrd="0" presId="urn:microsoft.com/office/officeart/2005/8/layout/hierarchy3"/>
    <dgm:cxn modelId="{E127092F-7A31-4965-BA56-77B657FF54A2}" type="presParOf" srcId="{C0974025-32DC-4F8A-B6F7-F54816201AE2}" destId="{DCAF119B-59EE-4DEC-A75A-897E1CFD32A0}" srcOrd="3" destOrd="0" presId="urn:microsoft.com/office/officeart/2005/8/layout/hierarchy3"/>
    <dgm:cxn modelId="{F288635F-C268-4911-B67B-58A6479BC40E}" type="presParOf" srcId="{C0974025-32DC-4F8A-B6F7-F54816201AE2}" destId="{0D0E79D6-E0AE-47D0-B9D5-7A36B9950C46}" srcOrd="4" destOrd="0" presId="urn:microsoft.com/office/officeart/2005/8/layout/hierarchy3"/>
    <dgm:cxn modelId="{D0FEBEB1-4FF1-451E-9C5A-DA096AECC696}" type="presParOf" srcId="{C0974025-32DC-4F8A-B6F7-F54816201AE2}" destId="{DA3CDA88-C96D-470F-AC15-3322C9C098A8}" srcOrd="5" destOrd="0" presId="urn:microsoft.com/office/officeart/2005/8/layout/hierarchy3"/>
    <dgm:cxn modelId="{EF1DEAC0-D211-4206-A248-44C1AB41A919}" type="presParOf" srcId="{D67895A3-5D66-4990-8CF2-58F308294C63}" destId="{945DB60E-1DB1-4095-A51A-DCEAEEC87534}" srcOrd="1" destOrd="0" presId="urn:microsoft.com/office/officeart/2005/8/layout/hierarchy3"/>
    <dgm:cxn modelId="{ACC55111-552A-4F11-AE9D-94F8D9B97250}" type="presParOf" srcId="{945DB60E-1DB1-4095-A51A-DCEAEEC87534}" destId="{F52E66CE-DC25-42C6-A625-90E7FEA4176A}" srcOrd="0" destOrd="0" presId="urn:microsoft.com/office/officeart/2005/8/layout/hierarchy3"/>
    <dgm:cxn modelId="{D3FDCE11-20BD-4300-AB29-2D8AC92CA056}" type="presParOf" srcId="{F52E66CE-DC25-42C6-A625-90E7FEA4176A}" destId="{424A01C7-581C-4E1A-9E91-C99B39DA874B}" srcOrd="0" destOrd="0" presId="urn:microsoft.com/office/officeart/2005/8/layout/hierarchy3"/>
    <dgm:cxn modelId="{1E50555D-41C7-4404-9331-5C4ECA3896BB}" type="presParOf" srcId="{F52E66CE-DC25-42C6-A625-90E7FEA4176A}" destId="{513DB451-3CF4-4675-8636-A07FB5F3E668}" srcOrd="1" destOrd="0" presId="urn:microsoft.com/office/officeart/2005/8/layout/hierarchy3"/>
    <dgm:cxn modelId="{1DEF327B-FF85-4374-8FF9-F547B9C7C281}" type="presParOf" srcId="{945DB60E-1DB1-4095-A51A-DCEAEEC87534}" destId="{92FAB1D3-B56E-4191-9AC6-6D1C7716F2BA}" srcOrd="1" destOrd="0" presId="urn:microsoft.com/office/officeart/2005/8/layout/hierarchy3"/>
    <dgm:cxn modelId="{C5CFF6C1-6CDF-4D9D-A91F-CC986095B5CC}" type="presParOf" srcId="{92FAB1D3-B56E-4191-9AC6-6D1C7716F2BA}" destId="{CDDFB518-71D1-4AFA-9E5E-A2B76AA9A831}" srcOrd="0" destOrd="0" presId="urn:microsoft.com/office/officeart/2005/8/layout/hierarchy3"/>
    <dgm:cxn modelId="{BE5E0400-1F42-49E2-AAFE-F4FA6B2EBC76}" type="presParOf" srcId="{92FAB1D3-B56E-4191-9AC6-6D1C7716F2BA}" destId="{5D8F0DFF-C437-4809-A280-D7D5D6D8C517}" srcOrd="1" destOrd="0" presId="urn:microsoft.com/office/officeart/2005/8/layout/hierarchy3"/>
    <dgm:cxn modelId="{40DFAA4F-04AA-4C19-998F-06E5AE51CE35}" type="presParOf" srcId="{92FAB1D3-B56E-4191-9AC6-6D1C7716F2BA}" destId="{B68CB0A9-C155-4E93-82D0-E95A2D3FE150}" srcOrd="2" destOrd="0" presId="urn:microsoft.com/office/officeart/2005/8/layout/hierarchy3"/>
    <dgm:cxn modelId="{8E29D8CB-6D7A-47A7-ACED-C226D412630B}" type="presParOf" srcId="{92FAB1D3-B56E-4191-9AC6-6D1C7716F2BA}" destId="{4043FCDD-7E4C-4891-A7C3-BEBFAB485E78}" srcOrd="3" destOrd="0" presId="urn:microsoft.com/office/officeart/2005/8/layout/hierarchy3"/>
    <dgm:cxn modelId="{FAE4DABB-FE3F-444E-AE6F-1812B48494D2}" type="presParOf" srcId="{92FAB1D3-B56E-4191-9AC6-6D1C7716F2BA}" destId="{AE64B2D3-C84F-4B2A-A8D7-5F8AC620D62C}" srcOrd="4" destOrd="0" presId="urn:microsoft.com/office/officeart/2005/8/layout/hierarchy3"/>
    <dgm:cxn modelId="{9BFA1E1B-BEF9-4E6C-82BA-7DCB95CB1CE5}" type="presParOf" srcId="{92FAB1D3-B56E-4191-9AC6-6D1C7716F2BA}" destId="{4DBC9CBA-DA75-4B6E-A3E9-DADE85107BB8}" srcOrd="5" destOrd="0" presId="urn:microsoft.com/office/officeart/2005/8/layout/hierarchy3"/>
    <dgm:cxn modelId="{C482612D-9C25-42F1-91E5-8D1FA6D42907}" type="presParOf" srcId="{D67895A3-5D66-4990-8CF2-58F308294C63}" destId="{D9021301-E55D-420E-82FB-5B0BDCCA7643}" srcOrd="2" destOrd="0" presId="urn:microsoft.com/office/officeart/2005/8/layout/hierarchy3"/>
    <dgm:cxn modelId="{CBC0DA64-3DF3-4B31-A780-B9DDCD4D68E8}" type="presParOf" srcId="{D9021301-E55D-420E-82FB-5B0BDCCA7643}" destId="{B009149F-E20A-4415-8A5A-169193A24434}" srcOrd="0" destOrd="0" presId="urn:microsoft.com/office/officeart/2005/8/layout/hierarchy3"/>
    <dgm:cxn modelId="{A1F77614-1667-4599-A867-3DA271188077}" type="presParOf" srcId="{B009149F-E20A-4415-8A5A-169193A24434}" destId="{5CF452E5-BFEB-4D49-BD47-31715DF35DD5}" srcOrd="0" destOrd="0" presId="urn:microsoft.com/office/officeart/2005/8/layout/hierarchy3"/>
    <dgm:cxn modelId="{40A365CE-1CDB-4263-9F15-EEF7E63F958D}" type="presParOf" srcId="{B009149F-E20A-4415-8A5A-169193A24434}" destId="{EC1E6EE9-2842-46CE-BBE5-FF445AAFA3E5}" srcOrd="1" destOrd="0" presId="urn:microsoft.com/office/officeart/2005/8/layout/hierarchy3"/>
    <dgm:cxn modelId="{3CF5492D-7FAB-4A78-8756-6678FC2D7539}" type="presParOf" srcId="{D9021301-E55D-420E-82FB-5B0BDCCA7643}" destId="{39FBDC8A-A59F-43F9-B9F9-95986984ACBF}" srcOrd="1" destOrd="0" presId="urn:microsoft.com/office/officeart/2005/8/layout/hierarchy3"/>
    <dgm:cxn modelId="{CEEE3615-61C3-44EF-9D55-9BCA136143A6}" type="presParOf" srcId="{39FBDC8A-A59F-43F9-B9F9-95986984ACBF}" destId="{8EBFCFEE-CB6E-44C8-92D0-95387014C619}" srcOrd="0" destOrd="0" presId="urn:microsoft.com/office/officeart/2005/8/layout/hierarchy3"/>
    <dgm:cxn modelId="{830B023E-F6FA-482C-BDA9-531FA5FA64ED}" type="presParOf" srcId="{39FBDC8A-A59F-43F9-B9F9-95986984ACBF}" destId="{4EB777BC-53F8-4247-BF3C-C1FFC1361185}" srcOrd="1" destOrd="0" presId="urn:microsoft.com/office/officeart/2005/8/layout/hierarchy3"/>
    <dgm:cxn modelId="{D429782C-1C7A-4CB1-B437-352D619940B2}" type="presParOf" srcId="{39FBDC8A-A59F-43F9-B9F9-95986984ACBF}" destId="{3B336EEF-8552-40E3-9EC4-6AF26B8883C9}" srcOrd="2" destOrd="0" presId="urn:microsoft.com/office/officeart/2005/8/layout/hierarchy3"/>
    <dgm:cxn modelId="{19949347-0E20-41C9-B59B-6DFA01041B21}" type="presParOf" srcId="{39FBDC8A-A59F-43F9-B9F9-95986984ACBF}" destId="{2EEC956B-0CAD-436A-ABDD-5285395ED84A}" srcOrd="3" destOrd="0" presId="urn:microsoft.com/office/officeart/2005/8/layout/hierarchy3"/>
    <dgm:cxn modelId="{453B9D86-C516-43AC-A888-02D6117E59DD}" type="presParOf" srcId="{D67895A3-5D66-4990-8CF2-58F308294C63}" destId="{328156CB-3CFE-46D0-9668-A4D337A31D24}" srcOrd="3" destOrd="0" presId="urn:microsoft.com/office/officeart/2005/8/layout/hierarchy3"/>
    <dgm:cxn modelId="{6AE93D43-7BAE-4D3B-8A59-D80998896426}" type="presParOf" srcId="{328156CB-3CFE-46D0-9668-A4D337A31D24}" destId="{F3777CDC-3744-4B7F-BA03-4FC549BB6749}" srcOrd="0" destOrd="0" presId="urn:microsoft.com/office/officeart/2005/8/layout/hierarchy3"/>
    <dgm:cxn modelId="{3B8B478D-3C43-4DF9-B5A5-E8FDE3125E71}" type="presParOf" srcId="{F3777CDC-3744-4B7F-BA03-4FC549BB6749}" destId="{76BC93D1-4E78-4694-9B12-D22E38A7AF48}" srcOrd="0" destOrd="0" presId="urn:microsoft.com/office/officeart/2005/8/layout/hierarchy3"/>
    <dgm:cxn modelId="{88BBE995-ACF3-45CD-A665-D7CA460C1CB1}" type="presParOf" srcId="{F3777CDC-3744-4B7F-BA03-4FC549BB6749}" destId="{D23B23FB-543F-469E-AF9B-65E859D75752}" srcOrd="1" destOrd="0" presId="urn:microsoft.com/office/officeart/2005/8/layout/hierarchy3"/>
    <dgm:cxn modelId="{5713A6B3-9C59-454A-84E9-16B005A9DB25}" type="presParOf" srcId="{328156CB-3CFE-46D0-9668-A4D337A31D24}" destId="{F09A93FE-B3AB-4690-9581-8D51E65F00A2}" srcOrd="1" destOrd="0" presId="urn:microsoft.com/office/officeart/2005/8/layout/hierarchy3"/>
    <dgm:cxn modelId="{F68FD809-94EF-4382-BE3D-6B1A947DB2F5}" type="presParOf" srcId="{F09A93FE-B3AB-4690-9581-8D51E65F00A2}" destId="{8554846E-8D1E-43BF-8C3D-B13A3B629BC8}" srcOrd="0" destOrd="0" presId="urn:microsoft.com/office/officeart/2005/8/layout/hierarchy3"/>
    <dgm:cxn modelId="{2B4AC6EB-85AD-4D5C-BDCB-179BBDB5403E}" type="presParOf" srcId="{F09A93FE-B3AB-4690-9581-8D51E65F00A2}" destId="{38A0B0FC-C18A-4BD7-9F00-34977FB1F857}" srcOrd="1" destOrd="0" presId="urn:microsoft.com/office/officeart/2005/8/layout/hierarchy3"/>
    <dgm:cxn modelId="{FACE2A5D-D3FB-4D38-9DF3-2514E60E02C2}" type="presParOf" srcId="{F09A93FE-B3AB-4690-9581-8D51E65F00A2}" destId="{C3518552-3E7E-4401-9EB9-9E3C8C7C8D7F}" srcOrd="2" destOrd="0" presId="urn:microsoft.com/office/officeart/2005/8/layout/hierarchy3"/>
    <dgm:cxn modelId="{08450653-1A56-40B7-8D6A-4F62E6EA63E3}" type="presParOf" srcId="{F09A93FE-B3AB-4690-9581-8D51E65F00A2}" destId="{1DF49B37-671E-4B95-B887-1AC94F85681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ACEB1-A89D-4620-9970-9735BA465C40}"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6985F466-082F-464C-8D59-A15A77EE3BEC}">
      <dgm:prSet custT="1"/>
      <dgm:spPr/>
      <dgm:t>
        <a:bodyPr/>
        <a:lstStyle/>
        <a:p>
          <a:pPr rtl="0"/>
          <a:r>
            <a:rPr lang="en-US" sz="1500" dirty="0" smtClean="0"/>
            <a:t>Concluding words</a:t>
          </a:r>
          <a:endParaRPr lang="en-US" sz="1500" dirty="0"/>
        </a:p>
      </dgm:t>
    </dgm:pt>
    <dgm:pt modelId="{B85B3BFA-2C20-434E-AEA8-D7392063DF97}" type="parTrans" cxnId="{251E02E7-BC99-4DDE-AE2D-A9C327E65551}">
      <dgm:prSet/>
      <dgm:spPr/>
      <dgm:t>
        <a:bodyPr/>
        <a:lstStyle/>
        <a:p>
          <a:endParaRPr lang="en-US"/>
        </a:p>
      </dgm:t>
    </dgm:pt>
    <dgm:pt modelId="{61FA9F0F-75BC-40D3-947C-58FB513F6B94}" type="sibTrans" cxnId="{251E02E7-BC99-4DDE-AE2D-A9C327E65551}">
      <dgm:prSet/>
      <dgm:spPr/>
      <dgm:t>
        <a:bodyPr/>
        <a:lstStyle/>
        <a:p>
          <a:endParaRPr lang="en-US"/>
        </a:p>
      </dgm:t>
    </dgm:pt>
    <dgm:pt modelId="{2A43D604-5A10-494E-8361-429E9094F013}" type="pres">
      <dgm:prSet presAssocID="{C7BACEB1-A89D-4620-9970-9735BA465C40}" presName="diagram" presStyleCnt="0">
        <dgm:presLayoutVars>
          <dgm:chPref val="1"/>
          <dgm:dir/>
          <dgm:animOne val="branch"/>
          <dgm:animLvl val="lvl"/>
          <dgm:resizeHandles/>
        </dgm:presLayoutVars>
      </dgm:prSet>
      <dgm:spPr/>
      <dgm:t>
        <a:bodyPr/>
        <a:lstStyle/>
        <a:p>
          <a:endParaRPr lang="en-US"/>
        </a:p>
      </dgm:t>
    </dgm:pt>
    <dgm:pt modelId="{4097CF92-956A-43C8-B339-DD3E213EF545}" type="pres">
      <dgm:prSet presAssocID="{6985F466-082F-464C-8D59-A15A77EE3BEC}" presName="root" presStyleCnt="0"/>
      <dgm:spPr/>
    </dgm:pt>
    <dgm:pt modelId="{BE836D8A-7B59-40BB-89EE-520345FF83B3}" type="pres">
      <dgm:prSet presAssocID="{6985F466-082F-464C-8D59-A15A77EE3BEC}" presName="rootComposite" presStyleCnt="0"/>
      <dgm:spPr/>
    </dgm:pt>
    <dgm:pt modelId="{817E42AD-4FD6-41C6-A7E9-E300108FFB0A}" type="pres">
      <dgm:prSet presAssocID="{6985F466-082F-464C-8D59-A15A77EE3BEC}" presName="rootText" presStyleLbl="node1" presStyleIdx="0" presStyleCnt="1"/>
      <dgm:spPr/>
      <dgm:t>
        <a:bodyPr/>
        <a:lstStyle/>
        <a:p>
          <a:endParaRPr lang="en-US"/>
        </a:p>
      </dgm:t>
    </dgm:pt>
    <dgm:pt modelId="{E3D3D938-8339-478F-8443-AD690EC9EBE2}" type="pres">
      <dgm:prSet presAssocID="{6985F466-082F-464C-8D59-A15A77EE3BEC}" presName="rootConnector" presStyleLbl="node1" presStyleIdx="0" presStyleCnt="1"/>
      <dgm:spPr/>
      <dgm:t>
        <a:bodyPr/>
        <a:lstStyle/>
        <a:p>
          <a:endParaRPr lang="en-US"/>
        </a:p>
      </dgm:t>
    </dgm:pt>
    <dgm:pt modelId="{78B2B090-01BA-44A4-AF9B-C9E5376254E2}" type="pres">
      <dgm:prSet presAssocID="{6985F466-082F-464C-8D59-A15A77EE3BEC}" presName="childShape" presStyleCnt="0"/>
      <dgm:spPr/>
    </dgm:pt>
  </dgm:ptLst>
  <dgm:cxnLst>
    <dgm:cxn modelId="{251E02E7-BC99-4DDE-AE2D-A9C327E65551}" srcId="{C7BACEB1-A89D-4620-9970-9735BA465C40}" destId="{6985F466-082F-464C-8D59-A15A77EE3BEC}" srcOrd="0" destOrd="0" parTransId="{B85B3BFA-2C20-434E-AEA8-D7392063DF97}" sibTransId="{61FA9F0F-75BC-40D3-947C-58FB513F6B94}"/>
    <dgm:cxn modelId="{D8FF1114-7CAB-41F0-8E2D-39E1A67F0F9C}" type="presOf" srcId="{C7BACEB1-A89D-4620-9970-9735BA465C40}" destId="{2A43D604-5A10-494E-8361-429E9094F013}" srcOrd="0" destOrd="0" presId="urn:microsoft.com/office/officeart/2005/8/layout/hierarchy3"/>
    <dgm:cxn modelId="{DC38E4A7-5C80-4209-8E7B-A59180EA9916}" type="presOf" srcId="{6985F466-082F-464C-8D59-A15A77EE3BEC}" destId="{E3D3D938-8339-478F-8443-AD690EC9EBE2}" srcOrd="1" destOrd="0" presId="urn:microsoft.com/office/officeart/2005/8/layout/hierarchy3"/>
    <dgm:cxn modelId="{62ED74DF-154E-431A-B583-96C699D7805E}" type="presOf" srcId="{6985F466-082F-464C-8D59-A15A77EE3BEC}" destId="{817E42AD-4FD6-41C6-A7E9-E300108FFB0A}" srcOrd="0" destOrd="0" presId="urn:microsoft.com/office/officeart/2005/8/layout/hierarchy3"/>
    <dgm:cxn modelId="{3D16D45E-1D36-4C09-B5FB-D8D3F6BE4C41}" type="presParOf" srcId="{2A43D604-5A10-494E-8361-429E9094F013}" destId="{4097CF92-956A-43C8-B339-DD3E213EF545}" srcOrd="0" destOrd="0" presId="urn:microsoft.com/office/officeart/2005/8/layout/hierarchy3"/>
    <dgm:cxn modelId="{0CCF79C8-526B-43EE-AFD1-3CCFD0265793}" type="presParOf" srcId="{4097CF92-956A-43C8-B339-DD3E213EF545}" destId="{BE836D8A-7B59-40BB-89EE-520345FF83B3}" srcOrd="0" destOrd="0" presId="urn:microsoft.com/office/officeart/2005/8/layout/hierarchy3"/>
    <dgm:cxn modelId="{9F0FA52C-1343-4CA1-B86D-284F260ADC97}" type="presParOf" srcId="{BE836D8A-7B59-40BB-89EE-520345FF83B3}" destId="{817E42AD-4FD6-41C6-A7E9-E300108FFB0A}" srcOrd="0" destOrd="0" presId="urn:microsoft.com/office/officeart/2005/8/layout/hierarchy3"/>
    <dgm:cxn modelId="{9532E1E4-01C9-4C0F-AF2A-9C0FD18EEE91}" type="presParOf" srcId="{BE836D8A-7B59-40BB-89EE-520345FF83B3}" destId="{E3D3D938-8339-478F-8443-AD690EC9EBE2}" srcOrd="1" destOrd="0" presId="urn:microsoft.com/office/officeart/2005/8/layout/hierarchy3"/>
    <dgm:cxn modelId="{1A9C3D46-7A1E-4D62-AF9C-DEC0AFDFB839}" type="presParOf" srcId="{4097CF92-956A-43C8-B339-DD3E213EF545}" destId="{78B2B090-01BA-44A4-AF9B-C9E5376254E2}"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26EE-F97E-448A-B9A5-2B1170A1216B}">
      <dsp:nvSpPr>
        <dsp:cNvPr id="0" name=""/>
        <dsp:cNvSpPr/>
      </dsp:nvSpPr>
      <dsp:spPr>
        <a:xfrm>
          <a:off x="1444" y="247461"/>
          <a:ext cx="1659749" cy="829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What to confront</a:t>
          </a:r>
          <a:endParaRPr lang="en-US" sz="1700" kern="1200" dirty="0"/>
        </a:p>
      </dsp:txBody>
      <dsp:txXfrm>
        <a:off x="25750" y="271767"/>
        <a:ext cx="1611137" cy="781262"/>
      </dsp:txXfrm>
    </dsp:sp>
    <dsp:sp modelId="{67893F80-77E3-49A2-9B4B-E4DA79CFA959}">
      <dsp:nvSpPr>
        <dsp:cNvPr id="0" name=""/>
        <dsp:cNvSpPr/>
      </dsp:nvSpPr>
      <dsp:spPr>
        <a:xfrm>
          <a:off x="167419" y="1077335"/>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F67FB-E9BD-4A4B-A1BB-9226FA939717}">
      <dsp:nvSpPr>
        <dsp:cNvPr id="0" name=""/>
        <dsp:cNvSpPr/>
      </dsp:nvSpPr>
      <dsp:spPr>
        <a:xfrm>
          <a:off x="333394" y="1284804"/>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Type of data</a:t>
          </a:r>
          <a:endParaRPr lang="en-US" sz="1600" kern="1200" dirty="0"/>
        </a:p>
      </dsp:txBody>
      <dsp:txXfrm>
        <a:off x="357700" y="1309110"/>
        <a:ext cx="1279187" cy="781262"/>
      </dsp:txXfrm>
    </dsp:sp>
    <dsp:sp modelId="{AA168A38-2821-4835-A485-9D77BC0F43A7}">
      <dsp:nvSpPr>
        <dsp:cNvPr id="0" name=""/>
        <dsp:cNvSpPr/>
      </dsp:nvSpPr>
      <dsp:spPr>
        <a:xfrm>
          <a:off x="167419" y="1077335"/>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AF119B-59EE-4DEC-A75A-897E1CFD32A0}">
      <dsp:nvSpPr>
        <dsp:cNvPr id="0" name=""/>
        <dsp:cNvSpPr/>
      </dsp:nvSpPr>
      <dsp:spPr>
        <a:xfrm>
          <a:off x="333394" y="2322148"/>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What is resolved/input</a:t>
          </a:r>
          <a:endParaRPr lang="en-US" sz="1600" kern="1200" dirty="0"/>
        </a:p>
      </dsp:txBody>
      <dsp:txXfrm>
        <a:off x="357700" y="2346454"/>
        <a:ext cx="1279187" cy="781262"/>
      </dsp:txXfrm>
    </dsp:sp>
    <dsp:sp modelId="{0D0E79D6-E0AE-47D0-B9D5-7A36B9950C46}">
      <dsp:nvSpPr>
        <dsp:cNvPr id="0" name=""/>
        <dsp:cNvSpPr/>
      </dsp:nvSpPr>
      <dsp:spPr>
        <a:xfrm>
          <a:off x="167419" y="1077335"/>
          <a:ext cx="165974" cy="2697093"/>
        </a:xfrm>
        <a:custGeom>
          <a:avLst/>
          <a:gdLst/>
          <a:ahLst/>
          <a:cxnLst/>
          <a:rect l="0" t="0" r="0" b="0"/>
          <a:pathLst>
            <a:path>
              <a:moveTo>
                <a:pt x="0" y="0"/>
              </a:moveTo>
              <a:lnTo>
                <a:pt x="0" y="2697093"/>
              </a:lnTo>
              <a:lnTo>
                <a:pt x="165974" y="2697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DA88-C96D-470F-AC15-3322C9C098A8}">
      <dsp:nvSpPr>
        <dsp:cNvPr id="0" name=""/>
        <dsp:cNvSpPr/>
      </dsp:nvSpPr>
      <dsp:spPr>
        <a:xfrm>
          <a:off x="333394" y="3359492"/>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Some issues</a:t>
          </a:r>
          <a:endParaRPr lang="en-US" sz="1600" kern="1200" dirty="0"/>
        </a:p>
      </dsp:txBody>
      <dsp:txXfrm>
        <a:off x="357700" y="3383798"/>
        <a:ext cx="1279187" cy="781262"/>
      </dsp:txXfrm>
    </dsp:sp>
    <dsp:sp modelId="{424A01C7-581C-4E1A-9E91-C99B39DA874B}">
      <dsp:nvSpPr>
        <dsp:cNvPr id="0" name=""/>
        <dsp:cNvSpPr/>
      </dsp:nvSpPr>
      <dsp:spPr>
        <a:xfrm>
          <a:off x="2076131" y="247461"/>
          <a:ext cx="1659749" cy="829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Updated numerical model</a:t>
          </a:r>
          <a:endParaRPr lang="en-US" sz="1700" kern="1200" dirty="0"/>
        </a:p>
      </dsp:txBody>
      <dsp:txXfrm>
        <a:off x="2100437" y="271767"/>
        <a:ext cx="1611137" cy="781262"/>
      </dsp:txXfrm>
    </dsp:sp>
    <dsp:sp modelId="{CDDFB518-71D1-4AFA-9E5E-A2B76AA9A831}">
      <dsp:nvSpPr>
        <dsp:cNvPr id="0" name=""/>
        <dsp:cNvSpPr/>
      </dsp:nvSpPr>
      <dsp:spPr>
        <a:xfrm>
          <a:off x="2242106" y="1077335"/>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F0DFF-C437-4809-A280-D7D5D6D8C517}">
      <dsp:nvSpPr>
        <dsp:cNvPr id="0" name=""/>
        <dsp:cNvSpPr/>
      </dsp:nvSpPr>
      <dsp:spPr>
        <a:xfrm>
          <a:off x="2408081" y="1284804"/>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Main changes</a:t>
          </a:r>
          <a:endParaRPr lang="en-US" sz="1600" kern="1200" dirty="0"/>
        </a:p>
      </dsp:txBody>
      <dsp:txXfrm>
        <a:off x="2432387" y="1309110"/>
        <a:ext cx="1279187" cy="781262"/>
      </dsp:txXfrm>
    </dsp:sp>
    <dsp:sp modelId="{B68CB0A9-C155-4E93-82D0-E95A2D3FE150}">
      <dsp:nvSpPr>
        <dsp:cNvPr id="0" name=""/>
        <dsp:cNvSpPr/>
      </dsp:nvSpPr>
      <dsp:spPr>
        <a:xfrm>
          <a:off x="2242106" y="1077335"/>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43FCDD-7E4C-4891-A7C3-BEBFAB485E78}">
      <dsp:nvSpPr>
        <dsp:cNvPr id="0" name=""/>
        <dsp:cNvSpPr/>
      </dsp:nvSpPr>
      <dsp:spPr>
        <a:xfrm>
          <a:off x="2408081" y="2322148"/>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Main Results</a:t>
          </a:r>
          <a:endParaRPr lang="en-US" sz="1600" kern="1200" dirty="0"/>
        </a:p>
      </dsp:txBody>
      <dsp:txXfrm>
        <a:off x="2432387" y="2346454"/>
        <a:ext cx="1279187" cy="781262"/>
      </dsp:txXfrm>
    </dsp:sp>
    <dsp:sp modelId="{AE64B2D3-C84F-4B2A-A8D7-5F8AC620D62C}">
      <dsp:nvSpPr>
        <dsp:cNvPr id="0" name=""/>
        <dsp:cNvSpPr/>
      </dsp:nvSpPr>
      <dsp:spPr>
        <a:xfrm>
          <a:off x="2242106" y="1077335"/>
          <a:ext cx="165974" cy="2697093"/>
        </a:xfrm>
        <a:custGeom>
          <a:avLst/>
          <a:gdLst/>
          <a:ahLst/>
          <a:cxnLst/>
          <a:rect l="0" t="0" r="0" b="0"/>
          <a:pathLst>
            <a:path>
              <a:moveTo>
                <a:pt x="0" y="0"/>
              </a:moveTo>
              <a:lnTo>
                <a:pt x="0" y="2697093"/>
              </a:lnTo>
              <a:lnTo>
                <a:pt x="165974" y="26970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C9CBA-DA75-4B6E-A3E9-DADE85107BB8}">
      <dsp:nvSpPr>
        <dsp:cNvPr id="0" name=""/>
        <dsp:cNvSpPr/>
      </dsp:nvSpPr>
      <dsp:spPr>
        <a:xfrm>
          <a:off x="2408081" y="3359492"/>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Issues</a:t>
          </a:r>
          <a:endParaRPr lang="en-US" sz="1600" kern="1200" dirty="0"/>
        </a:p>
      </dsp:txBody>
      <dsp:txXfrm>
        <a:off x="2432387" y="3383798"/>
        <a:ext cx="1279187" cy="781262"/>
      </dsp:txXfrm>
    </dsp:sp>
    <dsp:sp modelId="{5CF452E5-BFEB-4D49-BD47-31715DF35DD5}">
      <dsp:nvSpPr>
        <dsp:cNvPr id="0" name=""/>
        <dsp:cNvSpPr/>
      </dsp:nvSpPr>
      <dsp:spPr>
        <a:xfrm>
          <a:off x="4150818" y="247461"/>
          <a:ext cx="1659749" cy="829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More on Riser and SGE</a:t>
          </a:r>
          <a:endParaRPr lang="en-US" sz="1700" kern="1200" dirty="0"/>
        </a:p>
      </dsp:txBody>
      <dsp:txXfrm>
        <a:off x="4175124" y="271767"/>
        <a:ext cx="1611137" cy="781262"/>
      </dsp:txXfrm>
    </dsp:sp>
    <dsp:sp modelId="{8EBFCFEE-CB6E-44C8-92D0-95387014C619}">
      <dsp:nvSpPr>
        <dsp:cNvPr id="0" name=""/>
        <dsp:cNvSpPr/>
      </dsp:nvSpPr>
      <dsp:spPr>
        <a:xfrm>
          <a:off x="4316793" y="1077335"/>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B777BC-53F8-4247-BF3C-C1FFC1361185}">
      <dsp:nvSpPr>
        <dsp:cNvPr id="0" name=""/>
        <dsp:cNvSpPr/>
      </dsp:nvSpPr>
      <dsp:spPr>
        <a:xfrm>
          <a:off x="4482768" y="1284804"/>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Riser Enigma</a:t>
          </a:r>
          <a:endParaRPr lang="en-US" sz="1600" kern="1200" dirty="0"/>
        </a:p>
      </dsp:txBody>
      <dsp:txXfrm>
        <a:off x="4507074" y="1309110"/>
        <a:ext cx="1279187" cy="781262"/>
      </dsp:txXfrm>
    </dsp:sp>
    <dsp:sp modelId="{3B336EEF-8552-40E3-9EC4-6AF26B8883C9}">
      <dsp:nvSpPr>
        <dsp:cNvPr id="0" name=""/>
        <dsp:cNvSpPr/>
      </dsp:nvSpPr>
      <dsp:spPr>
        <a:xfrm>
          <a:off x="4316793" y="1077335"/>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C956B-0CAD-436A-ABDD-5285395ED84A}">
      <dsp:nvSpPr>
        <dsp:cNvPr id="0" name=""/>
        <dsp:cNvSpPr/>
      </dsp:nvSpPr>
      <dsp:spPr>
        <a:xfrm>
          <a:off x="4482768" y="2322148"/>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SGE enigma</a:t>
          </a:r>
        </a:p>
        <a:p>
          <a:pPr lvl="0" algn="ctr" defTabSz="711200" rtl="0">
            <a:lnSpc>
              <a:spcPct val="90000"/>
            </a:lnSpc>
            <a:spcBef>
              <a:spcPct val="0"/>
            </a:spcBef>
            <a:spcAft>
              <a:spcPct val="35000"/>
            </a:spcAft>
          </a:pPr>
          <a:endParaRPr lang="en-US" sz="1600" kern="1200" dirty="0"/>
        </a:p>
      </dsp:txBody>
      <dsp:txXfrm>
        <a:off x="4507074" y="2346454"/>
        <a:ext cx="1279187" cy="781262"/>
      </dsp:txXfrm>
    </dsp:sp>
    <dsp:sp modelId="{76BC93D1-4E78-4694-9B12-D22E38A7AF48}">
      <dsp:nvSpPr>
        <dsp:cNvPr id="0" name=""/>
        <dsp:cNvSpPr/>
      </dsp:nvSpPr>
      <dsp:spPr>
        <a:xfrm>
          <a:off x="6225506" y="247461"/>
          <a:ext cx="1659749" cy="829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New model features</a:t>
          </a:r>
          <a:endParaRPr lang="en-US" sz="1700" kern="1200" dirty="0"/>
        </a:p>
      </dsp:txBody>
      <dsp:txXfrm>
        <a:off x="6249812" y="271767"/>
        <a:ext cx="1611137" cy="781262"/>
      </dsp:txXfrm>
    </dsp:sp>
    <dsp:sp modelId="{8554846E-8D1E-43BF-8C3D-B13A3B629BC8}">
      <dsp:nvSpPr>
        <dsp:cNvPr id="0" name=""/>
        <dsp:cNvSpPr/>
      </dsp:nvSpPr>
      <dsp:spPr>
        <a:xfrm>
          <a:off x="6391481" y="1077335"/>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0B0FC-C18A-4BD7-9F00-34977FB1F857}">
      <dsp:nvSpPr>
        <dsp:cNvPr id="0" name=""/>
        <dsp:cNvSpPr/>
      </dsp:nvSpPr>
      <dsp:spPr>
        <a:xfrm>
          <a:off x="6557456" y="1284804"/>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Modularity and dual use</a:t>
          </a:r>
          <a:endParaRPr lang="en-US" sz="1600" kern="1200" dirty="0"/>
        </a:p>
      </dsp:txBody>
      <dsp:txXfrm>
        <a:off x="6581762" y="1309110"/>
        <a:ext cx="1279187" cy="781262"/>
      </dsp:txXfrm>
    </dsp:sp>
    <dsp:sp modelId="{C3518552-3E7E-4401-9EB9-9E3C8C7C8D7F}">
      <dsp:nvSpPr>
        <dsp:cNvPr id="0" name=""/>
        <dsp:cNvSpPr/>
      </dsp:nvSpPr>
      <dsp:spPr>
        <a:xfrm>
          <a:off x="6391481" y="1077335"/>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49B37-671E-4B95-B887-1AC94F85681D}">
      <dsp:nvSpPr>
        <dsp:cNvPr id="0" name=""/>
        <dsp:cNvSpPr/>
      </dsp:nvSpPr>
      <dsp:spPr>
        <a:xfrm>
          <a:off x="6557456" y="2322148"/>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Modeling</a:t>
          </a:r>
          <a:endParaRPr lang="en-US" sz="1600" kern="1200" dirty="0"/>
        </a:p>
      </dsp:txBody>
      <dsp:txXfrm>
        <a:off x="6581762" y="2346454"/>
        <a:ext cx="1279187" cy="781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E42AD-4FD6-41C6-A7E9-E300108FFB0A}">
      <dsp:nvSpPr>
        <dsp:cNvPr id="0" name=""/>
        <dsp:cNvSpPr/>
      </dsp:nvSpPr>
      <dsp:spPr>
        <a:xfrm>
          <a:off x="356135" y="341"/>
          <a:ext cx="1143621" cy="571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Concluding words</a:t>
          </a:r>
          <a:endParaRPr lang="en-US" sz="1500" kern="1200" dirty="0"/>
        </a:p>
      </dsp:txBody>
      <dsp:txXfrm>
        <a:off x="372883" y="17089"/>
        <a:ext cx="1110125" cy="5383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7B4223-F023-4592-BAA9-4A121A65811C}" type="datetimeFigureOut">
              <a:rPr lang="en-US" smtClean="0"/>
              <a:t>3/18/2018</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39D805-BA6D-4CFF-9E7B-07F1A82605C5}" type="slidenum">
              <a:rPr lang="en-US" smtClean="0"/>
              <a:t>‹N›</a:t>
            </a:fld>
            <a:endParaRPr lang="en-US"/>
          </a:p>
        </p:txBody>
      </p:sp>
    </p:spTree>
    <p:extLst>
      <p:ext uri="{BB962C8B-B14F-4D97-AF65-F5344CB8AC3E}">
        <p14:creationId xmlns:p14="http://schemas.microsoft.com/office/powerpoint/2010/main" val="3804131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36236-6C8E-4314-B579-4D82A2B47B41}" type="datetimeFigureOut">
              <a:rPr lang="en-GB" smtClean="0"/>
              <a:t>18/03/2018</a:t>
            </a:fld>
            <a:endParaRPr lang="en-GB"/>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137BF-B009-4678-ACD7-E4740AA04D53}" type="slidenum">
              <a:rPr lang="en-GB" smtClean="0"/>
              <a:t>‹N›</a:t>
            </a:fld>
            <a:endParaRPr lang="en-GB"/>
          </a:p>
        </p:txBody>
      </p:sp>
    </p:spTree>
    <p:extLst>
      <p:ext uri="{BB962C8B-B14F-4D97-AF65-F5344CB8AC3E}">
        <p14:creationId xmlns:p14="http://schemas.microsoft.com/office/powerpoint/2010/main" val="12864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1" name="Espace réservé du texte 20"/>
          <p:cNvSpPr>
            <a:spLocks noGrp="1"/>
          </p:cNvSpPr>
          <p:nvPr>
            <p:ph type="body" sz="quarter" idx="10"/>
          </p:nvPr>
        </p:nvSpPr>
        <p:spPr>
          <a:xfrm>
            <a:off x="4101220" y="4016047"/>
            <a:ext cx="4861909" cy="1339850"/>
          </a:xfrm>
        </p:spPr>
        <p:txBody>
          <a:bodyPr/>
          <a:lstStyle>
            <a:lvl1pPr algn="r">
              <a:defRPr sz="2400">
                <a:solidFill>
                  <a:srgbClr val="E19B15"/>
                </a:solidFill>
                <a:latin typeface="+mn-lt"/>
              </a:defRPr>
            </a:lvl1pPr>
          </a:lstStyle>
          <a:p>
            <a:pPr marL="0" indent="0" algn="r">
              <a:lnSpc>
                <a:spcPct val="100000"/>
              </a:lnSpc>
              <a:spcBef>
                <a:spcPts val="0"/>
              </a:spcBef>
              <a:buNone/>
            </a:pPr>
            <a:endParaRPr lang="en-GB" sz="1900" dirty="0">
              <a:solidFill>
                <a:srgbClr val="E19B15"/>
              </a:solidFill>
            </a:endParaRPr>
          </a:p>
        </p:txBody>
      </p:sp>
      <p:sp>
        <p:nvSpPr>
          <p:cNvPr id="2" name="Rectangle 1"/>
          <p:cNvSpPr/>
          <p:nvPr userDrawn="1"/>
        </p:nvSpPr>
        <p:spPr>
          <a:xfrm>
            <a:off x="0" y="0"/>
            <a:ext cx="9144000" cy="3433482"/>
          </a:xfrm>
          <a:prstGeom prst="rect">
            <a:avLst/>
          </a:prstGeom>
          <a:solidFill>
            <a:srgbClr val="232E5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re 17"/>
          <p:cNvSpPr>
            <a:spLocks noGrp="1"/>
          </p:cNvSpPr>
          <p:nvPr>
            <p:ph type="title"/>
          </p:nvPr>
        </p:nvSpPr>
        <p:spPr>
          <a:xfrm>
            <a:off x="193431" y="926440"/>
            <a:ext cx="8769698" cy="1074376"/>
          </a:xfrm>
        </p:spPr>
        <p:txBody>
          <a:bodyPr>
            <a:noAutofit/>
          </a:bodyPr>
          <a:lstStyle>
            <a:lvl1pPr>
              <a:defRPr sz="4400" baseline="0">
                <a:solidFill>
                  <a:schemeClr val="bg1"/>
                </a:solidFill>
              </a:defRPr>
            </a:lvl1pPr>
          </a:lstStyle>
          <a:p>
            <a:endParaRPr lang="en-GB" dirty="0"/>
          </a:p>
        </p:txBody>
      </p:sp>
      <p:pic>
        <p:nvPicPr>
          <p:cNvPr id="7"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75" y="6072095"/>
            <a:ext cx="982108" cy="650155"/>
          </a:xfrm>
          <a:prstGeom prst="rect">
            <a:avLst/>
          </a:prstGeom>
        </p:spPr>
      </p:pic>
      <p:pic>
        <p:nvPicPr>
          <p:cNvPr id="3" name="Immagin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4856" y="5659656"/>
            <a:ext cx="4293308" cy="968524"/>
          </a:xfrm>
          <a:prstGeom prst="rect">
            <a:avLst/>
          </a:prstGeom>
        </p:spPr>
      </p:pic>
      <p:pic>
        <p:nvPicPr>
          <p:cNvPr id="8" name="Image 15"/>
          <p:cNvPicPr/>
          <p:nvPr userDrawn="1"/>
        </p:nvPicPr>
        <p:blipFill>
          <a:blip r:embed="rId4"/>
          <a:stretch/>
        </p:blipFill>
        <p:spPr>
          <a:xfrm>
            <a:off x="1612413" y="5659656"/>
            <a:ext cx="2289736" cy="968524"/>
          </a:xfrm>
          <a:prstGeom prst="rect">
            <a:avLst/>
          </a:prstGeom>
          <a:ln>
            <a:noFill/>
          </a:ln>
        </p:spPr>
      </p:pic>
    </p:spTree>
    <p:extLst>
      <p:ext uri="{BB962C8B-B14F-4D97-AF65-F5344CB8AC3E}">
        <p14:creationId xmlns:p14="http://schemas.microsoft.com/office/powerpoint/2010/main" val="3792658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256270"/>
            <a:ext cx="7886700" cy="784664"/>
          </a:xfrm>
        </p:spPr>
        <p:txBody>
          <a:bodyPr/>
          <a:lstStyle/>
          <a:p>
            <a:r>
              <a:rPr lang="fr-FR" dirty="0" smtClean="0"/>
              <a:t>Modifiez le style du titre</a:t>
            </a:r>
            <a:endParaRPr lang="en-GB" dirty="0"/>
          </a:p>
        </p:txBody>
      </p:sp>
      <p:sp>
        <p:nvSpPr>
          <p:cNvPr id="3" name="Espace réservé du contenu 2"/>
          <p:cNvSpPr>
            <a:spLocks noGrp="1"/>
          </p:cNvSpPr>
          <p:nvPr>
            <p:ph idx="1"/>
          </p:nvPr>
        </p:nvSpPr>
        <p:spPr>
          <a:xfrm>
            <a:off x="628650" y="1376364"/>
            <a:ext cx="7886700" cy="4800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pied de page 4"/>
          <p:cNvSpPr>
            <a:spLocks noGrp="1"/>
          </p:cNvSpPr>
          <p:nvPr>
            <p:ph type="ftr" sz="quarter" idx="11"/>
          </p:nvPr>
        </p:nvSpPr>
        <p:spPr>
          <a:xfrm>
            <a:off x="0" y="6492875"/>
            <a:ext cx="5486400" cy="365125"/>
          </a:xfrm>
        </p:spPr>
        <p:txBody>
          <a:bodyPr/>
          <a:lstStyle/>
          <a:p>
            <a:r>
              <a:rPr lang="en-US" smtClean="0"/>
              <a:t>Sesame &amp; Myrte 6th progress meeting March 20-22, 2018 SJI Ljubljana Slovenia</a:t>
            </a:r>
            <a:endParaRPr lang="en-GB" dirty="0"/>
          </a:p>
        </p:txBody>
      </p:sp>
      <p:sp>
        <p:nvSpPr>
          <p:cNvPr id="6" name="Espace réservé du numéro de diapositive 5"/>
          <p:cNvSpPr>
            <a:spLocks noGrp="1"/>
          </p:cNvSpPr>
          <p:nvPr>
            <p:ph type="sldNum" sz="quarter" idx="12"/>
          </p:nvPr>
        </p:nvSpPr>
        <p:spPr>
          <a:xfrm>
            <a:off x="7086600" y="6492875"/>
            <a:ext cx="2057400" cy="365125"/>
          </a:xfrm>
        </p:spPr>
        <p:txBody>
          <a:bodyPr/>
          <a:lstStyle/>
          <a:p>
            <a:fld id="{DF65F510-B44D-4A49-B906-A9FF7F026B1F}" type="slidenum">
              <a:rPr lang="en-GB" smtClean="0"/>
              <a:t>‹N›</a:t>
            </a:fld>
            <a:endParaRPr lang="en-GB"/>
          </a:p>
        </p:txBody>
      </p:sp>
      <p:cxnSp>
        <p:nvCxnSpPr>
          <p:cNvPr id="9" name="Connecteur droit 8"/>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pic>
        <p:nvPicPr>
          <p:cNvPr id="10" name="Image 15"/>
          <p:cNvPicPr/>
          <p:nvPr userDrawn="1"/>
        </p:nvPicPr>
        <p:blipFill>
          <a:blip r:embed="rId3"/>
          <a:stretch/>
        </p:blipFill>
        <p:spPr>
          <a:xfrm>
            <a:off x="6001927" y="182880"/>
            <a:ext cx="1183951" cy="403920"/>
          </a:xfrm>
          <a:prstGeom prst="rect">
            <a:avLst/>
          </a:prstGeom>
          <a:ln>
            <a:noFill/>
          </a:ln>
        </p:spPr>
      </p:pic>
    </p:spTree>
    <p:extLst>
      <p:ext uri="{BB962C8B-B14F-4D97-AF65-F5344CB8AC3E}">
        <p14:creationId xmlns:p14="http://schemas.microsoft.com/office/powerpoint/2010/main" val="130870906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663"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5" name="Espace réservé du numéro de diapositive 4"/>
          <p:cNvSpPr>
            <a:spLocks noGrp="1"/>
          </p:cNvSpPr>
          <p:nvPr>
            <p:ph type="sldNum" sz="quarter" idx="12"/>
          </p:nvPr>
        </p:nvSpPr>
        <p:spPr/>
        <p:txBody>
          <a:bodyPr/>
          <a:lstStyle/>
          <a:p>
            <a:fld id="{DF65F510-B44D-4A49-B906-A9FF7F026B1F}" type="slidenum">
              <a:rPr lang="en-GB" smtClean="0"/>
              <a:t>‹N›</a:t>
            </a:fld>
            <a:endParaRPr lang="en-GB"/>
          </a:p>
        </p:txBody>
      </p:sp>
      <p:sp>
        <p:nvSpPr>
          <p:cNvPr id="6" name="Titre 1"/>
          <p:cNvSpPr>
            <a:spLocks noGrp="1"/>
          </p:cNvSpPr>
          <p:nvPr>
            <p:ph type="title"/>
          </p:nvPr>
        </p:nvSpPr>
        <p:spPr>
          <a:xfrm>
            <a:off x="628650" y="365127"/>
            <a:ext cx="7886700" cy="784664"/>
          </a:xfrm>
        </p:spPr>
        <p:txBody>
          <a:bodyPr/>
          <a:lstStyle/>
          <a:p>
            <a:r>
              <a:rPr lang="fr-FR" dirty="0" smtClean="0"/>
              <a:t>Modifiez le style du titre</a:t>
            </a:r>
            <a:endParaRPr lang="en-GB" dirty="0"/>
          </a:p>
        </p:txBody>
      </p:sp>
      <p:cxnSp>
        <p:nvCxnSpPr>
          <p:cNvPr id="7" name="Connecteur droit 6"/>
          <p:cNvCxnSpPr/>
          <p:nvPr userDrawn="1"/>
        </p:nvCxnSpPr>
        <p:spPr>
          <a:xfrm flipV="1">
            <a:off x="628650" y="1032095"/>
            <a:ext cx="7886700" cy="9054"/>
          </a:xfrm>
          <a:prstGeom prst="line">
            <a:avLst/>
          </a:prstGeom>
          <a:ln>
            <a:solidFill>
              <a:srgbClr val="E19B15"/>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pic>
        <p:nvPicPr>
          <p:cNvPr id="8" name="Image 15"/>
          <p:cNvPicPr/>
          <p:nvPr userDrawn="1"/>
        </p:nvPicPr>
        <p:blipFill>
          <a:blip r:embed="rId3"/>
          <a:stretch/>
        </p:blipFill>
        <p:spPr>
          <a:xfrm>
            <a:off x="5714848" y="131200"/>
            <a:ext cx="1471030" cy="493836"/>
          </a:xfrm>
          <a:prstGeom prst="rect">
            <a:avLst/>
          </a:prstGeom>
          <a:ln>
            <a:noFill/>
          </a:ln>
        </p:spPr>
      </p:pic>
    </p:spTree>
    <p:extLst>
      <p:ext uri="{BB962C8B-B14F-4D97-AF65-F5344CB8AC3E}">
        <p14:creationId xmlns:p14="http://schemas.microsoft.com/office/powerpoint/2010/main" val="18808136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4" name="Espace réservé du numéro de diapositive 3"/>
          <p:cNvSpPr>
            <a:spLocks noGrp="1"/>
          </p:cNvSpPr>
          <p:nvPr>
            <p:ph type="sldNum" sz="quarter" idx="12"/>
          </p:nvPr>
        </p:nvSpPr>
        <p:spPr/>
        <p:txBody>
          <a:bodyPr/>
          <a:lstStyle/>
          <a:p>
            <a:fld id="{DF65F510-B44D-4A49-B906-A9FF7F026B1F}" type="slidenum">
              <a:rPr lang="en-GB" smtClean="0"/>
              <a:t>‹N›</a:t>
            </a:fld>
            <a:endParaRPr lang="en-GB"/>
          </a:p>
        </p:txBody>
      </p:sp>
      <p:pic>
        <p:nvPicPr>
          <p:cNvPr id="6" name="Immagin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5878" y="182880"/>
            <a:ext cx="1818606" cy="410258"/>
          </a:xfrm>
          <a:prstGeom prst="rect">
            <a:avLst/>
          </a:prstGeom>
        </p:spPr>
      </p:pic>
      <p:pic>
        <p:nvPicPr>
          <p:cNvPr id="5" name="Image 15"/>
          <p:cNvPicPr/>
          <p:nvPr userDrawn="1"/>
        </p:nvPicPr>
        <p:blipFill>
          <a:blip r:embed="rId3"/>
          <a:stretch/>
        </p:blipFill>
        <p:spPr>
          <a:xfrm>
            <a:off x="5757379" y="35506"/>
            <a:ext cx="1428499" cy="557632"/>
          </a:xfrm>
          <a:prstGeom prst="rect">
            <a:avLst/>
          </a:prstGeom>
          <a:ln>
            <a:noFill/>
          </a:ln>
        </p:spPr>
      </p:pic>
    </p:spTree>
    <p:extLst>
      <p:ext uri="{BB962C8B-B14F-4D97-AF65-F5344CB8AC3E}">
        <p14:creationId xmlns:p14="http://schemas.microsoft.com/office/powerpoint/2010/main" val="12914299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676023"/>
          </a:xfrm>
          <a:prstGeom prst="rect">
            <a:avLst/>
          </a:prstGeom>
        </p:spPr>
        <p:txBody>
          <a:bodyPr vert="horz" lIns="91440" tIns="45720" rIns="91440" bIns="45720" rtlCol="0" anchor="ctr">
            <a:normAutofit/>
          </a:bodyPr>
          <a:lstStyle/>
          <a:p>
            <a:r>
              <a:rPr lang="fr-FR" dirty="0" smtClean="0"/>
              <a:t>Modifiez le style du titre</a:t>
            </a:r>
            <a:endParaRPr lang="en-GB" dirty="0"/>
          </a:p>
        </p:txBody>
      </p:sp>
      <p:sp>
        <p:nvSpPr>
          <p:cNvPr id="3" name="Espace réservé du texte 2"/>
          <p:cNvSpPr>
            <a:spLocks noGrp="1"/>
          </p:cNvSpPr>
          <p:nvPr>
            <p:ph type="body" idx="1"/>
          </p:nvPr>
        </p:nvSpPr>
        <p:spPr>
          <a:xfrm>
            <a:off x="628650" y="1213164"/>
            <a:ext cx="7886700" cy="4963799"/>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5" name="Espace réservé du pied de page 4"/>
          <p:cNvSpPr>
            <a:spLocks noGrp="1"/>
          </p:cNvSpPr>
          <p:nvPr>
            <p:ph type="ftr" sz="quarter" idx="3"/>
          </p:nvPr>
        </p:nvSpPr>
        <p:spPr>
          <a:xfrm>
            <a:off x="628650" y="6356351"/>
            <a:ext cx="5486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Sesame &amp; Myrte 6th progress meeting March 20-22, 2018 SJI Ljubljana Slovenia</a:t>
            </a:r>
            <a:endParaRPr lang="en-GB"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65F510-B44D-4A49-B906-A9FF7F026B1F}" type="slidenum">
              <a:rPr lang="en-GB" smtClean="0"/>
              <a:t>‹N›</a:t>
            </a:fld>
            <a:endParaRPr lang="en-GB"/>
          </a:p>
        </p:txBody>
      </p:sp>
    </p:spTree>
    <p:extLst>
      <p:ext uri="{BB962C8B-B14F-4D97-AF65-F5344CB8AC3E}">
        <p14:creationId xmlns:p14="http://schemas.microsoft.com/office/powerpoint/2010/main" val="211136157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9" r:id="rId3"/>
    <p:sldLayoutId id="2147483910" r:id="rId4"/>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3300" kern="1200">
          <a:solidFill>
            <a:srgbClr val="232E5B"/>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663"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2016" y="641112"/>
            <a:ext cx="8804930" cy="2112264"/>
          </a:xfrm>
        </p:spPr>
        <p:txBody>
          <a:bodyPr>
            <a:normAutofit/>
          </a:bodyPr>
          <a:lstStyle/>
          <a:p>
            <a:pPr algn="ctr"/>
            <a:r>
              <a:rPr lang="en-GB" sz="4000" dirty="0" smtClean="0">
                <a:solidFill>
                  <a:schemeClr val="bg1"/>
                </a:solidFill>
              </a:rPr>
              <a:t>SESAME-MYRTE 6</a:t>
            </a:r>
            <a:r>
              <a:rPr lang="en-GB" sz="4000" baseline="30000" dirty="0" smtClean="0">
                <a:solidFill>
                  <a:schemeClr val="bg1"/>
                </a:solidFill>
              </a:rPr>
              <a:t>th</a:t>
            </a:r>
            <a:r>
              <a:rPr lang="en-GB" sz="4000" dirty="0" smtClean="0">
                <a:solidFill>
                  <a:schemeClr val="bg1"/>
                </a:solidFill>
              </a:rPr>
              <a:t> progress meeting</a:t>
            </a:r>
            <a:br>
              <a:rPr lang="en-GB" sz="4000" dirty="0" smtClean="0">
                <a:solidFill>
                  <a:schemeClr val="bg1"/>
                </a:solidFill>
              </a:rPr>
            </a:br>
            <a:r>
              <a:rPr lang="en-GB" sz="4000" dirty="0" smtClean="0"/>
              <a:t>Pool modelling of CIRCE &amp; MYRRHA</a:t>
            </a:r>
            <a:endParaRPr lang="en-GB" sz="4000" dirty="0">
              <a:solidFill>
                <a:schemeClr val="bg1"/>
              </a:solidFill>
            </a:endParaRPr>
          </a:p>
        </p:txBody>
      </p:sp>
      <p:sp>
        <p:nvSpPr>
          <p:cNvPr id="3" name="Sous-titre 2"/>
          <p:cNvSpPr>
            <a:spLocks noGrp="1"/>
          </p:cNvSpPr>
          <p:nvPr>
            <p:ph type="subTitle" idx="4294967295"/>
          </p:nvPr>
        </p:nvSpPr>
        <p:spPr>
          <a:xfrm>
            <a:off x="4582634" y="3881230"/>
            <a:ext cx="4475752" cy="1177279"/>
          </a:xfrm>
        </p:spPr>
        <p:txBody>
          <a:bodyPr>
            <a:normAutofit/>
          </a:bodyPr>
          <a:lstStyle/>
          <a:p>
            <a:pPr marL="0" indent="0" algn="r">
              <a:lnSpc>
                <a:spcPct val="100000"/>
              </a:lnSpc>
              <a:spcBef>
                <a:spcPts val="0"/>
              </a:spcBef>
              <a:buNone/>
            </a:pPr>
            <a:r>
              <a:rPr lang="fr-FR" sz="1900" dirty="0" smtClean="0">
                <a:solidFill>
                  <a:srgbClr val="E19B15"/>
                </a:solidFill>
              </a:rPr>
              <a:t>Vincent Moreau (CRS4)</a:t>
            </a:r>
          </a:p>
          <a:p>
            <a:pPr marL="0" indent="0" algn="r">
              <a:lnSpc>
                <a:spcPct val="100000"/>
              </a:lnSpc>
              <a:spcBef>
                <a:spcPts val="0"/>
              </a:spcBef>
              <a:buNone/>
            </a:pPr>
            <a:r>
              <a:rPr lang="en-US" sz="1900" dirty="0" smtClean="0">
                <a:solidFill>
                  <a:srgbClr val="E19B15"/>
                </a:solidFill>
              </a:rPr>
              <a:t>Sixth Progress meeting, March 20-22, 2018</a:t>
            </a:r>
            <a:endParaRPr lang="en-GB" sz="1900" dirty="0">
              <a:solidFill>
                <a:srgbClr val="E19B15"/>
              </a:solidFill>
            </a:endParaRPr>
          </a:p>
          <a:p>
            <a:pPr marL="0" indent="0" algn="r">
              <a:lnSpc>
                <a:spcPct val="100000"/>
              </a:lnSpc>
              <a:spcBef>
                <a:spcPts val="0"/>
              </a:spcBef>
              <a:buNone/>
            </a:pPr>
            <a:r>
              <a:rPr lang="en-GB" sz="1900" dirty="0" smtClean="0">
                <a:solidFill>
                  <a:srgbClr val="E19B15"/>
                </a:solidFill>
              </a:rPr>
              <a:t>SJI Ljubljana, Slovenia</a:t>
            </a:r>
            <a:endParaRPr lang="fr-FR" sz="1900" dirty="0">
              <a:solidFill>
                <a:srgbClr val="E19B15"/>
              </a:solidFill>
            </a:endParaRPr>
          </a:p>
        </p:txBody>
      </p:sp>
    </p:spTree>
    <p:extLst>
      <p:ext uri="{BB962C8B-B14F-4D97-AF65-F5344CB8AC3E}">
        <p14:creationId xmlns:p14="http://schemas.microsoft.com/office/powerpoint/2010/main" val="320673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Electric power</a:t>
            </a:r>
            <a:endParaRPr lang="en-US" dirty="0"/>
          </a:p>
        </p:txBody>
      </p:sp>
      <p:sp>
        <p:nvSpPr>
          <p:cNvPr id="3" name="Segnaposto contenuto 2"/>
          <p:cNvSpPr>
            <a:spLocks noGrp="1"/>
          </p:cNvSpPr>
          <p:nvPr>
            <p:ph idx="1"/>
          </p:nvPr>
        </p:nvSpPr>
        <p:spPr>
          <a:xfrm>
            <a:off x="661876" y="1089284"/>
            <a:ext cx="5345519" cy="1770874"/>
          </a:xfrm>
        </p:spPr>
        <p:txBody>
          <a:bodyPr>
            <a:normAutofit fontScale="92500"/>
          </a:bodyPr>
          <a:lstStyle/>
          <a:p>
            <a:r>
              <a:rPr lang="en-US" dirty="0" smtClean="0"/>
              <a:t>The electric power is not totally constant in time and shows a shift of about 20 kW in 10h. Does we need to model this?</a:t>
            </a:r>
          </a:p>
          <a:p>
            <a:r>
              <a:rPr lang="en-US" dirty="0" smtClean="0"/>
              <a:t>There are uncertainties of what is the exact part of the electric power that is transformed in heat in the FPS active part/passive part/dead volume.</a:t>
            </a:r>
            <a:endParaRPr lang="en-US" dirty="0"/>
          </a:p>
        </p:txBody>
      </p:sp>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2817628"/>
            <a:ext cx="5050465" cy="4040372"/>
          </a:xfrm>
          <a:prstGeom prst="rect">
            <a:avLst/>
          </a:prstGeom>
        </p:spPr>
      </p:pic>
      <p:pic>
        <p:nvPicPr>
          <p:cNvPr id="2050" name="Immagine 7"/>
          <p:cNvPicPr>
            <a:picLocks noChangeAspect="1" noChangeArrowheads="1"/>
          </p:cNvPicPr>
          <p:nvPr/>
        </p:nvPicPr>
        <p:blipFill>
          <a:blip r:embed="rId3">
            <a:extLst>
              <a:ext uri="{28A0092B-C50C-407E-A947-70E740481C1C}">
                <a14:useLocalDpi xmlns:a14="http://schemas.microsoft.com/office/drawing/2010/main" val="0"/>
              </a:ext>
            </a:extLst>
          </a:blip>
          <a:srcRect l="52946" t="13354" r="28062" b="4109"/>
          <a:stretch>
            <a:fillRect/>
          </a:stretch>
        </p:blipFill>
        <p:spPr bwMode="auto">
          <a:xfrm>
            <a:off x="6379535" y="1066550"/>
            <a:ext cx="1945758" cy="543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940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Thermo-couples</a:t>
            </a:r>
            <a:endParaRPr lang="en-US" dirty="0"/>
          </a:p>
        </p:txBody>
      </p:sp>
      <p:sp>
        <p:nvSpPr>
          <p:cNvPr id="3" name="Segnaposto contenuto 2"/>
          <p:cNvSpPr>
            <a:spLocks noGrp="1"/>
          </p:cNvSpPr>
          <p:nvPr>
            <p:ph idx="1"/>
          </p:nvPr>
        </p:nvSpPr>
        <p:spPr>
          <a:xfrm>
            <a:off x="661875" y="1089283"/>
            <a:ext cx="7397603" cy="1951629"/>
          </a:xfrm>
        </p:spPr>
        <p:txBody>
          <a:bodyPr>
            <a:normAutofit/>
          </a:bodyPr>
          <a:lstStyle/>
          <a:p>
            <a:r>
              <a:rPr lang="en-US" dirty="0" smtClean="0"/>
              <a:t>The thermo-couples give pointwise information.</a:t>
            </a:r>
          </a:p>
          <a:p>
            <a:r>
              <a:rPr lang="en-US" dirty="0" smtClean="0"/>
              <a:t>Pointwise information can easily be related to numerical information in two distinct cases:</a:t>
            </a:r>
          </a:p>
          <a:p>
            <a:pPr marL="800100" lvl="1" indent="-457200">
              <a:buFont typeface="+mj-lt"/>
              <a:buAutoNum type="arabicPeriod"/>
            </a:pPr>
            <a:r>
              <a:rPr lang="en-US" dirty="0" smtClean="0"/>
              <a:t>The flow is well resolved at the TC location or</a:t>
            </a:r>
          </a:p>
          <a:p>
            <a:pPr marL="800100" lvl="1" indent="-457200">
              <a:buFont typeface="+mj-lt"/>
              <a:buAutoNum type="arabicPeriod"/>
            </a:pPr>
            <a:r>
              <a:rPr lang="en-US" dirty="0" smtClean="0"/>
              <a:t>The temperature is uniform around the TC location.</a:t>
            </a:r>
          </a:p>
        </p:txBody>
      </p:sp>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graphicFrame>
        <p:nvGraphicFramePr>
          <p:cNvPr id="5" name="Tabella 4"/>
          <p:cNvGraphicFramePr>
            <a:graphicFrameLocks noGrp="1"/>
          </p:cNvGraphicFramePr>
          <p:nvPr>
            <p:extLst>
              <p:ext uri="{D42A27DB-BD31-4B8C-83A1-F6EECF244321}">
                <p14:modId xmlns:p14="http://schemas.microsoft.com/office/powerpoint/2010/main" val="1830342572"/>
              </p:ext>
            </p:extLst>
          </p:nvPr>
        </p:nvGraphicFramePr>
        <p:xfrm>
          <a:off x="1321981" y="3385287"/>
          <a:ext cx="6726866" cy="2340669"/>
        </p:xfrm>
        <a:graphic>
          <a:graphicData uri="http://schemas.openxmlformats.org/drawingml/2006/table">
            <a:tbl>
              <a:tblPr firstRow="1" bandRow="1">
                <a:tableStyleId>{5C22544A-7EE6-4342-B048-85BDC9FD1C3A}</a:tableStyleId>
              </a:tblPr>
              <a:tblGrid>
                <a:gridCol w="3363433"/>
                <a:gridCol w="3363433"/>
              </a:tblGrid>
              <a:tr h="546543">
                <a:tc>
                  <a:txBody>
                    <a:bodyPr/>
                    <a:lstStyle/>
                    <a:p>
                      <a:r>
                        <a:rPr lang="en-US" sz="2000" dirty="0" smtClean="0"/>
                        <a:t>Flow not resolved</a:t>
                      </a:r>
                      <a:endParaRPr lang="en-US" sz="2000" dirty="0"/>
                    </a:p>
                  </a:txBody>
                  <a:tcPr/>
                </a:tc>
                <a:tc>
                  <a:txBody>
                    <a:bodyPr/>
                    <a:lstStyle/>
                    <a:p>
                      <a:r>
                        <a:rPr lang="en-US" sz="2000" dirty="0" smtClean="0"/>
                        <a:t>Flow resolved</a:t>
                      </a:r>
                      <a:endParaRPr lang="en-US" sz="2000" dirty="0"/>
                    </a:p>
                  </a:txBody>
                  <a:tcPr/>
                </a:tc>
              </a:tr>
              <a:tr h="546543">
                <a:tc>
                  <a:txBody>
                    <a:bodyPr/>
                    <a:lstStyle/>
                    <a:p>
                      <a:r>
                        <a:rPr lang="en-US" sz="2000" dirty="0" smtClean="0"/>
                        <a:t>FPS:</a:t>
                      </a:r>
                      <a:r>
                        <a:rPr lang="en-US" sz="2000" baseline="0" dirty="0" smtClean="0"/>
                        <a:t> no pin bundle, no grid</a:t>
                      </a:r>
                      <a:endParaRPr lang="en-US" sz="2000" dirty="0"/>
                    </a:p>
                  </a:txBody>
                  <a:tcPr/>
                </a:tc>
                <a:tc>
                  <a:txBody>
                    <a:bodyPr/>
                    <a:lstStyle/>
                    <a:p>
                      <a:r>
                        <a:rPr lang="en-US" sz="2000" dirty="0" smtClean="0"/>
                        <a:t>Bulk</a:t>
                      </a:r>
                      <a:endParaRPr lang="en-US" sz="2000" dirty="0"/>
                    </a:p>
                  </a:txBody>
                  <a:tcPr/>
                </a:tc>
              </a:tr>
              <a:tr h="546543">
                <a:tc>
                  <a:txBody>
                    <a:bodyPr/>
                    <a:lstStyle/>
                    <a:p>
                      <a:r>
                        <a:rPr lang="en-US" sz="2000" dirty="0" smtClean="0"/>
                        <a:t>Riser/Gas separator: no bubbles</a:t>
                      </a:r>
                      <a:endParaRPr lang="en-US" sz="2000" dirty="0"/>
                    </a:p>
                  </a:txBody>
                  <a:tcPr/>
                </a:tc>
                <a:tc>
                  <a:txBody>
                    <a:bodyPr/>
                    <a:lstStyle/>
                    <a:p>
                      <a:r>
                        <a:rPr lang="en-US" sz="2000" dirty="0" smtClean="0"/>
                        <a:t>Conveyor</a:t>
                      </a:r>
                      <a:endParaRPr lang="en-US" sz="2000" dirty="0"/>
                    </a:p>
                  </a:txBody>
                  <a:tcPr/>
                </a:tc>
              </a:tr>
              <a:tr h="546543">
                <a:tc>
                  <a:txBody>
                    <a:bodyPr/>
                    <a:lstStyle/>
                    <a:p>
                      <a:r>
                        <a:rPr lang="en-US" sz="2000" dirty="0" smtClean="0"/>
                        <a:t>SGE:</a:t>
                      </a:r>
                      <a:r>
                        <a:rPr lang="en-US" sz="2000" baseline="0" dirty="0" smtClean="0"/>
                        <a:t> no bundle, no grid</a:t>
                      </a:r>
                      <a:endParaRPr lang="en-US" sz="2000" dirty="0"/>
                    </a:p>
                  </a:txBody>
                  <a:tcPr/>
                </a:tc>
                <a:tc>
                  <a:txBody>
                    <a:bodyPr/>
                    <a:lstStyle/>
                    <a:p>
                      <a:r>
                        <a:rPr lang="en-US" sz="2000" dirty="0" smtClean="0"/>
                        <a:t>Below SGE bottom grid</a:t>
                      </a:r>
                      <a:endParaRPr lang="en-US" sz="2000" dirty="0"/>
                    </a:p>
                  </a:txBody>
                  <a:tcPr/>
                </a:tc>
              </a:tr>
            </a:tbl>
          </a:graphicData>
        </a:graphic>
      </p:graphicFrame>
    </p:spTree>
    <p:extLst>
      <p:ext uri="{BB962C8B-B14F-4D97-AF65-F5344CB8AC3E}">
        <p14:creationId xmlns:p14="http://schemas.microsoft.com/office/powerpoint/2010/main" val="1774154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013" y="1596200"/>
            <a:ext cx="2257066" cy="1998517"/>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560" y="1492208"/>
            <a:ext cx="2310911" cy="220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en-US" dirty="0" smtClean="0"/>
              <a:t>FPS inlet Thermo-couples</a:t>
            </a:r>
            <a:endParaRPr lang="en-US" dirty="0"/>
          </a:p>
        </p:txBody>
      </p:sp>
      <p:sp>
        <p:nvSpPr>
          <p:cNvPr id="3" name="Segnaposto contenuto 2"/>
          <p:cNvSpPr>
            <a:spLocks noGrp="1"/>
          </p:cNvSpPr>
          <p:nvPr>
            <p:ph idx="1"/>
          </p:nvPr>
        </p:nvSpPr>
        <p:spPr>
          <a:xfrm>
            <a:off x="661875" y="1089283"/>
            <a:ext cx="7397603" cy="813945"/>
          </a:xfrm>
        </p:spPr>
        <p:txBody>
          <a:bodyPr>
            <a:normAutofit/>
          </a:bodyPr>
          <a:lstStyle/>
          <a:p>
            <a:pPr marL="0" indent="0">
              <a:buNone/>
            </a:pPr>
            <a:r>
              <a:rPr lang="en-US" dirty="0" smtClean="0"/>
              <a:t>FPS TCs: 3 in inlet, 3 at top. Seemingly a good candidate for a flow averaged FPS inlet temperature, but not at the top.</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498438"/>
            <a:ext cx="3752850" cy="3002281"/>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591" y="3533275"/>
            <a:ext cx="3636559" cy="2909247"/>
          </a:xfrm>
          <a:prstGeom prst="rect">
            <a:avLst/>
          </a:prstGeom>
        </p:spPr>
      </p:pic>
      <p:sp>
        <p:nvSpPr>
          <p:cNvPr id="9" name="CasellaDiTesto 8"/>
          <p:cNvSpPr txBox="1"/>
          <p:nvPr/>
        </p:nvSpPr>
        <p:spPr>
          <a:xfrm>
            <a:off x="4179139" y="2886944"/>
            <a:ext cx="847724" cy="646331"/>
          </a:xfrm>
          <a:prstGeom prst="rect">
            <a:avLst/>
          </a:prstGeom>
          <a:noFill/>
        </p:spPr>
        <p:txBody>
          <a:bodyPr wrap="square" rtlCol="0">
            <a:spAutoFit/>
          </a:bodyPr>
          <a:lstStyle/>
          <a:p>
            <a:r>
              <a:rPr lang="en-US" dirty="0" smtClean="0"/>
              <a:t>322.6C at 10h</a:t>
            </a:r>
            <a:endParaRPr lang="en-US" dirty="0"/>
          </a:p>
        </p:txBody>
      </p:sp>
      <p:cxnSp>
        <p:nvCxnSpPr>
          <p:cNvPr id="11" name="Connettore 2 10"/>
          <p:cNvCxnSpPr/>
          <p:nvPr/>
        </p:nvCxnSpPr>
        <p:spPr>
          <a:xfrm flipH="1">
            <a:off x="4276725" y="3594717"/>
            <a:ext cx="257175" cy="2438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378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Conveyor Thermo-couples</a:t>
            </a:r>
            <a:endParaRPr lang="en-US" dirty="0"/>
          </a:p>
        </p:txBody>
      </p:sp>
      <p:sp>
        <p:nvSpPr>
          <p:cNvPr id="3" name="Segnaposto contenuto 2"/>
          <p:cNvSpPr>
            <a:spLocks noGrp="1"/>
          </p:cNvSpPr>
          <p:nvPr>
            <p:ph idx="1"/>
          </p:nvPr>
        </p:nvSpPr>
        <p:spPr>
          <a:xfrm>
            <a:off x="661875" y="1089283"/>
            <a:ext cx="7397603" cy="813945"/>
          </a:xfrm>
        </p:spPr>
        <p:txBody>
          <a:bodyPr>
            <a:normAutofit fontScale="92500" lnSpcReduction="10000"/>
          </a:bodyPr>
          <a:lstStyle/>
          <a:p>
            <a:pPr marL="0" indent="0">
              <a:buNone/>
            </a:pPr>
            <a:r>
              <a:rPr lang="en-US" dirty="0" smtClean="0"/>
              <a:t>Conveyor TCs: 3 in outlet. Possible strong interaction with the gas injector nozzle. Seemingly a good candidate for a flow averaged riser inlet temperature…</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3074" name="Picture 2" descr="photoTCriserIn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78" y="2254103"/>
            <a:ext cx="3476292" cy="384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2860" y="2254103"/>
            <a:ext cx="4811234" cy="3848986"/>
          </a:xfrm>
          <a:prstGeom prst="rect">
            <a:avLst/>
          </a:prstGeom>
        </p:spPr>
      </p:pic>
    </p:spTree>
    <p:extLst>
      <p:ext uri="{BB962C8B-B14F-4D97-AF65-F5344CB8AC3E}">
        <p14:creationId xmlns:p14="http://schemas.microsoft.com/office/powerpoint/2010/main" val="322830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Conveyor Thermo-couples</a:t>
            </a:r>
            <a:endParaRPr lang="en-US" dirty="0"/>
          </a:p>
        </p:txBody>
      </p:sp>
      <p:sp>
        <p:nvSpPr>
          <p:cNvPr id="3" name="Segnaposto contenuto 2"/>
          <p:cNvSpPr>
            <a:spLocks noGrp="1"/>
          </p:cNvSpPr>
          <p:nvPr>
            <p:ph idx="1"/>
          </p:nvPr>
        </p:nvSpPr>
        <p:spPr>
          <a:xfrm>
            <a:off x="661875" y="1089283"/>
            <a:ext cx="7397603" cy="1345130"/>
          </a:xfrm>
        </p:spPr>
        <p:txBody>
          <a:bodyPr>
            <a:normAutofit fontScale="92500" lnSpcReduction="20000"/>
          </a:bodyPr>
          <a:lstStyle/>
          <a:p>
            <a:pPr marL="0" indent="0">
              <a:buNone/>
            </a:pPr>
            <a:r>
              <a:rPr lang="en-US" dirty="0" smtClean="0"/>
              <a:t>Conveyor TCs: 3 close to the inlet. Reasonably low dispersion between TCs, mainly high frequency. </a:t>
            </a:r>
          </a:p>
          <a:p>
            <a:pPr marL="0" indent="0">
              <a:buNone/>
            </a:pPr>
            <a:r>
              <a:rPr lang="en-US" dirty="0" smtClean="0"/>
              <a:t>Oscillations directly caused by the mass flow variations.</a:t>
            </a:r>
          </a:p>
          <a:p>
            <a:pPr marL="0" indent="0">
              <a:buNone/>
            </a:pPr>
            <a:r>
              <a:rPr lang="en-US" dirty="0" smtClean="0"/>
              <a:t>Output of a non resolved  region. Also too bad we do not know their exact location…</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4098" name="Picture 2" descr="sketchOutletFPS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850" y="2434413"/>
            <a:ext cx="3317359" cy="343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9313" y="2434413"/>
            <a:ext cx="4585291" cy="3668233"/>
          </a:xfrm>
          <a:prstGeom prst="rect">
            <a:avLst/>
          </a:prstGeom>
        </p:spPr>
      </p:pic>
      <p:sp>
        <p:nvSpPr>
          <p:cNvPr id="6" name="CasellaDiTesto 5"/>
          <p:cNvSpPr txBox="1"/>
          <p:nvPr/>
        </p:nvSpPr>
        <p:spPr>
          <a:xfrm>
            <a:off x="7743823" y="3899197"/>
            <a:ext cx="1480983" cy="369332"/>
          </a:xfrm>
          <a:prstGeom prst="rect">
            <a:avLst/>
          </a:prstGeom>
          <a:noFill/>
        </p:spPr>
        <p:txBody>
          <a:bodyPr wrap="none" rtlCol="0">
            <a:spAutoFit/>
          </a:bodyPr>
          <a:lstStyle/>
          <a:p>
            <a:r>
              <a:rPr lang="en-US" dirty="0" smtClean="0"/>
              <a:t>398.5C at 10h</a:t>
            </a:r>
            <a:endParaRPr lang="en-US" dirty="0"/>
          </a:p>
        </p:txBody>
      </p:sp>
      <p:cxnSp>
        <p:nvCxnSpPr>
          <p:cNvPr id="8" name="Connettore 2 7"/>
          <p:cNvCxnSpPr>
            <a:stCxn id="6" idx="0"/>
          </p:cNvCxnSpPr>
          <p:nvPr/>
        </p:nvCxnSpPr>
        <p:spPr>
          <a:xfrm flipH="1" flipV="1">
            <a:off x="8039100" y="3076575"/>
            <a:ext cx="445215" cy="8226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11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Conveyor Thermo-couples</a:t>
            </a:r>
            <a:endParaRPr lang="en-US" dirty="0"/>
          </a:p>
        </p:txBody>
      </p:sp>
      <p:sp>
        <p:nvSpPr>
          <p:cNvPr id="3" name="Segnaposto contenuto 2"/>
          <p:cNvSpPr>
            <a:spLocks noGrp="1"/>
          </p:cNvSpPr>
          <p:nvPr>
            <p:ph idx="1"/>
          </p:nvPr>
        </p:nvSpPr>
        <p:spPr>
          <a:xfrm>
            <a:off x="670728" y="1046151"/>
            <a:ext cx="7397603" cy="739517"/>
          </a:xfrm>
        </p:spPr>
        <p:txBody>
          <a:bodyPr>
            <a:normAutofit/>
          </a:bodyPr>
          <a:lstStyle/>
          <a:p>
            <a:pPr marL="0" indent="0">
              <a:buNone/>
            </a:pPr>
            <a:r>
              <a:rPr lang="en-US" dirty="0" smtClean="0"/>
              <a:t>Conveyor TCs: 3 close to the inlet. Temperature maps of the simulation without pin bundle.</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4098" name="Picture 2" descr="sketchOutletFPSvertic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706" y="1645396"/>
            <a:ext cx="2531880" cy="262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887" y="2189484"/>
            <a:ext cx="5200650" cy="4160520"/>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28" y="4416393"/>
            <a:ext cx="2655858" cy="2124686"/>
          </a:xfrm>
          <a:prstGeom prst="rect">
            <a:avLst/>
          </a:prstGeom>
        </p:spPr>
      </p:pic>
    </p:spTree>
    <p:extLst>
      <p:ext uri="{BB962C8B-B14F-4D97-AF65-F5344CB8AC3E}">
        <p14:creationId xmlns:p14="http://schemas.microsoft.com/office/powerpoint/2010/main" val="167356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SGE outlet Thermo-couples</a:t>
            </a:r>
            <a:endParaRPr lang="en-US" dirty="0"/>
          </a:p>
        </p:txBody>
      </p:sp>
      <p:sp>
        <p:nvSpPr>
          <p:cNvPr id="3" name="Segnaposto contenuto 2"/>
          <p:cNvSpPr>
            <a:spLocks noGrp="1"/>
          </p:cNvSpPr>
          <p:nvPr>
            <p:ph idx="1"/>
          </p:nvPr>
        </p:nvSpPr>
        <p:spPr>
          <a:xfrm>
            <a:off x="661875" y="1089283"/>
            <a:ext cx="8012794" cy="739517"/>
          </a:xfrm>
        </p:spPr>
        <p:txBody>
          <a:bodyPr>
            <a:normAutofit/>
          </a:bodyPr>
          <a:lstStyle/>
          <a:p>
            <a:pPr marL="0" indent="0">
              <a:buNone/>
            </a:pPr>
            <a:r>
              <a:rPr lang="en-US" dirty="0" smtClean="0"/>
              <a:t>6 TCs below the SGE lower grid, 100mm above the SGE outlet.</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5122" name="Picture 2" descr="TSG13_18sche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3746" y="1472297"/>
            <a:ext cx="2243398" cy="209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5458" y="3675379"/>
            <a:ext cx="3679974" cy="294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3909" y="1570008"/>
            <a:ext cx="3454573" cy="2763658"/>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910" y="4333666"/>
            <a:ext cx="2414318" cy="1931454"/>
          </a:xfrm>
          <a:prstGeom prst="rect">
            <a:avLst/>
          </a:prstGeom>
        </p:spPr>
      </p:pic>
    </p:spTree>
    <p:extLst>
      <p:ext uri="{BB962C8B-B14F-4D97-AF65-F5344CB8AC3E}">
        <p14:creationId xmlns:p14="http://schemas.microsoft.com/office/powerpoint/2010/main" val="66888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SGE outlet Thermo-couples</a:t>
            </a:r>
            <a:endParaRPr lang="en-US" dirty="0"/>
          </a:p>
        </p:txBody>
      </p:sp>
      <p:sp>
        <p:nvSpPr>
          <p:cNvPr id="3" name="Segnaposto contenuto 2"/>
          <p:cNvSpPr>
            <a:spLocks noGrp="1"/>
          </p:cNvSpPr>
          <p:nvPr>
            <p:ph idx="1"/>
          </p:nvPr>
        </p:nvSpPr>
        <p:spPr>
          <a:xfrm>
            <a:off x="661875" y="1089283"/>
            <a:ext cx="7397603" cy="739517"/>
          </a:xfrm>
        </p:spPr>
        <p:txBody>
          <a:bodyPr>
            <a:normAutofit/>
          </a:bodyPr>
          <a:lstStyle/>
          <a:p>
            <a:pPr marL="0" indent="0">
              <a:buNone/>
            </a:pPr>
            <a:r>
              <a:rPr lang="en-US" dirty="0" smtClean="0"/>
              <a:t>6 TCs below the SGE lower grid. Large oscillations up to the hour scale. Occurrences of </a:t>
            </a:r>
            <a:r>
              <a:rPr lang="en-US" dirty="0" err="1" smtClean="0"/>
              <a:t>dT</a:t>
            </a:r>
            <a:r>
              <a:rPr lang="en-US" dirty="0" smtClean="0"/>
              <a:t>&gt;20K in few seconds.</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5122" name="Picture 2" descr="TSG13_18sche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942" y="1956391"/>
            <a:ext cx="1642068" cy="153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0215" y="3492795"/>
            <a:ext cx="3793522" cy="303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80221" y="2296633"/>
            <a:ext cx="4877686" cy="39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SGE outlet Thermo-couples</a:t>
            </a:r>
            <a:endParaRPr lang="en-US" dirty="0"/>
          </a:p>
        </p:txBody>
      </p:sp>
      <p:sp>
        <p:nvSpPr>
          <p:cNvPr id="3" name="Segnaposto contenuto 2"/>
          <p:cNvSpPr>
            <a:spLocks noGrp="1"/>
          </p:cNvSpPr>
          <p:nvPr>
            <p:ph idx="1"/>
          </p:nvPr>
        </p:nvSpPr>
        <p:spPr>
          <a:xfrm>
            <a:off x="661875" y="1089283"/>
            <a:ext cx="7397603" cy="739517"/>
          </a:xfrm>
        </p:spPr>
        <p:txBody>
          <a:bodyPr>
            <a:normAutofit fontScale="92500"/>
          </a:bodyPr>
          <a:lstStyle/>
          <a:p>
            <a:pPr marL="0" indent="0">
              <a:buNone/>
            </a:pPr>
            <a:r>
              <a:rPr lang="en-US" dirty="0" smtClean="0"/>
              <a:t>6 TCs below the SGE lower grid. Mean over TCs + 60s average gives a relatively smooth signal quite in line with the bulk behavior.</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5122" name="Picture 2" descr="TSG13_18sche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942" y="1956391"/>
            <a:ext cx="1642068" cy="153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38010" y="1956391"/>
            <a:ext cx="5496000" cy="439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contenuto 2"/>
          <p:cNvSpPr txBox="1">
            <a:spLocks/>
          </p:cNvSpPr>
          <p:nvPr/>
        </p:nvSpPr>
        <p:spPr>
          <a:xfrm>
            <a:off x="132562" y="4154790"/>
            <a:ext cx="3013445" cy="131013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What is a criteria to say that the simulation capture this behavior?</a:t>
            </a:r>
          </a:p>
        </p:txBody>
      </p:sp>
    </p:spTree>
    <p:extLst>
      <p:ext uri="{BB962C8B-B14F-4D97-AF65-F5344CB8AC3E}">
        <p14:creationId xmlns:p14="http://schemas.microsoft.com/office/powerpoint/2010/main" val="1276438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Bulk thermo-couples</a:t>
            </a:r>
            <a:endParaRPr lang="en-US" dirty="0"/>
          </a:p>
        </p:txBody>
      </p:sp>
      <p:sp>
        <p:nvSpPr>
          <p:cNvPr id="3" name="Segnaposto contenuto 2"/>
          <p:cNvSpPr>
            <a:spLocks noGrp="1"/>
          </p:cNvSpPr>
          <p:nvPr>
            <p:ph idx="1"/>
          </p:nvPr>
        </p:nvSpPr>
        <p:spPr>
          <a:xfrm>
            <a:off x="661875" y="1089283"/>
            <a:ext cx="7397603" cy="1164819"/>
          </a:xfrm>
        </p:spPr>
        <p:txBody>
          <a:bodyPr>
            <a:normAutofit/>
          </a:bodyPr>
          <a:lstStyle/>
          <a:p>
            <a:pPr marL="0" indent="0">
              <a:buNone/>
            </a:pPr>
            <a:r>
              <a:rPr lang="en-US" dirty="0" smtClean="0"/>
              <a:t>119 TCs in the bulk on 9 vertical supports</a:t>
            </a:r>
          </a:p>
          <a:p>
            <a:pPr marL="0" indent="0">
              <a:buNone/>
            </a:pPr>
            <a:r>
              <a:rPr lang="en-US" dirty="0" smtClean="0"/>
              <a:t>All vertical profile are very similar</a:t>
            </a:r>
          </a:p>
          <a:p>
            <a:pPr marL="0" indent="0">
              <a:buNone/>
            </a:pPr>
            <a:r>
              <a:rPr lang="en-US" dirty="0" smtClean="0"/>
              <a:t>=&gt;  “Best “ candidate for confront</a:t>
            </a:r>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7170" name="Immagine 4"/>
          <p:cNvPicPr>
            <a:picLocks noChangeAspect="1" noChangeArrowheads="1"/>
          </p:cNvPicPr>
          <p:nvPr/>
        </p:nvPicPr>
        <p:blipFill>
          <a:blip r:embed="rId2">
            <a:extLst>
              <a:ext uri="{28A0092B-C50C-407E-A947-70E740481C1C}">
                <a14:useLocalDpi xmlns:a14="http://schemas.microsoft.com/office/drawing/2010/main" val="0"/>
              </a:ext>
            </a:extLst>
          </a:blip>
          <a:srcRect r="6075"/>
          <a:stretch>
            <a:fillRect/>
          </a:stretch>
        </p:blipFill>
        <p:spPr bwMode="auto">
          <a:xfrm>
            <a:off x="191386" y="2434856"/>
            <a:ext cx="4004636" cy="383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676" y="2434856"/>
            <a:ext cx="4771360" cy="3817088"/>
          </a:xfrm>
          <a:prstGeom prst="rect">
            <a:avLst/>
          </a:prstGeom>
        </p:spPr>
      </p:pic>
      <p:sp>
        <p:nvSpPr>
          <p:cNvPr id="6" name="CasellaDiTesto 5"/>
          <p:cNvSpPr txBox="1"/>
          <p:nvPr/>
        </p:nvSpPr>
        <p:spPr>
          <a:xfrm>
            <a:off x="6156252" y="5656521"/>
            <a:ext cx="869149" cy="369332"/>
          </a:xfrm>
          <a:prstGeom prst="rect">
            <a:avLst/>
          </a:prstGeom>
          <a:noFill/>
        </p:spPr>
        <p:txBody>
          <a:bodyPr wrap="none" rtlCol="0">
            <a:spAutoFit/>
          </a:bodyPr>
          <a:lstStyle/>
          <a:p>
            <a:r>
              <a:rPr lang="en-US" dirty="0" smtClean="0"/>
              <a:t>Linea A</a:t>
            </a:r>
            <a:endParaRPr lang="en-US" dirty="0"/>
          </a:p>
        </p:txBody>
      </p:sp>
    </p:spTree>
    <p:extLst>
      <p:ext uri="{BB962C8B-B14F-4D97-AF65-F5344CB8AC3E}">
        <p14:creationId xmlns:p14="http://schemas.microsoft.com/office/powerpoint/2010/main" val="346149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2694532"/>
            <a:ext cx="6209413" cy="707886"/>
          </a:xfrm>
          <a:prstGeom prst="rect">
            <a:avLst/>
          </a:prstGeom>
          <a:noFill/>
        </p:spPr>
        <p:txBody>
          <a:bodyPr wrap="square" rtlCol="0">
            <a:spAutoFit/>
          </a:bodyPr>
          <a:lstStyle/>
          <a:p>
            <a:pPr algn="ctr"/>
            <a:r>
              <a:rPr lang="en-US" sz="4000" dirty="0" smtClean="0"/>
              <a:t>Part 1: CIRCE</a:t>
            </a:r>
            <a:endParaRPr lang="en-US" sz="4000" dirty="0"/>
          </a:p>
        </p:txBody>
      </p:sp>
    </p:spTree>
    <p:extLst>
      <p:ext uri="{BB962C8B-B14F-4D97-AF65-F5344CB8AC3E}">
        <p14:creationId xmlns:p14="http://schemas.microsoft.com/office/powerpoint/2010/main" val="340789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Bulk thermo-couples</a:t>
            </a:r>
            <a:endParaRPr lang="en-US" dirty="0"/>
          </a:p>
        </p:txBody>
      </p:sp>
      <p:sp>
        <p:nvSpPr>
          <p:cNvPr id="3" name="Segnaposto contenuto 2"/>
          <p:cNvSpPr>
            <a:spLocks noGrp="1"/>
          </p:cNvSpPr>
          <p:nvPr>
            <p:ph idx="1"/>
          </p:nvPr>
        </p:nvSpPr>
        <p:spPr>
          <a:xfrm>
            <a:off x="661875" y="1089283"/>
            <a:ext cx="7886702" cy="2139692"/>
          </a:xfrm>
        </p:spPr>
        <p:txBody>
          <a:bodyPr>
            <a:noAutofit/>
          </a:bodyPr>
          <a:lstStyle/>
          <a:p>
            <a:pPr marL="0" indent="0">
              <a:buNone/>
            </a:pPr>
            <a:r>
              <a:rPr lang="en-US" sz="2000" dirty="0" smtClean="0">
                <a:solidFill>
                  <a:srgbClr val="002060"/>
                </a:solidFill>
              </a:rPr>
              <a:t>Issue 1</a:t>
            </a:r>
          </a:p>
          <a:p>
            <a:pPr marL="0" indent="0">
              <a:buNone/>
            </a:pPr>
            <a:r>
              <a:rPr lang="en-US" sz="1800" dirty="0"/>
              <a:t>T</a:t>
            </a:r>
            <a:r>
              <a:rPr lang="en-US" sz="1800" dirty="0" smtClean="0"/>
              <a:t>emperatures are not stationary. The system is never in a macroscopic state of stable thermal equilibrium. The apparent steady-state in the interval [4 ; 5]h results to be unstable, therefore less likely to be numerically captured.</a:t>
            </a:r>
          </a:p>
          <a:p>
            <a:pPr marL="0" indent="0">
              <a:buNone/>
            </a:pPr>
            <a:r>
              <a:rPr lang="en-US" sz="1800" dirty="0" smtClean="0"/>
              <a:t>However, the upper and lower regions show little or no high frequency variations. And the vertical profile is largely self-similar.</a:t>
            </a:r>
          </a:p>
          <a:p>
            <a:pPr marL="0" indent="0">
              <a:buNone/>
            </a:pPr>
            <a:r>
              <a:rPr lang="en-US" sz="1800" dirty="0" smtClean="0"/>
              <a:t>=&gt; The profile self-similarity can be confronted.</a:t>
            </a:r>
          </a:p>
          <a:p>
            <a:pPr marL="0" indent="0">
              <a:buNone/>
            </a:pPr>
            <a:endParaRPr lang="en-US" sz="1800" dirty="0" smtClean="0"/>
          </a:p>
        </p:txBody>
      </p:sp>
      <p:sp>
        <p:nvSpPr>
          <p:cNvPr id="4" name="Segnaposto piè di pagina 3"/>
          <p:cNvSpPr>
            <a:spLocks noGrp="1"/>
          </p:cNvSpPr>
          <p:nvPr>
            <p:ph type="ftr" sz="quarter" idx="11"/>
          </p:nvPr>
        </p:nvSpPr>
        <p:spPr/>
        <p:txBody>
          <a:bodyPr/>
          <a:lstStyle/>
          <a:p>
            <a:r>
              <a:rPr lang="en-US" dirty="0" smtClean="0"/>
              <a:t>Sesame &amp; </a:t>
            </a:r>
            <a:r>
              <a:rPr lang="en-US" dirty="0" err="1" smtClean="0"/>
              <a:t>Myrte</a:t>
            </a:r>
            <a:r>
              <a:rPr lang="en-US" dirty="0" smtClean="0"/>
              <a:t> 6th progress meeting March 20-22, 2018 SJI Ljubljana Slovenia</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571" y="3019648"/>
            <a:ext cx="4013791" cy="3211032"/>
          </a:xfrm>
          <a:prstGeom prst="rect">
            <a:avLst/>
          </a:prstGeom>
        </p:spPr>
      </p:pic>
      <p:sp>
        <p:nvSpPr>
          <p:cNvPr id="6" name="CasellaDiTesto 5"/>
          <p:cNvSpPr txBox="1"/>
          <p:nvPr/>
        </p:nvSpPr>
        <p:spPr>
          <a:xfrm>
            <a:off x="7283303" y="6230679"/>
            <a:ext cx="869149" cy="369332"/>
          </a:xfrm>
          <a:prstGeom prst="rect">
            <a:avLst/>
          </a:prstGeom>
          <a:noFill/>
        </p:spPr>
        <p:txBody>
          <a:bodyPr wrap="none" rtlCol="0">
            <a:spAutoFit/>
          </a:bodyPr>
          <a:lstStyle/>
          <a:p>
            <a:r>
              <a:rPr lang="en-US" dirty="0" smtClean="0"/>
              <a:t>Linea A</a:t>
            </a:r>
            <a:endParaRPr lang="en-US" dirty="0"/>
          </a:p>
        </p:txBody>
      </p:sp>
      <p:sp>
        <p:nvSpPr>
          <p:cNvPr id="7" name="CasellaDiTesto 6"/>
          <p:cNvSpPr txBox="1"/>
          <p:nvPr/>
        </p:nvSpPr>
        <p:spPr>
          <a:xfrm>
            <a:off x="627321" y="3443886"/>
            <a:ext cx="4359349" cy="2339102"/>
          </a:xfrm>
          <a:prstGeom prst="rect">
            <a:avLst/>
          </a:prstGeom>
          <a:noFill/>
        </p:spPr>
        <p:txBody>
          <a:bodyPr wrap="square" rtlCol="0">
            <a:spAutoFit/>
          </a:bodyPr>
          <a:lstStyle/>
          <a:p>
            <a:r>
              <a:rPr lang="en-US" sz="2000" dirty="0" smtClean="0">
                <a:solidFill>
                  <a:srgbClr val="002060"/>
                </a:solidFill>
              </a:rPr>
              <a:t>Issue 2</a:t>
            </a:r>
          </a:p>
          <a:p>
            <a:r>
              <a:rPr lang="en-US" dirty="0" smtClean="0"/>
              <a:t>The central region (between the SGE shroud bottom and the conveyor bottom)  and the SGE bottom extension show a high level of variability at almost all time scales.</a:t>
            </a:r>
          </a:p>
          <a:p>
            <a:r>
              <a:rPr lang="en-US" dirty="0" smtClean="0"/>
              <a:t>Question</a:t>
            </a:r>
          </a:p>
          <a:p>
            <a:r>
              <a:rPr lang="en-US" dirty="0" smtClean="0"/>
              <a:t>Should a numerical simulation reproduce this high level of variability?</a:t>
            </a:r>
            <a:endParaRPr lang="en-US" dirty="0"/>
          </a:p>
        </p:txBody>
      </p:sp>
    </p:spTree>
    <p:extLst>
      <p:ext uri="{BB962C8B-B14F-4D97-AF65-F5344CB8AC3E}">
        <p14:creationId xmlns:p14="http://schemas.microsoft.com/office/powerpoint/2010/main" val="318873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2694532"/>
            <a:ext cx="6209413" cy="707886"/>
          </a:xfrm>
          <a:prstGeom prst="rect">
            <a:avLst/>
          </a:prstGeom>
          <a:noFill/>
        </p:spPr>
        <p:txBody>
          <a:bodyPr wrap="square" rtlCol="0">
            <a:spAutoFit/>
          </a:bodyPr>
          <a:lstStyle/>
          <a:p>
            <a:pPr algn="ctr"/>
            <a:r>
              <a:rPr lang="en-US" sz="4000" dirty="0" smtClean="0"/>
              <a:t>Updated numerical model</a:t>
            </a:r>
            <a:endParaRPr lang="en-US" sz="4000" dirty="0"/>
          </a:p>
        </p:txBody>
      </p:sp>
    </p:spTree>
    <p:extLst>
      <p:ext uri="{BB962C8B-B14F-4D97-AF65-F5344CB8AC3E}">
        <p14:creationId xmlns:p14="http://schemas.microsoft.com/office/powerpoint/2010/main" val="119468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a:t>
            </a:r>
            <a:endParaRPr lang="en-US" dirty="0"/>
          </a:p>
        </p:txBody>
      </p:sp>
      <p:sp>
        <p:nvSpPr>
          <p:cNvPr id="4" name="Segnaposto contenuto 3"/>
          <p:cNvSpPr>
            <a:spLocks noGrp="1"/>
          </p:cNvSpPr>
          <p:nvPr>
            <p:ph idx="1"/>
          </p:nvPr>
        </p:nvSpPr>
        <p:spPr>
          <a:xfrm>
            <a:off x="1219200" y="1814514"/>
            <a:ext cx="7191375" cy="3319461"/>
          </a:xfrm>
        </p:spPr>
        <p:txBody>
          <a:bodyPr/>
          <a:lstStyle/>
          <a:p>
            <a:pPr marL="457200" indent="-457200">
              <a:buFont typeface="+mj-lt"/>
              <a:buAutoNum type="arabicPeriod"/>
            </a:pPr>
            <a:r>
              <a:rPr lang="en-US" dirty="0" smtClean="0"/>
              <a:t>FPS: radial restriction of heat source</a:t>
            </a:r>
          </a:p>
          <a:p>
            <a:pPr marL="457200" indent="-457200">
              <a:buFont typeface="+mj-lt"/>
              <a:buAutoNum type="arabicPeriod"/>
            </a:pPr>
            <a:r>
              <a:rPr lang="en-US" dirty="0" smtClean="0"/>
              <a:t>Conveyor/Riser: increased thermal resistance (fouling)</a:t>
            </a:r>
          </a:p>
          <a:p>
            <a:pPr marL="457200" indent="-457200">
              <a:buFont typeface="+mj-lt"/>
              <a:buAutoNum type="arabicPeriod"/>
            </a:pPr>
            <a:r>
              <a:rPr lang="en-US" dirty="0" smtClean="0"/>
              <a:t>Bypass Gas separator/Bulk by use of source/sink terms</a:t>
            </a:r>
          </a:p>
          <a:p>
            <a:pPr marL="457200" indent="-457200">
              <a:buFont typeface="+mj-lt"/>
              <a:buAutoNum type="arabicPeriod"/>
            </a:pPr>
            <a:r>
              <a:rPr lang="en-US" dirty="0" smtClean="0"/>
              <a:t>Slightly pulsed body force in the Riser</a:t>
            </a:r>
          </a:p>
          <a:p>
            <a:pPr marL="457200" indent="-457200">
              <a:buFont typeface="+mj-lt"/>
              <a:buAutoNum type="arabicPeriod"/>
            </a:pPr>
            <a:r>
              <a:rPr lang="en-US" dirty="0" smtClean="0"/>
              <a:t>Changed SGE cooling parameters</a:t>
            </a:r>
          </a:p>
          <a:p>
            <a:pPr lvl="1">
              <a:buFontTx/>
              <a:buChar char="-"/>
            </a:pPr>
            <a:r>
              <a:rPr lang="en-US" dirty="0" smtClean="0"/>
              <a:t>Colder implied secondary coolant</a:t>
            </a:r>
          </a:p>
          <a:p>
            <a:pPr lvl="1">
              <a:buFontTx/>
              <a:buChar char="-"/>
            </a:pPr>
            <a:r>
              <a:rPr lang="en-US" dirty="0" smtClean="0"/>
              <a:t>Radial restriction</a:t>
            </a: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spTree>
    <p:extLst>
      <p:ext uri="{BB962C8B-B14F-4D97-AF65-F5344CB8AC3E}">
        <p14:creationId xmlns:p14="http://schemas.microsoft.com/office/powerpoint/2010/main" val="1350236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FPS</a:t>
            </a:r>
            <a:endParaRPr lang="en-US" dirty="0"/>
          </a:p>
        </p:txBody>
      </p:sp>
      <p:sp>
        <p:nvSpPr>
          <p:cNvPr id="4" name="Segnaposto contenuto 3"/>
          <p:cNvSpPr>
            <a:spLocks noGrp="1"/>
          </p:cNvSpPr>
          <p:nvPr>
            <p:ph idx="1"/>
          </p:nvPr>
        </p:nvSpPr>
        <p:spPr>
          <a:xfrm>
            <a:off x="628650" y="1376364"/>
            <a:ext cx="6074075" cy="1813403"/>
          </a:xfrm>
        </p:spPr>
        <p:txBody>
          <a:bodyPr>
            <a:normAutofit fontScale="92500"/>
          </a:bodyPr>
          <a:lstStyle/>
          <a:p>
            <a:pPr marL="0" indent="0">
              <a:buNone/>
            </a:pPr>
            <a:r>
              <a:rPr lang="en-US" dirty="0"/>
              <a:t>R</a:t>
            </a:r>
            <a:r>
              <a:rPr lang="en-US" dirty="0" smtClean="0"/>
              <a:t>adial restriction of heat source.</a:t>
            </a:r>
          </a:p>
          <a:p>
            <a:pPr marL="0" indent="0">
              <a:buNone/>
            </a:pPr>
            <a:r>
              <a:rPr lang="en-US" dirty="0" smtClean="0"/>
              <a:t>Motivation: take roughly into account the LBE radial temperature profile observed in the dataset.</a:t>
            </a:r>
          </a:p>
          <a:p>
            <a:pPr marL="0" indent="0">
              <a:buNone/>
            </a:pPr>
            <a:r>
              <a:rPr lang="en-US" dirty="0" smtClean="0"/>
              <a:t>Expected effect: lower conjugate heat transfer to the bulk.</a:t>
            </a:r>
          </a:p>
          <a:p>
            <a:pPr marL="0" indent="0">
              <a:buNone/>
            </a:pPr>
            <a:r>
              <a:rPr lang="en-US" dirty="0" smtClean="0"/>
              <a:t>Observed effect: CHT reduced from ~10kW to ~1kW  </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2404" y="3880883"/>
            <a:ext cx="3056856" cy="2445485"/>
          </a:xfrm>
          <a:prstGeom prst="rect">
            <a:avLst/>
          </a:prstGeom>
        </p:spPr>
      </p:pic>
      <p:pic>
        <p:nvPicPr>
          <p:cNvPr id="8194" name="Picture 2" descr="sketchOutletF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628" y="3742660"/>
            <a:ext cx="3176776" cy="258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28788" r="33836"/>
          <a:stretch/>
        </p:blipFill>
        <p:spPr>
          <a:xfrm>
            <a:off x="6810197" y="1708030"/>
            <a:ext cx="2268996" cy="4856672"/>
          </a:xfrm>
          <a:prstGeom prst="rect">
            <a:avLst/>
          </a:prstGeom>
        </p:spPr>
      </p:pic>
    </p:spTree>
    <p:extLst>
      <p:ext uri="{BB962C8B-B14F-4D97-AF65-F5344CB8AC3E}">
        <p14:creationId xmlns:p14="http://schemas.microsoft.com/office/powerpoint/2010/main" val="175254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Conveyor/Riser</a:t>
            </a:r>
            <a:endParaRPr lang="en-US" dirty="0"/>
          </a:p>
        </p:txBody>
      </p:sp>
      <p:sp>
        <p:nvSpPr>
          <p:cNvPr id="4" name="Segnaposto contenuto 3"/>
          <p:cNvSpPr>
            <a:spLocks noGrp="1"/>
          </p:cNvSpPr>
          <p:nvPr>
            <p:ph idx="1"/>
          </p:nvPr>
        </p:nvSpPr>
        <p:spPr>
          <a:xfrm>
            <a:off x="171451" y="1147312"/>
            <a:ext cx="3343273" cy="5310637"/>
          </a:xfrm>
        </p:spPr>
        <p:txBody>
          <a:bodyPr>
            <a:noAutofit/>
          </a:bodyPr>
          <a:lstStyle/>
          <a:p>
            <a:pPr marL="0" indent="0">
              <a:buNone/>
            </a:pPr>
            <a:r>
              <a:rPr lang="en-US" sz="1800" dirty="0" smtClean="0"/>
              <a:t>Increased thermal resistance on the steel/LBE interface (fouling)</a:t>
            </a:r>
          </a:p>
          <a:p>
            <a:pPr marL="0" indent="0">
              <a:buNone/>
            </a:pPr>
            <a:r>
              <a:rPr lang="en-US" sz="1600" dirty="0" smtClean="0">
                <a:solidFill>
                  <a:srgbClr val="0070C0"/>
                </a:solidFill>
              </a:rPr>
              <a:t>Motivation</a:t>
            </a:r>
          </a:p>
          <a:p>
            <a:pPr marL="0" indent="0">
              <a:buNone/>
            </a:pPr>
            <a:r>
              <a:rPr lang="en-US" sz="1400" dirty="0" smtClean="0"/>
              <a:t>With clean steel wall, the simulation founds a very excessive heat flux towards the bulk, about 110 kW. There are strong indications from the data set that this value is strongly overestimated, leading to an excessively cold LBE at the riser outlet.</a:t>
            </a:r>
          </a:p>
          <a:p>
            <a:pPr marL="0" indent="0">
              <a:buNone/>
            </a:pPr>
            <a:r>
              <a:rPr lang="en-US" sz="1600" dirty="0" smtClean="0">
                <a:solidFill>
                  <a:srgbClr val="0070C0"/>
                </a:solidFill>
              </a:rPr>
              <a:t>Two possible explanations:</a:t>
            </a:r>
          </a:p>
          <a:p>
            <a:pPr>
              <a:buFontTx/>
              <a:buChar char="-"/>
            </a:pPr>
            <a:r>
              <a:rPr lang="en-US" sz="1400" dirty="0" smtClean="0"/>
              <a:t>Strong overestimation by the numerical model</a:t>
            </a:r>
          </a:p>
          <a:p>
            <a:pPr>
              <a:buFontTx/>
              <a:buChar char="-"/>
            </a:pPr>
            <a:r>
              <a:rPr lang="en-US" sz="1400" dirty="0" smtClean="0"/>
              <a:t>Creation of a consistent layer of oxide on the conveyor/riser wall greatly reducing the effective thermal conductivity.</a:t>
            </a:r>
          </a:p>
          <a:p>
            <a:pPr marL="0" indent="0">
              <a:buNone/>
            </a:pPr>
            <a:r>
              <a:rPr lang="en-US" sz="1400" dirty="0" smtClean="0"/>
              <a:t>In both case, adding an interface thermal resistance reduces the heat flux.</a:t>
            </a:r>
          </a:p>
          <a:p>
            <a:r>
              <a:rPr lang="en-US" sz="1400" dirty="0" smtClean="0"/>
              <a:t>Expect result: lower heat losses, higher riser outlet temperature</a:t>
            </a:r>
          </a:p>
          <a:p>
            <a:r>
              <a:rPr lang="en-US" sz="1400" dirty="0" smtClean="0"/>
              <a:t>Observed results: lower heat losses, from ~110kW to ~60kW, rapid riser outlet temperature by ~5K.</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33932" r="25228"/>
          <a:stretch/>
        </p:blipFill>
        <p:spPr>
          <a:xfrm>
            <a:off x="6948000" y="1429862"/>
            <a:ext cx="2196000" cy="4301563"/>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1" r="34378"/>
          <a:stretch/>
        </p:blipFill>
        <p:spPr>
          <a:xfrm>
            <a:off x="3583665" y="1630032"/>
            <a:ext cx="3364335" cy="4101394"/>
          </a:xfrm>
          <a:prstGeom prst="rect">
            <a:avLst/>
          </a:prstGeom>
        </p:spPr>
      </p:pic>
    </p:spTree>
    <p:extLst>
      <p:ext uri="{BB962C8B-B14F-4D97-AF65-F5344CB8AC3E}">
        <p14:creationId xmlns:p14="http://schemas.microsoft.com/office/powerpoint/2010/main" val="230209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7979" r="35749"/>
          <a:stretch/>
        </p:blipFill>
        <p:spPr>
          <a:xfrm>
            <a:off x="6333269" y="1060892"/>
            <a:ext cx="2576956" cy="3663508"/>
          </a:xfrm>
          <a:prstGeom prst="rect">
            <a:avLst/>
          </a:prstGeom>
        </p:spPr>
      </p:pic>
      <p:sp>
        <p:nvSpPr>
          <p:cNvPr id="3" name="Titolo 2"/>
          <p:cNvSpPr>
            <a:spLocks noGrp="1"/>
          </p:cNvSpPr>
          <p:nvPr>
            <p:ph type="title"/>
          </p:nvPr>
        </p:nvSpPr>
        <p:spPr/>
        <p:txBody>
          <a:bodyPr/>
          <a:lstStyle/>
          <a:p>
            <a:r>
              <a:rPr lang="en-US" dirty="0" smtClean="0"/>
              <a:t>Main changes: Bypass</a:t>
            </a:r>
            <a:endParaRPr lang="en-US" dirty="0"/>
          </a:p>
        </p:txBody>
      </p:sp>
      <p:sp>
        <p:nvSpPr>
          <p:cNvPr id="4" name="Segnaposto contenuto 3"/>
          <p:cNvSpPr>
            <a:spLocks noGrp="1"/>
          </p:cNvSpPr>
          <p:nvPr>
            <p:ph idx="1"/>
          </p:nvPr>
        </p:nvSpPr>
        <p:spPr>
          <a:xfrm>
            <a:off x="628650" y="1376364"/>
            <a:ext cx="5010150" cy="5033961"/>
          </a:xfrm>
        </p:spPr>
        <p:txBody>
          <a:bodyPr/>
          <a:lstStyle/>
          <a:p>
            <a:pPr marL="0" indent="0">
              <a:buNone/>
            </a:pPr>
            <a:r>
              <a:rPr lang="en-US" dirty="0" smtClean="0"/>
              <a:t>Bypass Gas separator/Bulk by use of localized source/sink terms in the volume fraction and the energy equation.</a:t>
            </a:r>
          </a:p>
          <a:p>
            <a:pPr marL="0" indent="0">
              <a:buNone/>
            </a:pPr>
            <a:r>
              <a:rPr lang="en-US" dirty="0" smtClean="0"/>
              <a:t>About 1.3kg/s (or 2%) is directly transferred together with its enthalpy from the top of the riser to the top of the bulk.</a:t>
            </a:r>
          </a:p>
          <a:p>
            <a:r>
              <a:rPr lang="en-US" dirty="0" smtClean="0"/>
              <a:t>Expected effect: higher temperature at the top of the bulk. </a:t>
            </a:r>
          </a:p>
          <a:p>
            <a:r>
              <a:rPr lang="en-US" dirty="0" smtClean="0"/>
              <a:t>Observed effect: slow reduction of the separator/bulk temperature difference. Note that the effect is proportional to this difference.</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6745" r="34883"/>
          <a:stretch/>
        </p:blipFill>
        <p:spPr>
          <a:xfrm>
            <a:off x="5732742" y="3194493"/>
            <a:ext cx="2673110" cy="3663507"/>
          </a:xfrm>
          <a:prstGeom prst="rect">
            <a:avLst/>
          </a:prstGeom>
        </p:spPr>
      </p:pic>
    </p:spTree>
    <p:extLst>
      <p:ext uri="{BB962C8B-B14F-4D97-AF65-F5344CB8AC3E}">
        <p14:creationId xmlns:p14="http://schemas.microsoft.com/office/powerpoint/2010/main" val="3777160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Pulsed body force (1/2)</a:t>
            </a:r>
            <a:endParaRPr lang="en-US" dirty="0"/>
          </a:p>
        </p:txBody>
      </p:sp>
      <p:sp>
        <p:nvSpPr>
          <p:cNvPr id="4" name="Segnaposto contenuto 3"/>
          <p:cNvSpPr>
            <a:spLocks noGrp="1"/>
          </p:cNvSpPr>
          <p:nvPr>
            <p:ph idx="1"/>
          </p:nvPr>
        </p:nvSpPr>
        <p:spPr>
          <a:xfrm>
            <a:off x="123825" y="1038226"/>
            <a:ext cx="8134350" cy="2524124"/>
          </a:xfrm>
        </p:spPr>
        <p:txBody>
          <a:bodyPr>
            <a:normAutofit fontScale="77500" lnSpcReduction="20000"/>
          </a:bodyPr>
          <a:lstStyle/>
          <a:p>
            <a:pPr marL="0" indent="0">
              <a:buNone/>
            </a:pPr>
            <a:r>
              <a:rPr lang="en-US" sz="2300" dirty="0" smtClean="0">
                <a:solidFill>
                  <a:srgbClr val="002060"/>
                </a:solidFill>
              </a:rPr>
              <a:t>Slightly pulsed body force in the Riser.</a:t>
            </a:r>
          </a:p>
          <a:p>
            <a:pPr marL="0" indent="0">
              <a:buNone/>
            </a:pPr>
            <a:r>
              <a:rPr lang="en-US" dirty="0" smtClean="0"/>
              <a:t>Original force modulated by a 10% amplitude sinusoidal signal with period about 12s.</a:t>
            </a:r>
          </a:p>
          <a:p>
            <a:pPr marL="0" indent="0">
              <a:buNone/>
            </a:pPr>
            <a:r>
              <a:rPr lang="en-US" dirty="0" smtClean="0">
                <a:solidFill>
                  <a:srgbClr val="0070C0"/>
                </a:solidFill>
              </a:rPr>
              <a:t>Motivations:</a:t>
            </a:r>
          </a:p>
          <a:p>
            <a:r>
              <a:rPr lang="en-US" dirty="0" smtClean="0"/>
              <a:t>Loosely reproduce the mass flow variability</a:t>
            </a:r>
          </a:p>
          <a:p>
            <a:r>
              <a:rPr lang="en-US" dirty="0" smtClean="0"/>
              <a:t>Look for potential heat transfer effects</a:t>
            </a:r>
          </a:p>
          <a:p>
            <a:r>
              <a:rPr lang="en-US" dirty="0" smtClean="0"/>
              <a:t>Hopefully trigger a flow instability below the SGE outlet and in the bulk intermediary region.</a:t>
            </a:r>
          </a:p>
          <a:p>
            <a:pPr marL="0" indent="0">
              <a:buNone/>
            </a:pPr>
            <a:r>
              <a:rPr lang="en-US" dirty="0" smtClean="0">
                <a:solidFill>
                  <a:srgbClr val="0070C0"/>
                </a:solidFill>
              </a:rPr>
              <a:t>Effect:</a:t>
            </a:r>
          </a:p>
          <a:p>
            <a:r>
              <a:rPr lang="en-US" dirty="0" smtClean="0"/>
              <a:t>Slightly increases the conjugate heat transfer</a:t>
            </a:r>
          </a:p>
          <a:p>
            <a:r>
              <a:rPr lang="en-US" dirty="0" smtClean="0"/>
              <a:t>No instability triggered…</a:t>
            </a: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3652834"/>
            <a:ext cx="3440906" cy="275272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905125"/>
            <a:ext cx="4387446" cy="3509957"/>
          </a:xfrm>
          <a:prstGeom prst="rect">
            <a:avLst/>
          </a:prstGeom>
        </p:spPr>
      </p:pic>
    </p:spTree>
    <p:extLst>
      <p:ext uri="{BB962C8B-B14F-4D97-AF65-F5344CB8AC3E}">
        <p14:creationId xmlns:p14="http://schemas.microsoft.com/office/powerpoint/2010/main" val="2711286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Pulsed body force (2/2)</a:t>
            </a:r>
            <a:endParaRPr lang="en-US" dirty="0"/>
          </a:p>
        </p:txBody>
      </p:sp>
      <p:sp>
        <p:nvSpPr>
          <p:cNvPr id="4" name="Segnaposto contenuto 3"/>
          <p:cNvSpPr>
            <a:spLocks noGrp="1"/>
          </p:cNvSpPr>
          <p:nvPr>
            <p:ph idx="1"/>
          </p:nvPr>
        </p:nvSpPr>
        <p:spPr>
          <a:xfrm>
            <a:off x="104774" y="1185864"/>
            <a:ext cx="4581526" cy="1166811"/>
          </a:xfrm>
        </p:spPr>
        <p:txBody>
          <a:bodyPr>
            <a:normAutofit/>
          </a:bodyPr>
          <a:lstStyle/>
          <a:p>
            <a:pPr marL="0" indent="0">
              <a:buNone/>
            </a:pPr>
            <a:r>
              <a:rPr lang="en-US" dirty="0" smtClean="0"/>
              <a:t>Slightly pulsed body force in the Riser.</a:t>
            </a:r>
          </a:p>
          <a:p>
            <a:pPr marL="0" indent="0">
              <a:buNone/>
            </a:pPr>
            <a:r>
              <a:rPr lang="en-US" dirty="0" smtClean="0"/>
              <a:t>Also, bypass raised from 0.7 to 1.4 kg/s.</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275" y="1176334"/>
            <a:ext cx="3417092" cy="2733674"/>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8375"/>
            <a:ext cx="5155405" cy="4124324"/>
          </a:xfrm>
          <a:prstGeom prst="rect">
            <a:avLst/>
          </a:prstGeom>
        </p:spPr>
      </p:pic>
    </p:spTree>
    <p:extLst>
      <p:ext uri="{BB962C8B-B14F-4D97-AF65-F5344CB8AC3E}">
        <p14:creationId xmlns:p14="http://schemas.microsoft.com/office/powerpoint/2010/main" val="300590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SGE cooling (1/2)</a:t>
            </a:r>
            <a:endParaRPr lang="en-US" dirty="0"/>
          </a:p>
        </p:txBody>
      </p:sp>
      <p:sp>
        <p:nvSpPr>
          <p:cNvPr id="4" name="Segnaposto contenuto 3"/>
          <p:cNvSpPr>
            <a:spLocks noGrp="1"/>
          </p:cNvSpPr>
          <p:nvPr>
            <p:ph idx="1"/>
          </p:nvPr>
        </p:nvSpPr>
        <p:spPr>
          <a:xfrm>
            <a:off x="628650" y="1376363"/>
            <a:ext cx="5275350" cy="5024437"/>
          </a:xfrm>
        </p:spPr>
        <p:txBody>
          <a:bodyPr/>
          <a:lstStyle/>
          <a:p>
            <a:pPr marL="0" indent="0">
              <a:buNone/>
            </a:pPr>
            <a:r>
              <a:rPr lang="en-US" dirty="0" smtClean="0">
                <a:solidFill>
                  <a:srgbClr val="002060"/>
                </a:solidFill>
              </a:rPr>
              <a:t>Changed SGE cooling parameters</a:t>
            </a:r>
          </a:p>
          <a:p>
            <a:pPr lvl="1">
              <a:buFontTx/>
              <a:buChar char="-"/>
            </a:pPr>
            <a:r>
              <a:rPr lang="en-US" dirty="0" smtClean="0"/>
              <a:t>Colder implied secondary coolant</a:t>
            </a:r>
          </a:p>
          <a:p>
            <a:pPr lvl="1">
              <a:buFontTx/>
              <a:buChar char="-"/>
            </a:pPr>
            <a:r>
              <a:rPr lang="en-US" dirty="0" smtClean="0"/>
              <a:t>Radial restriction for the region of application</a:t>
            </a:r>
          </a:p>
          <a:p>
            <a:pPr marL="0" indent="0">
              <a:buNone/>
            </a:pPr>
            <a:r>
              <a:rPr lang="en-US" dirty="0" smtClean="0">
                <a:solidFill>
                  <a:srgbClr val="0070C0"/>
                </a:solidFill>
              </a:rPr>
              <a:t>Motivation</a:t>
            </a:r>
          </a:p>
          <a:p>
            <a:pPr marL="0" indent="0">
              <a:buNone/>
            </a:pPr>
            <a:r>
              <a:rPr lang="en-US" dirty="0" smtClean="0"/>
              <a:t>Separate simulations of the SGE with the tube bundle indicate local hot stagnation regions where the distance between the tubes and the wall is greater.</a:t>
            </a:r>
          </a:p>
          <a:p>
            <a:pPr marL="0" indent="0">
              <a:buNone/>
            </a:pPr>
            <a:r>
              <a:rPr lang="en-US" dirty="0" smtClean="0">
                <a:solidFill>
                  <a:srgbClr val="0070C0"/>
                </a:solidFill>
              </a:rPr>
              <a:t>Expected (and observed) effects: </a:t>
            </a:r>
          </a:p>
          <a:p>
            <a:pPr lvl="1"/>
            <a:r>
              <a:rPr lang="en-US" dirty="0"/>
              <a:t>H</a:t>
            </a:r>
            <a:r>
              <a:rPr lang="en-US" dirty="0" smtClean="0"/>
              <a:t>igher SGE wall temperature</a:t>
            </a:r>
          </a:p>
          <a:p>
            <a:pPr lvl="1"/>
            <a:r>
              <a:rPr lang="en-US" dirty="0" smtClean="0"/>
              <a:t>Higher heat transfer to the bulk (Temporary)</a:t>
            </a:r>
          </a:p>
          <a:p>
            <a:pPr lvl="1"/>
            <a:r>
              <a:rPr lang="en-US" dirty="0" smtClean="0"/>
              <a:t>Higher bulk temperature</a:t>
            </a:r>
          </a:p>
          <a:p>
            <a:pPr marL="342900" lvl="1" indent="0">
              <a:buNone/>
            </a:pPr>
            <a:endParaRPr lang="en-US" dirty="0" smtClean="0"/>
          </a:p>
          <a:p>
            <a:pPr marL="0" indent="0">
              <a:buNone/>
            </a:pPr>
            <a:r>
              <a:rPr lang="en-US" dirty="0" smtClean="0">
                <a:solidFill>
                  <a:srgbClr val="0070C0"/>
                </a:solidFill>
              </a:rPr>
              <a:t>Formula:</a:t>
            </a:r>
            <a:r>
              <a:rPr lang="en-US" dirty="0" smtClean="0"/>
              <a:t> </a:t>
            </a:r>
            <a:r>
              <a:rPr lang="en-US" dirty="0"/>
              <a:t>VF</a:t>
            </a:r>
            <a:r>
              <a:rPr lang="en-US" baseline="-25000" dirty="0"/>
              <a:t>LBE</a:t>
            </a:r>
            <a:r>
              <a:rPr lang="en-US" dirty="0" smtClean="0"/>
              <a:t>*</a:t>
            </a:r>
            <a:r>
              <a:rPr lang="el-GR" dirty="0" smtClean="0"/>
              <a:t>ρ</a:t>
            </a:r>
            <a:r>
              <a:rPr lang="en-US" baseline="-25000" dirty="0" smtClean="0"/>
              <a:t>0</a:t>
            </a:r>
            <a:r>
              <a:rPr lang="en-US" dirty="0" smtClean="0"/>
              <a:t>*Cp</a:t>
            </a:r>
            <a:r>
              <a:rPr lang="en-US" baseline="-25000" dirty="0" smtClean="0"/>
              <a:t>0</a:t>
            </a:r>
            <a:r>
              <a:rPr lang="en-US" dirty="0" smtClean="0"/>
              <a:t>*(T-T</a:t>
            </a:r>
            <a:r>
              <a:rPr lang="en-US" baseline="-25000" dirty="0" smtClean="0"/>
              <a:t>0</a:t>
            </a:r>
            <a:r>
              <a:rPr lang="en-US" dirty="0" smtClean="0"/>
              <a:t>)/</a:t>
            </a:r>
            <a:r>
              <a:rPr lang="el-GR" dirty="0" smtClean="0"/>
              <a:t>τ</a:t>
            </a:r>
            <a:endParaRPr lang="en-US" dirty="0" smtClean="0"/>
          </a:p>
          <a:p>
            <a:pPr marL="0" indent="0">
              <a:buNone/>
            </a:pPr>
            <a:r>
              <a:rPr lang="en-US" dirty="0"/>
              <a:t> </a:t>
            </a:r>
            <a:r>
              <a:rPr lang="en-US" dirty="0" smtClean="0"/>
              <a:t>                VF</a:t>
            </a:r>
            <a:r>
              <a:rPr lang="en-US" baseline="-25000" dirty="0" smtClean="0"/>
              <a:t>LBE</a:t>
            </a:r>
            <a:r>
              <a:rPr lang="en-US" dirty="0" smtClean="0"/>
              <a:t>*10340*145*(T-393)/112</a:t>
            </a: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9095" r="25532"/>
          <a:stretch/>
        </p:blipFill>
        <p:spPr>
          <a:xfrm>
            <a:off x="5832000" y="1232535"/>
            <a:ext cx="3312000" cy="4785006"/>
          </a:xfrm>
          <a:prstGeom prst="rect">
            <a:avLst/>
          </a:prstGeom>
        </p:spPr>
      </p:pic>
    </p:spTree>
    <p:extLst>
      <p:ext uri="{BB962C8B-B14F-4D97-AF65-F5344CB8AC3E}">
        <p14:creationId xmlns:p14="http://schemas.microsoft.com/office/powerpoint/2010/main" val="4230105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changes: SGE cooling (2/2)</a:t>
            </a:r>
            <a:endParaRPr lang="en-US" dirty="0"/>
          </a:p>
        </p:txBody>
      </p:sp>
      <p:sp>
        <p:nvSpPr>
          <p:cNvPr id="4" name="Segnaposto contenuto 3"/>
          <p:cNvSpPr>
            <a:spLocks noGrp="1"/>
          </p:cNvSpPr>
          <p:nvPr>
            <p:ph idx="1"/>
          </p:nvPr>
        </p:nvSpPr>
        <p:spPr>
          <a:xfrm>
            <a:off x="628650" y="1376363"/>
            <a:ext cx="5048250" cy="5024437"/>
          </a:xfrm>
        </p:spPr>
        <p:txBody>
          <a:bodyPr/>
          <a:lstStyle/>
          <a:p>
            <a:pPr marL="0" indent="0">
              <a:buNone/>
            </a:pPr>
            <a:r>
              <a:rPr lang="en-US" dirty="0" smtClean="0"/>
              <a:t>Motivation</a:t>
            </a:r>
          </a:p>
          <a:p>
            <a:pPr marL="0" indent="0">
              <a:buNone/>
            </a:pPr>
            <a:r>
              <a:rPr lang="en-US" dirty="0" smtClean="0"/>
              <a:t>Separate simulations of the SGE with the tube bundle indicate local hot stagnation regions where the distance between the tubes and the wall is greater.</a:t>
            </a:r>
          </a:p>
          <a:p>
            <a:pPr marL="0" indent="0">
              <a:buNone/>
            </a:pPr>
            <a:r>
              <a:rPr lang="en-US" dirty="0" smtClean="0"/>
              <a:t>Expected (and observed) effects: </a:t>
            </a:r>
          </a:p>
          <a:p>
            <a:pPr lvl="1"/>
            <a:r>
              <a:rPr lang="en-US" dirty="0"/>
              <a:t>H</a:t>
            </a:r>
            <a:r>
              <a:rPr lang="en-US" dirty="0" smtClean="0"/>
              <a:t>igher SGE wall temperature</a:t>
            </a:r>
          </a:p>
          <a:p>
            <a:pPr lvl="1"/>
            <a:r>
              <a:rPr lang="en-US" dirty="0" smtClean="0"/>
              <a:t>Higher heat transfer to the bulk (Temporary)</a:t>
            </a:r>
          </a:p>
          <a:p>
            <a:pPr lvl="1"/>
            <a:r>
              <a:rPr lang="en-US" dirty="0" smtClean="0"/>
              <a:t>Higher bulk temperature</a:t>
            </a:r>
          </a:p>
          <a:p>
            <a:pPr marL="342900" lvl="1" indent="0">
              <a:buNone/>
            </a:pPr>
            <a:endParaRPr lang="en-US" dirty="0" smtClean="0"/>
          </a:p>
          <a:p>
            <a:pPr marL="0" indent="0">
              <a:buNone/>
            </a:pPr>
            <a:r>
              <a:rPr lang="en-US" dirty="0" smtClean="0"/>
              <a:t>Formula: </a:t>
            </a:r>
            <a:r>
              <a:rPr lang="en-US" dirty="0"/>
              <a:t>VF</a:t>
            </a:r>
            <a:r>
              <a:rPr lang="en-US" baseline="-25000" dirty="0"/>
              <a:t>LBE</a:t>
            </a:r>
            <a:r>
              <a:rPr lang="en-US" dirty="0" smtClean="0"/>
              <a:t>*</a:t>
            </a:r>
            <a:r>
              <a:rPr lang="el-GR" dirty="0" smtClean="0"/>
              <a:t>ρ</a:t>
            </a:r>
            <a:r>
              <a:rPr lang="en-US" baseline="-25000" dirty="0" smtClean="0"/>
              <a:t>0</a:t>
            </a:r>
            <a:r>
              <a:rPr lang="en-US" dirty="0" smtClean="0"/>
              <a:t>*Cp</a:t>
            </a:r>
            <a:r>
              <a:rPr lang="en-US" baseline="-25000" dirty="0" smtClean="0"/>
              <a:t>0</a:t>
            </a:r>
            <a:r>
              <a:rPr lang="en-US" dirty="0" smtClean="0"/>
              <a:t>*(T-T</a:t>
            </a:r>
            <a:r>
              <a:rPr lang="en-US" baseline="-25000" dirty="0" smtClean="0"/>
              <a:t>0</a:t>
            </a:r>
            <a:r>
              <a:rPr lang="en-US" dirty="0" smtClean="0"/>
              <a:t>)/</a:t>
            </a:r>
            <a:r>
              <a:rPr lang="el-GR" dirty="0" smtClean="0"/>
              <a:t>τ</a:t>
            </a:r>
            <a:endParaRPr lang="en-US" dirty="0" smtClean="0"/>
          </a:p>
          <a:p>
            <a:pPr marL="0" indent="0">
              <a:buNone/>
            </a:pPr>
            <a:r>
              <a:rPr lang="en-US" dirty="0"/>
              <a:t> </a:t>
            </a:r>
            <a:r>
              <a:rPr lang="en-US" dirty="0" smtClean="0"/>
              <a:t>                VF</a:t>
            </a:r>
            <a:r>
              <a:rPr lang="en-US" baseline="-25000" dirty="0" smtClean="0"/>
              <a:t>LBE</a:t>
            </a:r>
            <a:r>
              <a:rPr lang="en-US" dirty="0" smtClean="0"/>
              <a:t>*10340*145*(T-393)/112</a:t>
            </a: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9565" r="26088"/>
          <a:stretch/>
        </p:blipFill>
        <p:spPr>
          <a:xfrm>
            <a:off x="5495925" y="1224511"/>
            <a:ext cx="3190875" cy="4696968"/>
          </a:xfrm>
          <a:prstGeom prst="rect">
            <a:avLst/>
          </a:prstGeom>
        </p:spPr>
      </p:pic>
    </p:spTree>
    <p:extLst>
      <p:ext uri="{BB962C8B-B14F-4D97-AF65-F5344CB8AC3E}">
        <p14:creationId xmlns:p14="http://schemas.microsoft.com/office/powerpoint/2010/main" val="311999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2"/>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E065180C-8CBC-44EF-BBB2-6B4A98D2CFB2}" type="slidenum">
              <a:rPr lang="en-US" sz="900" b="0" strike="noStrike" spc="-1">
                <a:solidFill>
                  <a:srgbClr val="8B8B8B"/>
                </a:solidFill>
                <a:uFill>
                  <a:solidFill>
                    <a:srgbClr val="FFFFFF"/>
                  </a:solidFill>
                </a:uFill>
                <a:latin typeface="Calibri"/>
              </a:rPr>
              <a:t>3</a:t>
            </a:fld>
            <a:endParaRPr lang="en-US" sz="900" b="0" strike="noStrike" spc="-1">
              <a:solidFill>
                <a:srgbClr val="000000"/>
              </a:solidFill>
              <a:uFill>
                <a:solidFill>
                  <a:srgbClr val="FFFFFF"/>
                </a:solidFill>
              </a:uFill>
              <a:latin typeface="Arial"/>
            </a:endParaRPr>
          </a:p>
        </p:txBody>
      </p:sp>
      <p:sp>
        <p:nvSpPr>
          <p:cNvPr id="120" name="CustomShape 4"/>
          <p:cNvSpPr/>
          <p:nvPr/>
        </p:nvSpPr>
        <p:spPr>
          <a:xfrm>
            <a:off x="628560" y="1376280"/>
            <a:ext cx="7886160" cy="479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71360" indent="-170640">
              <a:lnSpc>
                <a:spcPct val="90000"/>
              </a:lnSpc>
              <a:spcBef>
                <a:spcPts val="751"/>
              </a:spcBef>
              <a:buClr>
                <a:srgbClr val="404040"/>
              </a:buClr>
              <a:buFont typeface="Arial"/>
              <a:buChar char="•"/>
            </a:pPr>
            <a:r>
              <a:rPr lang="en-US" sz="2400" b="0" strike="noStrike" spc="-1" dirty="0" smtClean="0">
                <a:solidFill>
                  <a:srgbClr val="404040"/>
                </a:solidFill>
                <a:uFill>
                  <a:solidFill>
                    <a:srgbClr val="FFFFFF"/>
                  </a:solidFill>
                </a:uFill>
                <a:latin typeface="Calibri"/>
                <a:ea typeface="DejaVu Sans"/>
              </a:rPr>
              <a:t>From the work performed until now, we have at our disposa</a:t>
            </a:r>
            <a:r>
              <a:rPr lang="en-US" sz="2100" b="0" strike="noStrike" spc="-1" dirty="0" smtClean="0">
                <a:solidFill>
                  <a:srgbClr val="404040"/>
                </a:solidFill>
                <a:uFill>
                  <a:solidFill>
                    <a:srgbClr val="FFFFFF"/>
                  </a:solidFill>
                </a:uFill>
                <a:latin typeface="Calibri"/>
                <a:ea typeface="DejaVu Sans"/>
              </a:rPr>
              <a:t>l:</a:t>
            </a:r>
            <a:endParaRPr lang="en-US" sz="2100" b="0" strike="noStrike" spc="-1" dirty="0">
              <a:solidFill>
                <a:srgbClr val="000000"/>
              </a:solidFill>
              <a:uFill>
                <a:solidFill>
                  <a:srgbClr val="FFFFFF"/>
                </a:solidFill>
              </a:uFill>
              <a:latin typeface="Arial"/>
            </a:endParaRPr>
          </a:p>
          <a:p>
            <a:pPr marL="448200" indent="-170640">
              <a:lnSpc>
                <a:spcPct val="90000"/>
              </a:lnSpc>
              <a:spcBef>
                <a:spcPts val="751"/>
              </a:spcBef>
              <a:buClr>
                <a:srgbClr val="404040"/>
              </a:buClr>
              <a:buFont typeface="Arial"/>
              <a:buChar char="•"/>
            </a:pPr>
            <a:r>
              <a:rPr lang="en-US" sz="1800" b="0" strike="noStrike" spc="-1" dirty="0">
                <a:solidFill>
                  <a:srgbClr val="404040"/>
                </a:solidFill>
                <a:uFill>
                  <a:solidFill>
                    <a:srgbClr val="FFFFFF"/>
                  </a:solidFill>
                </a:uFill>
                <a:latin typeface="Calibri"/>
                <a:ea typeface="DejaVu Sans"/>
              </a:rPr>
              <a:t>An </a:t>
            </a:r>
            <a:r>
              <a:rPr lang="en-US" spc="-1" dirty="0" smtClean="0">
                <a:solidFill>
                  <a:srgbClr val="404040"/>
                </a:solidFill>
                <a:uFill>
                  <a:solidFill>
                    <a:srgbClr val="FFFFFF"/>
                  </a:solidFill>
                </a:uFill>
                <a:latin typeface="Calibri"/>
                <a:ea typeface="DejaVu Sans"/>
              </a:rPr>
              <a:t>extended data set of experimental data from the CIRCE – ICE experimental campaign</a:t>
            </a:r>
            <a:endParaRPr lang="en-US" sz="1800" b="0" strike="noStrike" spc="-1" dirty="0">
              <a:solidFill>
                <a:srgbClr val="000000"/>
              </a:solidFill>
              <a:uFill>
                <a:solidFill>
                  <a:srgbClr val="FFFFFF"/>
                </a:solidFill>
              </a:uFill>
              <a:latin typeface="Arial"/>
            </a:endParaRPr>
          </a:p>
          <a:p>
            <a:pPr marL="448200" indent="-170640">
              <a:lnSpc>
                <a:spcPct val="90000"/>
              </a:lnSpc>
              <a:spcBef>
                <a:spcPts val="751"/>
              </a:spcBef>
              <a:buClr>
                <a:srgbClr val="404040"/>
              </a:buClr>
              <a:buFont typeface="Arial"/>
              <a:buChar char="•"/>
            </a:pPr>
            <a:r>
              <a:rPr lang="en-US" sz="1800" b="0" strike="noStrike" spc="-1" dirty="0" smtClean="0">
                <a:solidFill>
                  <a:srgbClr val="404040"/>
                </a:solidFill>
                <a:uFill>
                  <a:solidFill>
                    <a:srgbClr val="FFFFFF"/>
                  </a:solidFill>
                </a:uFill>
                <a:latin typeface="Calibri"/>
                <a:ea typeface="DejaVu Sans"/>
              </a:rPr>
              <a:t>An operational numerical model of CIRCE-ICE  potentially able to reproduce with simulation the experimental data</a:t>
            </a:r>
            <a:endParaRPr lang="en-US" sz="1800" b="0" strike="noStrike" spc="-1" dirty="0">
              <a:solidFill>
                <a:srgbClr val="000000"/>
              </a:solidFill>
              <a:uFill>
                <a:solidFill>
                  <a:srgbClr val="FFFFFF"/>
                </a:solidFill>
              </a:uFill>
              <a:latin typeface="Arial"/>
            </a:endParaRPr>
          </a:p>
          <a:p>
            <a:pPr marL="171360" indent="-170640">
              <a:lnSpc>
                <a:spcPct val="90000"/>
              </a:lnSpc>
              <a:spcBef>
                <a:spcPts val="751"/>
              </a:spcBef>
              <a:buClr>
                <a:srgbClr val="404040"/>
              </a:buClr>
              <a:buFont typeface="Arial"/>
              <a:buChar char="•"/>
            </a:pPr>
            <a:r>
              <a:rPr lang="en-US" sz="2400" spc="-1" dirty="0" smtClean="0">
                <a:solidFill>
                  <a:srgbClr val="404040"/>
                </a:solidFill>
                <a:uFill>
                  <a:solidFill>
                    <a:srgbClr val="FFFFFF"/>
                  </a:solidFill>
                </a:uFill>
                <a:latin typeface="Calibri"/>
              </a:rPr>
              <a:t>The experimental data set needs to be analyzed in itself</a:t>
            </a:r>
            <a:endParaRPr lang="en-US" sz="2400" b="0" strike="noStrike" spc="-1" dirty="0">
              <a:solidFill>
                <a:srgbClr val="000000"/>
              </a:solidFill>
              <a:uFill>
                <a:solidFill>
                  <a:srgbClr val="FFFFFF"/>
                </a:solidFill>
              </a:uFill>
              <a:latin typeface="Arial"/>
            </a:endParaRPr>
          </a:p>
          <a:p>
            <a:pPr marL="514440" lvl="1" indent="-170640">
              <a:lnSpc>
                <a:spcPct val="100000"/>
              </a:lnSpc>
              <a:spcBef>
                <a:spcPts val="374"/>
              </a:spcBef>
              <a:buClr>
                <a:srgbClr val="404040"/>
              </a:buClr>
              <a:buFont typeface="Arial"/>
              <a:buChar char="•"/>
            </a:pPr>
            <a:r>
              <a:rPr lang="en-US" spc="-1" dirty="0" smtClean="0">
                <a:solidFill>
                  <a:srgbClr val="404040"/>
                </a:solidFill>
                <a:uFill>
                  <a:solidFill>
                    <a:srgbClr val="FFFFFF"/>
                  </a:solidFill>
                </a:uFill>
                <a:latin typeface="Calibri"/>
                <a:ea typeface="DejaVu Sans"/>
              </a:rPr>
              <a:t>Aggregation</a:t>
            </a:r>
            <a:r>
              <a:rPr lang="en-US" sz="1800" b="0" strike="noStrike" spc="-1" dirty="0" smtClean="0">
                <a:solidFill>
                  <a:srgbClr val="404040"/>
                </a:solidFill>
                <a:uFill>
                  <a:solidFill>
                    <a:srgbClr val="FFFFFF"/>
                  </a:solidFill>
                </a:uFill>
                <a:latin typeface="Calibri"/>
                <a:ea typeface="DejaVu Sans"/>
              </a:rPr>
              <a:t> and treatment of the data brings new insight on what is really happening in CIRCE-ICE</a:t>
            </a:r>
            <a:endParaRPr lang="en-US" sz="1800" b="0" strike="noStrike" spc="-1" dirty="0">
              <a:solidFill>
                <a:srgbClr val="000000"/>
              </a:solidFill>
              <a:uFill>
                <a:solidFill>
                  <a:srgbClr val="FFFFFF"/>
                </a:solidFill>
              </a:uFill>
              <a:latin typeface="Arial"/>
            </a:endParaRPr>
          </a:p>
          <a:p>
            <a:pPr marL="514440" lvl="1" indent="-170640">
              <a:lnSpc>
                <a:spcPct val="100000"/>
              </a:lnSpc>
              <a:spcBef>
                <a:spcPts val="374"/>
              </a:spcBef>
              <a:buClr>
                <a:srgbClr val="404040"/>
              </a:buClr>
              <a:buFont typeface="Arial"/>
              <a:buChar char="•"/>
            </a:pPr>
            <a:r>
              <a:rPr lang="en-US" sz="1800" b="0" strike="noStrike" spc="-1" dirty="0" smtClean="0">
                <a:solidFill>
                  <a:srgbClr val="404040"/>
                </a:solidFill>
                <a:uFill>
                  <a:solidFill>
                    <a:srgbClr val="FFFFFF"/>
                  </a:solidFill>
                </a:uFill>
                <a:latin typeface="Calibri"/>
                <a:ea typeface="DejaVu Sans"/>
              </a:rPr>
              <a:t>Some results were expected</a:t>
            </a:r>
            <a:endParaRPr lang="en-US" sz="1800" b="0" strike="noStrike" spc="-1" dirty="0">
              <a:solidFill>
                <a:srgbClr val="000000"/>
              </a:solidFill>
              <a:uFill>
                <a:solidFill>
                  <a:srgbClr val="FFFFFF"/>
                </a:solidFill>
              </a:uFill>
              <a:latin typeface="Arial"/>
            </a:endParaRPr>
          </a:p>
          <a:p>
            <a:pPr marL="514440" lvl="1" indent="-170640">
              <a:lnSpc>
                <a:spcPct val="100000"/>
              </a:lnSpc>
              <a:spcBef>
                <a:spcPts val="374"/>
              </a:spcBef>
              <a:buClr>
                <a:srgbClr val="404040"/>
              </a:buClr>
              <a:buFont typeface="Arial"/>
              <a:buChar char="•"/>
            </a:pPr>
            <a:r>
              <a:rPr lang="en-US" sz="1800" b="0" strike="noStrike" spc="-1" dirty="0" smtClean="0">
                <a:solidFill>
                  <a:srgbClr val="404040"/>
                </a:solidFill>
                <a:uFill>
                  <a:solidFill>
                    <a:srgbClr val="FFFFFF"/>
                  </a:solidFill>
                </a:uFill>
                <a:latin typeface="Calibri"/>
                <a:ea typeface="DejaVu Sans"/>
              </a:rPr>
              <a:t>Some results are surprising and need to be understood</a:t>
            </a:r>
          </a:p>
          <a:p>
            <a:pPr marL="57240" indent="-170640">
              <a:spcBef>
                <a:spcPts val="374"/>
              </a:spcBef>
              <a:buClr>
                <a:srgbClr val="404040"/>
              </a:buClr>
              <a:buFont typeface="Arial"/>
              <a:buChar char="•"/>
            </a:pPr>
            <a:r>
              <a:rPr lang="en-US" sz="2400" spc="-1" dirty="0" smtClean="0">
                <a:solidFill>
                  <a:srgbClr val="404040"/>
                </a:solidFill>
                <a:uFill>
                  <a:solidFill>
                    <a:srgbClr val="FFFFFF"/>
                  </a:solidFill>
                </a:uFill>
                <a:latin typeface="Calibri"/>
                <a:ea typeface="DejaVu Sans"/>
              </a:rPr>
              <a:t>Numerical and experimental data must be confronted</a:t>
            </a:r>
          </a:p>
          <a:p>
            <a:pPr marL="514440" lvl="1" indent="-170640">
              <a:spcBef>
                <a:spcPts val="374"/>
              </a:spcBef>
              <a:buClr>
                <a:srgbClr val="404040"/>
              </a:buClr>
              <a:buFont typeface="Arial"/>
              <a:buChar char="•"/>
            </a:pPr>
            <a:r>
              <a:rPr lang="en-US" b="0" strike="noStrike" spc="-1" dirty="0" smtClean="0">
                <a:solidFill>
                  <a:srgbClr val="404040"/>
                </a:solidFill>
                <a:uFill>
                  <a:solidFill>
                    <a:srgbClr val="FFFFFF"/>
                  </a:solidFill>
                </a:uFill>
                <a:latin typeface="Calibri"/>
                <a:ea typeface="DejaVu Sans"/>
              </a:rPr>
              <a:t>Numerical results can help improve understanding of  experimental behavior</a:t>
            </a:r>
          </a:p>
          <a:p>
            <a:pPr marL="514440" lvl="1" indent="-170640">
              <a:spcBef>
                <a:spcPts val="374"/>
              </a:spcBef>
              <a:buClr>
                <a:srgbClr val="404040"/>
              </a:buClr>
              <a:buFont typeface="Arial"/>
              <a:buChar char="•"/>
            </a:pPr>
            <a:r>
              <a:rPr lang="en-US" spc="-1" dirty="0" smtClean="0">
                <a:solidFill>
                  <a:srgbClr val="404040"/>
                </a:solidFill>
                <a:uFill>
                  <a:solidFill>
                    <a:srgbClr val="FFFFFF"/>
                  </a:solidFill>
                </a:uFill>
                <a:latin typeface="Calibri"/>
                <a:ea typeface="DejaVu Sans"/>
              </a:rPr>
              <a:t>Experimental results can help improve the numerical model</a:t>
            </a:r>
          </a:p>
          <a:p>
            <a:pPr marL="514440" lvl="1" indent="-170640">
              <a:spcBef>
                <a:spcPts val="374"/>
              </a:spcBef>
              <a:buClr>
                <a:srgbClr val="404040"/>
              </a:buClr>
              <a:buFont typeface="Arial"/>
              <a:buChar char="•"/>
            </a:pPr>
            <a:r>
              <a:rPr lang="en-US" spc="-1" dirty="0" smtClean="0">
                <a:solidFill>
                  <a:srgbClr val="404040"/>
                </a:solidFill>
                <a:uFill>
                  <a:solidFill>
                    <a:srgbClr val="FFFFFF"/>
                  </a:solidFill>
                </a:uFill>
                <a:latin typeface="Calibri"/>
                <a:ea typeface="DejaVu Sans"/>
              </a:rPr>
              <a:t>Fundamental l</a:t>
            </a:r>
            <a:r>
              <a:rPr lang="en-US" b="0" strike="noStrike" spc="-1" dirty="0" smtClean="0">
                <a:solidFill>
                  <a:srgbClr val="404040"/>
                </a:solidFill>
                <a:uFill>
                  <a:solidFill>
                    <a:srgbClr val="FFFFFF"/>
                  </a:solidFill>
                </a:uFill>
                <a:latin typeface="Calibri"/>
                <a:ea typeface="DejaVu Sans"/>
              </a:rPr>
              <a:t>imitations of the model can be highlighted</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5" name="Titolo 4"/>
          <p:cNvSpPr>
            <a:spLocks noGrp="1"/>
          </p:cNvSpPr>
          <p:nvPr>
            <p:ph type="title"/>
          </p:nvPr>
        </p:nvSpPr>
        <p:spPr>
          <a:xfrm>
            <a:off x="628560" y="354494"/>
            <a:ext cx="7886700" cy="784664"/>
          </a:xfrm>
        </p:spPr>
        <p:txBody>
          <a:bodyPr/>
          <a:lstStyle/>
          <a:p>
            <a:r>
              <a:rPr lang="en-US" dirty="0" smtClean="0"/>
              <a:t>Circe Foreword</a:t>
            </a:r>
            <a:endParaRPr lang="en-US" dirty="0"/>
          </a:p>
        </p:txBody>
      </p:sp>
    </p:spTree>
    <p:extLst>
      <p:ext uri="{BB962C8B-B14F-4D97-AF65-F5344CB8AC3E}">
        <p14:creationId xmlns:p14="http://schemas.microsoft.com/office/powerpoint/2010/main" val="39674648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Result</a:t>
            </a:r>
            <a:endParaRPr lang="en-US" dirty="0"/>
          </a:p>
        </p:txBody>
      </p:sp>
      <p:sp>
        <p:nvSpPr>
          <p:cNvPr id="4" name="Segnaposto contenuto 3"/>
          <p:cNvSpPr>
            <a:spLocks noGrp="1"/>
          </p:cNvSpPr>
          <p:nvPr>
            <p:ph idx="1"/>
          </p:nvPr>
        </p:nvSpPr>
        <p:spPr>
          <a:xfrm>
            <a:off x="628650" y="1123950"/>
            <a:ext cx="5048250" cy="1971676"/>
          </a:xfrm>
        </p:spPr>
        <p:txBody>
          <a:bodyPr/>
          <a:lstStyle/>
          <a:p>
            <a:pPr marL="0" indent="0">
              <a:buNone/>
            </a:pPr>
            <a:r>
              <a:rPr lang="en-US" dirty="0" smtClean="0">
                <a:solidFill>
                  <a:srgbClr val="002060"/>
                </a:solidFill>
              </a:rPr>
              <a:t>Confront experimental/numerical:</a:t>
            </a:r>
          </a:p>
          <a:p>
            <a:pPr>
              <a:buFontTx/>
              <a:buChar char="-"/>
            </a:pPr>
            <a:r>
              <a:rPr lang="en-US" dirty="0" smtClean="0"/>
              <a:t>Better global </a:t>
            </a:r>
            <a:r>
              <a:rPr lang="en-US" dirty="0" err="1" smtClean="0"/>
              <a:t>dT</a:t>
            </a:r>
            <a:r>
              <a:rPr lang="en-US" dirty="0" smtClean="0"/>
              <a:t> (but still not good)</a:t>
            </a:r>
          </a:p>
          <a:p>
            <a:pPr>
              <a:buFontTx/>
              <a:buChar char="-"/>
            </a:pPr>
            <a:r>
              <a:rPr lang="en-US" dirty="0" smtClean="0"/>
              <a:t>Loss of plateau in depth [2.4 ; 3.72]m</a:t>
            </a:r>
          </a:p>
          <a:p>
            <a:pPr>
              <a:buFontTx/>
              <a:buChar char="-"/>
            </a:pPr>
            <a:r>
              <a:rPr lang="en-US" dirty="0" smtClean="0"/>
              <a:t>Higher horizontal gradients</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1" y="3209924"/>
            <a:ext cx="3881435" cy="3105148"/>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19565" r="26088"/>
          <a:stretch/>
        </p:blipFill>
        <p:spPr>
          <a:xfrm>
            <a:off x="5162551" y="1224511"/>
            <a:ext cx="3524250" cy="5187696"/>
          </a:xfrm>
          <a:prstGeom prst="rect">
            <a:avLst/>
          </a:prstGeom>
        </p:spPr>
      </p:pic>
    </p:spTree>
    <p:extLst>
      <p:ext uri="{BB962C8B-B14F-4D97-AF65-F5344CB8AC3E}">
        <p14:creationId xmlns:p14="http://schemas.microsoft.com/office/powerpoint/2010/main" val="490207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Main Result</a:t>
            </a:r>
            <a:endParaRPr lang="en-US" dirty="0"/>
          </a:p>
        </p:txBody>
      </p:sp>
      <p:sp>
        <p:nvSpPr>
          <p:cNvPr id="4" name="Segnaposto contenuto 3"/>
          <p:cNvSpPr>
            <a:spLocks noGrp="1"/>
          </p:cNvSpPr>
          <p:nvPr>
            <p:ph idx="1"/>
          </p:nvPr>
        </p:nvSpPr>
        <p:spPr>
          <a:xfrm>
            <a:off x="628649" y="1123950"/>
            <a:ext cx="8220075" cy="1009650"/>
          </a:xfrm>
        </p:spPr>
        <p:txBody>
          <a:bodyPr/>
          <a:lstStyle/>
          <a:p>
            <a:pPr marL="0" indent="0">
              <a:buNone/>
            </a:pPr>
            <a:r>
              <a:rPr lang="en-US" dirty="0" smtClean="0"/>
              <a:t>Confront experimental/numerical:</a:t>
            </a:r>
          </a:p>
          <a:p>
            <a:pPr>
              <a:buFontTx/>
              <a:buChar char="-"/>
            </a:pPr>
            <a:r>
              <a:rPr lang="en-US" dirty="0" smtClean="0"/>
              <a:t>Instable region [3.72 ; 4.2]m in experiment is stable in simulation.</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0944" y="2967033"/>
            <a:ext cx="4040648" cy="3232519"/>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967034"/>
            <a:ext cx="4040649" cy="3232519"/>
          </a:xfrm>
          <a:prstGeom prst="rect">
            <a:avLst/>
          </a:prstGeom>
        </p:spPr>
      </p:pic>
    </p:spTree>
    <p:extLst>
      <p:ext uri="{BB962C8B-B14F-4D97-AF65-F5344CB8AC3E}">
        <p14:creationId xmlns:p14="http://schemas.microsoft.com/office/powerpoint/2010/main" val="2018122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Some issues in the model</a:t>
            </a:r>
            <a:endParaRPr lang="en-US" dirty="0"/>
          </a:p>
        </p:txBody>
      </p:sp>
      <p:sp>
        <p:nvSpPr>
          <p:cNvPr id="4" name="Segnaposto contenuto 3"/>
          <p:cNvSpPr>
            <a:spLocks noGrp="1"/>
          </p:cNvSpPr>
          <p:nvPr>
            <p:ph idx="1"/>
          </p:nvPr>
        </p:nvSpPr>
        <p:spPr>
          <a:xfrm>
            <a:off x="228599" y="1323975"/>
            <a:ext cx="3914775" cy="3486150"/>
          </a:xfrm>
        </p:spPr>
        <p:txBody>
          <a:bodyPr>
            <a:normAutofit/>
          </a:bodyPr>
          <a:lstStyle/>
          <a:p>
            <a:pPr marL="0" indent="0">
              <a:buNone/>
            </a:pPr>
            <a:r>
              <a:rPr lang="en-US" dirty="0" smtClean="0"/>
              <a:t>Confront experimental/numerical:</a:t>
            </a:r>
          </a:p>
          <a:p>
            <a:pPr>
              <a:buFontTx/>
              <a:buChar char="-"/>
            </a:pPr>
            <a:r>
              <a:rPr lang="en-US" dirty="0" smtClean="0"/>
              <a:t>Thermal balance not completely under control (unknown heat source about 20-30 kW)</a:t>
            </a:r>
          </a:p>
          <a:p>
            <a:pPr>
              <a:buFontTx/>
              <a:buChar char="-"/>
            </a:pPr>
            <a:r>
              <a:rPr lang="en-US" dirty="0" smtClean="0"/>
              <a:t>Velocity field is not “clean”, but </a:t>
            </a:r>
            <a:r>
              <a:rPr lang="en-US" dirty="0" err="1" smtClean="0"/>
              <a:t>stationarily</a:t>
            </a:r>
            <a:r>
              <a:rPr lang="en-US" dirty="0" smtClean="0"/>
              <a:t> “spotted”</a:t>
            </a:r>
          </a:p>
          <a:p>
            <a:pPr>
              <a:buFontTx/>
              <a:buChar char="-"/>
            </a:pPr>
            <a:r>
              <a:rPr lang="en-US" dirty="0" smtClean="0"/>
              <a:t>The flow seems to only loosely feel the buoyancy (</a:t>
            </a:r>
            <a:r>
              <a:rPr lang="en-US" dirty="0" err="1" smtClean="0"/>
              <a:t>downcoming</a:t>
            </a:r>
            <a:r>
              <a:rPr lang="en-US" dirty="0" smtClean="0"/>
              <a:t> along the riser…)</a:t>
            </a:r>
          </a:p>
          <a:p>
            <a:pPr>
              <a:buFontTx/>
              <a:buChar char="-"/>
            </a:pPr>
            <a:endParaRPr lang="en-US" dirty="0" smtClean="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6379" r="891"/>
          <a:stretch/>
        </p:blipFill>
        <p:spPr>
          <a:xfrm>
            <a:off x="4337025" y="1238250"/>
            <a:ext cx="4560550" cy="4410075"/>
          </a:xfrm>
          <a:prstGeom prst="rect">
            <a:avLst/>
          </a:prstGeom>
        </p:spPr>
      </p:pic>
    </p:spTree>
    <p:extLst>
      <p:ext uri="{BB962C8B-B14F-4D97-AF65-F5344CB8AC3E}">
        <p14:creationId xmlns:p14="http://schemas.microsoft.com/office/powerpoint/2010/main" val="417721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Some issues in the model</a:t>
            </a:r>
            <a:endParaRPr lang="en-US" dirty="0"/>
          </a:p>
        </p:txBody>
      </p:sp>
      <p:sp>
        <p:nvSpPr>
          <p:cNvPr id="4" name="Segnaposto contenuto 3"/>
          <p:cNvSpPr>
            <a:spLocks noGrp="1"/>
          </p:cNvSpPr>
          <p:nvPr>
            <p:ph idx="1"/>
          </p:nvPr>
        </p:nvSpPr>
        <p:spPr>
          <a:xfrm>
            <a:off x="228599" y="1323975"/>
            <a:ext cx="4105276" cy="2771775"/>
          </a:xfrm>
        </p:spPr>
        <p:txBody>
          <a:bodyPr>
            <a:normAutofit/>
          </a:bodyPr>
          <a:lstStyle/>
          <a:p>
            <a:pPr>
              <a:buFontTx/>
              <a:buChar char="-"/>
            </a:pPr>
            <a:r>
              <a:rPr lang="en-US" dirty="0" smtClean="0"/>
              <a:t>Temperature of the gas separator wall and backside SGE wall probably highly underestimated.</a:t>
            </a:r>
          </a:p>
          <a:p>
            <a:pPr>
              <a:buFontTx/>
              <a:buChar char="-"/>
            </a:pPr>
            <a:r>
              <a:rPr lang="en-US" dirty="0" smtClean="0"/>
              <a:t>Cause: homogenization of the porous media flow resistance to the entire SGE cylinder strongly penalize the lateral flow pass way.</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10242" name="Immagine 231"/>
          <p:cNvPicPr>
            <a:picLocks noChangeAspect="1" noChangeArrowheads="1"/>
          </p:cNvPicPr>
          <p:nvPr/>
        </p:nvPicPr>
        <p:blipFill>
          <a:blip r:embed="rId2" cstate="print">
            <a:extLst>
              <a:ext uri="{28A0092B-C50C-407E-A947-70E740481C1C}">
                <a14:useLocalDpi xmlns:a14="http://schemas.microsoft.com/office/drawing/2010/main" val="0"/>
              </a:ext>
            </a:extLst>
          </a:blip>
          <a:srcRect l="20891" r="10445"/>
          <a:stretch>
            <a:fillRect/>
          </a:stretch>
        </p:blipFill>
        <p:spPr bwMode="auto">
          <a:xfrm>
            <a:off x="7073900" y="1257300"/>
            <a:ext cx="20701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9565" r="26088"/>
          <a:stretch/>
        </p:blipFill>
        <p:spPr>
          <a:xfrm>
            <a:off x="4549775" y="2526538"/>
            <a:ext cx="2524125" cy="3715512"/>
          </a:xfrm>
          <a:prstGeom prst="rect">
            <a:avLst/>
          </a:prstGeom>
        </p:spPr>
      </p:pic>
      <p:cxnSp>
        <p:nvCxnSpPr>
          <p:cNvPr id="8" name="Connettore 2 7"/>
          <p:cNvCxnSpPr/>
          <p:nvPr/>
        </p:nvCxnSpPr>
        <p:spPr>
          <a:xfrm>
            <a:off x="4276725" y="1638300"/>
            <a:ext cx="196215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4086225" y="2028826"/>
            <a:ext cx="3571875" cy="6762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590925" y="1819275"/>
            <a:ext cx="2647950" cy="1190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25" y="3742690"/>
            <a:ext cx="3124200" cy="2499360"/>
          </a:xfrm>
          <a:prstGeom prst="rect">
            <a:avLst/>
          </a:prstGeom>
        </p:spPr>
      </p:pic>
      <p:cxnSp>
        <p:nvCxnSpPr>
          <p:cNvPr id="21" name="Connettore 2 20"/>
          <p:cNvCxnSpPr/>
          <p:nvPr/>
        </p:nvCxnSpPr>
        <p:spPr>
          <a:xfrm flipV="1">
            <a:off x="3590925" y="2828925"/>
            <a:ext cx="2647950" cy="1800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ttore 1 24"/>
          <p:cNvCxnSpPr>
            <a:stCxn id="7" idx="1"/>
          </p:cNvCxnSpPr>
          <p:nvPr/>
        </p:nvCxnSpPr>
        <p:spPr>
          <a:xfrm flipH="1">
            <a:off x="2314575" y="4384294"/>
            <a:ext cx="2235200" cy="17021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125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2694532"/>
            <a:ext cx="6209413" cy="707886"/>
          </a:xfrm>
          <a:prstGeom prst="rect">
            <a:avLst/>
          </a:prstGeom>
          <a:noFill/>
        </p:spPr>
        <p:txBody>
          <a:bodyPr wrap="square" rtlCol="0">
            <a:spAutoFit/>
          </a:bodyPr>
          <a:lstStyle/>
          <a:p>
            <a:pPr algn="ctr"/>
            <a:r>
              <a:rPr lang="en-US" sz="4000" dirty="0" smtClean="0"/>
              <a:t>More on Riser and SGE</a:t>
            </a:r>
            <a:endParaRPr lang="en-US" sz="4000" dirty="0"/>
          </a:p>
        </p:txBody>
      </p:sp>
    </p:spTree>
    <p:extLst>
      <p:ext uri="{BB962C8B-B14F-4D97-AF65-F5344CB8AC3E}">
        <p14:creationId xmlns:p14="http://schemas.microsoft.com/office/powerpoint/2010/main" val="4217446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Riser (1/3)</a:t>
            </a:r>
            <a:endParaRPr lang="en-US" dirty="0"/>
          </a:p>
        </p:txBody>
      </p:sp>
      <p:sp>
        <p:nvSpPr>
          <p:cNvPr id="4" name="Segnaposto contenuto 3"/>
          <p:cNvSpPr>
            <a:spLocks noGrp="1"/>
          </p:cNvSpPr>
          <p:nvPr>
            <p:ph idx="1"/>
          </p:nvPr>
        </p:nvSpPr>
        <p:spPr>
          <a:xfrm>
            <a:off x="671180" y="1046754"/>
            <a:ext cx="7558199" cy="1303041"/>
          </a:xfrm>
        </p:spPr>
        <p:txBody>
          <a:bodyPr/>
          <a:lstStyle/>
          <a:p>
            <a:pPr marL="0" indent="0">
              <a:buNone/>
            </a:pPr>
            <a:r>
              <a:rPr lang="en-US" dirty="0" smtClean="0"/>
              <a:t>Inlet TCs give identical smooth temperatures</a:t>
            </a:r>
          </a:p>
          <a:p>
            <a:pPr marL="0" indent="0">
              <a:buNone/>
            </a:pPr>
            <a:r>
              <a:rPr lang="en-US" dirty="0" smtClean="0"/>
              <a:t>Outlet temperatures show much larger high frequency oscillations</a:t>
            </a:r>
          </a:p>
          <a:p>
            <a:pPr marL="0" indent="0">
              <a:buNone/>
            </a:pPr>
            <a:r>
              <a:rPr lang="en-US" dirty="0" smtClean="0"/>
              <a:t>How is this possible with a bubbly flow supposed to mix very well ?</a:t>
            </a:r>
          </a:p>
          <a:p>
            <a:pPr marL="0" indent="0">
              <a:buNone/>
            </a:pPr>
            <a:endParaRPr lang="en-US" dirty="0" smtClean="0"/>
          </a:p>
          <a:p>
            <a:pPr marL="342900" lvl="1" indent="0">
              <a:buNone/>
            </a:pPr>
            <a:endParaRPr lang="en-US" dirty="0" smtClean="0"/>
          </a:p>
          <a:p>
            <a:pPr marL="0" indent="0">
              <a:buNone/>
            </a:pP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30" y="3115340"/>
            <a:ext cx="4227383" cy="3381906"/>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911" y="3028889"/>
            <a:ext cx="4443510" cy="3554808"/>
          </a:xfrm>
          <a:prstGeom prst="rect">
            <a:avLst/>
          </a:prstGeom>
        </p:spPr>
      </p:pic>
      <p:pic>
        <p:nvPicPr>
          <p:cNvPr id="9218" name="Picture 2" descr="photoTCriserOut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199" y="2243447"/>
            <a:ext cx="2778789" cy="196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hotoTCriserInl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92" y="2411635"/>
            <a:ext cx="1970305" cy="21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25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Riser (2/3)</a:t>
            </a:r>
            <a:endParaRPr lang="en-US" dirty="0"/>
          </a:p>
        </p:txBody>
      </p:sp>
      <p:sp>
        <p:nvSpPr>
          <p:cNvPr id="4" name="Segnaposto contenuto 3"/>
          <p:cNvSpPr>
            <a:spLocks noGrp="1"/>
          </p:cNvSpPr>
          <p:nvPr>
            <p:ph idx="1"/>
          </p:nvPr>
        </p:nvSpPr>
        <p:spPr>
          <a:xfrm>
            <a:off x="671180" y="1046754"/>
            <a:ext cx="7707276" cy="1770874"/>
          </a:xfrm>
        </p:spPr>
        <p:txBody>
          <a:bodyPr>
            <a:normAutofit fontScale="92500" lnSpcReduction="20000"/>
          </a:bodyPr>
          <a:lstStyle/>
          <a:p>
            <a:pPr marL="0" indent="0">
              <a:buNone/>
            </a:pPr>
            <a:r>
              <a:rPr lang="en-US" dirty="0" smtClean="0"/>
              <a:t>Outlet temperatures may be underestimated due to the colder bubbles (slight) influence</a:t>
            </a:r>
          </a:p>
          <a:p>
            <a:pPr marL="0" indent="0">
              <a:buNone/>
            </a:pPr>
            <a:r>
              <a:rPr lang="en-US" dirty="0" smtClean="0"/>
              <a:t>But mean outlet temperature is slightly (1K~ 10kW) above the inlet one </a:t>
            </a:r>
            <a:r>
              <a:rPr lang="en-US" dirty="0"/>
              <a:t>w</a:t>
            </a:r>
            <a:r>
              <a:rPr lang="en-US" dirty="0" smtClean="0"/>
              <a:t>hile it should be about 1 K below!</a:t>
            </a:r>
          </a:p>
          <a:p>
            <a:pPr marL="0" indent="0">
              <a:buNone/>
            </a:pPr>
            <a:r>
              <a:rPr lang="en-US" dirty="0" smtClean="0"/>
              <a:t>=&gt; Either these values are only slightly representative of the flow average values if we want a confront about the wall heat flux or the outlet temperature is corrupted (by bubble induced vibration?).</a:t>
            </a:r>
          </a:p>
          <a:p>
            <a:pPr marL="342900" lvl="1" indent="0">
              <a:buNone/>
            </a:pPr>
            <a:endParaRPr lang="en-US" dirty="0" smtClean="0"/>
          </a:p>
          <a:p>
            <a:pPr marL="0" indent="0">
              <a:buNone/>
            </a:pP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7" name="Picture 2" descr="photoTCriserInl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5742" y="3232298"/>
            <a:ext cx="2448770" cy="271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48" y="3341592"/>
            <a:ext cx="2994118" cy="2395294"/>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334" y="3210170"/>
            <a:ext cx="3007408" cy="2405926"/>
          </a:xfrm>
          <a:prstGeom prst="rect">
            <a:avLst/>
          </a:prstGeom>
        </p:spPr>
      </p:pic>
    </p:spTree>
    <p:extLst>
      <p:ext uri="{BB962C8B-B14F-4D97-AF65-F5344CB8AC3E}">
        <p14:creationId xmlns:p14="http://schemas.microsoft.com/office/powerpoint/2010/main" val="3541760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Riser (3/3)</a:t>
            </a:r>
            <a:endParaRPr lang="en-US" dirty="0"/>
          </a:p>
        </p:txBody>
      </p:sp>
      <p:sp>
        <p:nvSpPr>
          <p:cNvPr id="4" name="Segnaposto contenuto 3"/>
          <p:cNvSpPr>
            <a:spLocks noGrp="1"/>
          </p:cNvSpPr>
          <p:nvPr>
            <p:ph idx="1"/>
          </p:nvPr>
        </p:nvSpPr>
        <p:spPr>
          <a:xfrm>
            <a:off x="526089" y="1075328"/>
            <a:ext cx="5446086" cy="2248897"/>
          </a:xfrm>
        </p:spPr>
        <p:txBody>
          <a:bodyPr>
            <a:normAutofit fontScale="92500" lnSpcReduction="20000"/>
          </a:bodyPr>
          <a:lstStyle/>
          <a:p>
            <a:pPr marL="0" indent="0">
              <a:buNone/>
            </a:pPr>
            <a:r>
              <a:rPr lang="en-US" dirty="0" smtClean="0"/>
              <a:t>How is this possible?</a:t>
            </a:r>
          </a:p>
          <a:p>
            <a:pPr marL="0" indent="0">
              <a:buNone/>
            </a:pPr>
            <a:r>
              <a:rPr lang="en-US" dirty="0"/>
              <a:t>T</a:t>
            </a:r>
            <a:r>
              <a:rPr lang="en-US" dirty="0" smtClean="0"/>
              <a:t>emperature profiles in the simulation.</a:t>
            </a:r>
            <a:endParaRPr lang="en-US" dirty="0"/>
          </a:p>
          <a:p>
            <a:pPr marL="0" indent="0">
              <a:buNone/>
            </a:pPr>
            <a:r>
              <a:rPr lang="en-US" dirty="0" smtClean="0"/>
              <a:t>Unfortunately, only the inlet profile may contain some useful hint.</a:t>
            </a:r>
          </a:p>
          <a:p>
            <a:pPr marL="0" indent="0">
              <a:buNone/>
            </a:pPr>
            <a:r>
              <a:rPr lang="en-US" dirty="0" smtClean="0"/>
              <a:t>Mean Riser inlet flow mean temperature is 394.4 C.</a:t>
            </a:r>
          </a:p>
          <a:p>
            <a:pPr marL="0" indent="0">
              <a:buNone/>
            </a:pPr>
            <a:r>
              <a:rPr lang="en-US" dirty="0" smtClean="0"/>
              <a:t>TCs at 10h give 392.0 C.</a:t>
            </a:r>
          </a:p>
          <a:p>
            <a:pPr marL="0" indent="0">
              <a:buNone/>
            </a:pPr>
            <a:r>
              <a:rPr lang="en-US" dirty="0" smtClean="0"/>
              <a:t>Without gas entrainment local effect, all temperatures would coincide perfectly!</a:t>
            </a:r>
          </a:p>
          <a:p>
            <a:pPr marL="0" indent="0">
              <a:buNone/>
            </a:pPr>
            <a:endParaRPr lang="en-US" dirty="0" smtClean="0"/>
          </a:p>
          <a:p>
            <a:pPr marL="0" indent="0">
              <a:buNone/>
            </a:pP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7" name="Picture 2" descr="photoTCriserInl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7475" y="1228725"/>
            <a:ext cx="2488462" cy="275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Immagin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300" y="4219575"/>
            <a:ext cx="3468919"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t="13578" b="-992"/>
          <a:stretch/>
        </p:blipFill>
        <p:spPr>
          <a:xfrm>
            <a:off x="285751" y="3398520"/>
            <a:ext cx="4324350" cy="3024000"/>
          </a:xfrm>
          <a:prstGeom prst="rect">
            <a:avLst/>
          </a:prstGeom>
        </p:spPr>
      </p:pic>
      <p:cxnSp>
        <p:nvCxnSpPr>
          <p:cNvPr id="8" name="Connettore 1 7"/>
          <p:cNvCxnSpPr/>
          <p:nvPr/>
        </p:nvCxnSpPr>
        <p:spPr>
          <a:xfrm>
            <a:off x="7286625" y="49149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3133725" y="4981575"/>
            <a:ext cx="415290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Stella a 5 punte 14"/>
          <p:cNvSpPr/>
          <p:nvPr/>
        </p:nvSpPr>
        <p:spPr>
          <a:xfrm>
            <a:off x="3028950" y="5107782"/>
            <a:ext cx="104775" cy="1476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ella a 5 punte 15"/>
          <p:cNvSpPr/>
          <p:nvPr/>
        </p:nvSpPr>
        <p:spPr>
          <a:xfrm>
            <a:off x="2447926" y="4631531"/>
            <a:ext cx="142875" cy="1762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ella a 5 punte 16"/>
          <p:cNvSpPr/>
          <p:nvPr/>
        </p:nvSpPr>
        <p:spPr>
          <a:xfrm>
            <a:off x="2124075" y="5070158"/>
            <a:ext cx="142875" cy="1543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668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SGE LBE side</a:t>
            </a:r>
            <a:endParaRPr lang="en-US" dirty="0"/>
          </a:p>
        </p:txBody>
      </p:sp>
      <p:sp>
        <p:nvSpPr>
          <p:cNvPr id="4" name="Segnaposto contenuto 3"/>
          <p:cNvSpPr>
            <a:spLocks noGrp="1"/>
          </p:cNvSpPr>
          <p:nvPr>
            <p:ph idx="1"/>
          </p:nvPr>
        </p:nvSpPr>
        <p:spPr>
          <a:xfrm>
            <a:off x="1721811" y="1057387"/>
            <a:ext cx="5567510" cy="516232"/>
          </a:xfrm>
        </p:spPr>
        <p:txBody>
          <a:bodyPr>
            <a:normAutofit fontScale="92500"/>
          </a:bodyPr>
          <a:lstStyle/>
          <a:p>
            <a:pPr marL="0" indent="0">
              <a:buNone/>
            </a:pPr>
            <a:r>
              <a:rPr lang="en-US" dirty="0" smtClean="0"/>
              <a:t>The data from the SGE are very difficult to interpret</a:t>
            </a:r>
          </a:p>
          <a:p>
            <a:pPr marL="342900" lvl="1" indent="0">
              <a:buNone/>
            </a:pPr>
            <a:endParaRPr lang="en-US" dirty="0" smtClean="0"/>
          </a:p>
          <a:p>
            <a:pPr marL="0" indent="0">
              <a:buNone/>
            </a:pP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7869" y="1744800"/>
            <a:ext cx="3007407" cy="240592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581" y="4165305"/>
            <a:ext cx="2943891" cy="235511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822" y="1744800"/>
            <a:ext cx="3007407" cy="2405926"/>
          </a:xfrm>
          <a:prstGeom prst="rect">
            <a:avLst/>
          </a:prstGeom>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27869" y="4197826"/>
            <a:ext cx="2862587" cy="229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0" y="2578431"/>
            <a:ext cx="1265475" cy="369332"/>
          </a:xfrm>
          <a:prstGeom prst="rect">
            <a:avLst/>
          </a:prstGeom>
          <a:noFill/>
        </p:spPr>
        <p:txBody>
          <a:bodyPr wrap="none" rtlCol="0">
            <a:spAutoFit/>
          </a:bodyPr>
          <a:lstStyle/>
          <a:p>
            <a:r>
              <a:rPr lang="en-US" dirty="0" smtClean="0"/>
              <a:t>Riser outlet</a:t>
            </a:r>
            <a:endParaRPr lang="en-US" dirty="0"/>
          </a:p>
        </p:txBody>
      </p:sp>
      <p:cxnSp>
        <p:nvCxnSpPr>
          <p:cNvPr id="11" name="Connettore 2 10"/>
          <p:cNvCxnSpPr>
            <a:endCxn id="5" idx="1"/>
          </p:cNvCxnSpPr>
          <p:nvPr/>
        </p:nvCxnSpPr>
        <p:spPr>
          <a:xfrm>
            <a:off x="4304581" y="2947763"/>
            <a:ext cx="7232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304581" y="2415266"/>
            <a:ext cx="567784" cy="369332"/>
          </a:xfrm>
          <a:prstGeom prst="rect">
            <a:avLst/>
          </a:prstGeom>
          <a:noFill/>
        </p:spPr>
        <p:txBody>
          <a:bodyPr wrap="none" rtlCol="0">
            <a:spAutoFit/>
          </a:bodyPr>
          <a:lstStyle/>
          <a:p>
            <a:r>
              <a:rPr lang="en-US" dirty="0" smtClean="0"/>
              <a:t>-5K!</a:t>
            </a:r>
            <a:endParaRPr lang="en-US" dirty="0"/>
          </a:p>
        </p:txBody>
      </p:sp>
      <p:sp>
        <p:nvSpPr>
          <p:cNvPr id="14" name="CasellaDiTesto 13"/>
          <p:cNvSpPr txBox="1"/>
          <p:nvPr/>
        </p:nvSpPr>
        <p:spPr>
          <a:xfrm>
            <a:off x="8123784" y="2418777"/>
            <a:ext cx="1020216" cy="369332"/>
          </a:xfrm>
          <a:prstGeom prst="rect">
            <a:avLst/>
          </a:prstGeom>
          <a:noFill/>
        </p:spPr>
        <p:txBody>
          <a:bodyPr wrap="none" rtlCol="0">
            <a:spAutoFit/>
          </a:bodyPr>
          <a:lstStyle/>
          <a:p>
            <a:r>
              <a:rPr lang="en-US" dirty="0" smtClean="0"/>
              <a:t>SGE inlet</a:t>
            </a:r>
            <a:endParaRPr lang="en-US" dirty="0"/>
          </a:p>
        </p:txBody>
      </p:sp>
      <p:sp>
        <p:nvSpPr>
          <p:cNvPr id="15" name="CasellaDiTesto 14"/>
          <p:cNvSpPr txBox="1"/>
          <p:nvPr/>
        </p:nvSpPr>
        <p:spPr>
          <a:xfrm>
            <a:off x="0" y="5072332"/>
            <a:ext cx="1299651" cy="369332"/>
          </a:xfrm>
          <a:prstGeom prst="rect">
            <a:avLst/>
          </a:prstGeom>
          <a:noFill/>
        </p:spPr>
        <p:txBody>
          <a:bodyPr wrap="none" rtlCol="0">
            <a:spAutoFit/>
          </a:bodyPr>
          <a:lstStyle/>
          <a:p>
            <a:r>
              <a:rPr lang="en-US" dirty="0" smtClean="0"/>
              <a:t>SGE bottom</a:t>
            </a:r>
            <a:endParaRPr lang="en-US" dirty="0"/>
          </a:p>
        </p:txBody>
      </p:sp>
      <p:sp>
        <p:nvSpPr>
          <p:cNvPr id="16" name="CasellaDiTesto 15"/>
          <p:cNvSpPr txBox="1"/>
          <p:nvPr/>
        </p:nvSpPr>
        <p:spPr>
          <a:xfrm>
            <a:off x="7995165" y="5277361"/>
            <a:ext cx="1166088" cy="369332"/>
          </a:xfrm>
          <a:prstGeom prst="rect">
            <a:avLst/>
          </a:prstGeom>
          <a:noFill/>
        </p:spPr>
        <p:txBody>
          <a:bodyPr wrap="none" rtlCol="0">
            <a:spAutoFit/>
          </a:bodyPr>
          <a:lstStyle/>
          <a:p>
            <a:r>
              <a:rPr lang="en-US" dirty="0" smtClean="0"/>
              <a:t>SGE outlet</a:t>
            </a:r>
            <a:endParaRPr lang="en-US" dirty="0"/>
          </a:p>
        </p:txBody>
      </p:sp>
      <p:cxnSp>
        <p:nvCxnSpPr>
          <p:cNvPr id="18" name="Connettore 2 17"/>
          <p:cNvCxnSpPr/>
          <p:nvPr/>
        </p:nvCxnSpPr>
        <p:spPr>
          <a:xfrm flipH="1">
            <a:off x="4145229" y="3252158"/>
            <a:ext cx="882640" cy="14664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4145229" y="5072332"/>
            <a:ext cx="8826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4378843" y="3616071"/>
            <a:ext cx="292068" cy="369332"/>
          </a:xfrm>
          <a:prstGeom prst="rect">
            <a:avLst/>
          </a:prstGeom>
          <a:noFill/>
        </p:spPr>
        <p:txBody>
          <a:bodyPr wrap="none" rtlCol="0">
            <a:spAutoFit/>
          </a:bodyPr>
          <a:lstStyle/>
          <a:p>
            <a:r>
              <a:rPr lang="en-US" dirty="0" smtClean="0"/>
              <a:t>?</a:t>
            </a:r>
            <a:endParaRPr lang="en-US" dirty="0"/>
          </a:p>
        </p:txBody>
      </p:sp>
      <p:sp>
        <p:nvSpPr>
          <p:cNvPr id="26" name="CasellaDiTesto 25"/>
          <p:cNvSpPr txBox="1"/>
          <p:nvPr/>
        </p:nvSpPr>
        <p:spPr>
          <a:xfrm>
            <a:off x="4490371" y="4703000"/>
            <a:ext cx="292068"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2591448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SGE Water side</a:t>
            </a:r>
            <a:endParaRPr lang="en-US" dirty="0"/>
          </a:p>
        </p:txBody>
      </p:sp>
      <p:sp>
        <p:nvSpPr>
          <p:cNvPr id="4" name="Segnaposto contenuto 3"/>
          <p:cNvSpPr>
            <a:spLocks noGrp="1"/>
          </p:cNvSpPr>
          <p:nvPr>
            <p:ph idx="1"/>
          </p:nvPr>
        </p:nvSpPr>
        <p:spPr>
          <a:xfrm>
            <a:off x="1380226" y="1048761"/>
            <a:ext cx="7116792" cy="1375262"/>
          </a:xfrm>
        </p:spPr>
        <p:txBody>
          <a:bodyPr>
            <a:noAutofit/>
          </a:bodyPr>
          <a:lstStyle/>
          <a:p>
            <a:pPr marL="0" indent="0">
              <a:buNone/>
            </a:pPr>
            <a:r>
              <a:rPr lang="en-US" sz="1600" dirty="0" smtClean="0"/>
              <a:t>Water inlet with high frequency oscillation, range 0.54-0.65kg/s</a:t>
            </a:r>
          </a:p>
          <a:p>
            <a:pPr marL="0" indent="0">
              <a:buNone/>
            </a:pPr>
            <a:r>
              <a:rPr lang="en-US" sz="1600" dirty="0" smtClean="0"/>
              <a:t>Inlet pressure slowly increasing from 1.7 to 2.9 Bar</a:t>
            </a:r>
          </a:p>
          <a:p>
            <a:pPr marL="0" indent="0">
              <a:buNone/>
            </a:pPr>
            <a:r>
              <a:rPr lang="en-US" sz="1600" dirty="0" smtClean="0"/>
              <a:t>Constant inlet T, outlet T and P. </a:t>
            </a:r>
          </a:p>
          <a:p>
            <a:pPr marL="0" indent="0">
              <a:buNone/>
            </a:pPr>
            <a:r>
              <a:rPr lang="en-US" sz="1600" dirty="0" smtClean="0"/>
              <a:t>Unknown title but probably constant during the last 3 hours.</a:t>
            </a:r>
          </a:p>
          <a:p>
            <a:pPr marL="0" indent="0">
              <a:buNone/>
            </a:pPr>
            <a:endParaRPr lang="en-US" sz="1600" dirty="0" smtClean="0"/>
          </a:p>
          <a:p>
            <a:pPr marL="0" indent="0">
              <a:buNone/>
            </a:pPr>
            <a:endParaRPr lang="en-US" sz="1600"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00" y="2406914"/>
            <a:ext cx="2798550" cy="2238841"/>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39" y="4752290"/>
            <a:ext cx="2099458" cy="1679566"/>
          </a:xfrm>
          <a:prstGeom prst="rect">
            <a:avLst/>
          </a:prstGeom>
        </p:spPr>
      </p:pic>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039" y="4645755"/>
            <a:ext cx="2077886" cy="1662309"/>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679" y="2453639"/>
            <a:ext cx="2740146" cy="2192116"/>
          </a:xfrm>
          <a:prstGeom prst="rect">
            <a:avLst/>
          </a:prstGeom>
        </p:spPr>
      </p:pic>
      <p:pic>
        <p:nvPicPr>
          <p:cNvPr id="20" name="Immagin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5063" y="4680692"/>
            <a:ext cx="2034215" cy="1627372"/>
          </a:xfrm>
          <a:prstGeom prst="rect">
            <a:avLst/>
          </a:prstGeom>
        </p:spPr>
      </p:pic>
    </p:spTree>
    <p:extLst>
      <p:ext uri="{BB962C8B-B14F-4D97-AF65-F5344CB8AC3E}">
        <p14:creationId xmlns:p14="http://schemas.microsoft.com/office/powerpoint/2010/main" val="218237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Titolo 5"/>
          <p:cNvSpPr>
            <a:spLocks noGrp="1"/>
          </p:cNvSpPr>
          <p:nvPr>
            <p:ph type="title"/>
          </p:nvPr>
        </p:nvSpPr>
        <p:spPr/>
        <p:txBody>
          <a:bodyPr/>
          <a:lstStyle/>
          <a:p>
            <a:pPr algn="ctr"/>
            <a:r>
              <a:rPr lang="en-US" dirty="0" smtClean="0"/>
              <a:t>Summary</a:t>
            </a:r>
            <a:endParaRPr lang="en-US" dirty="0"/>
          </a:p>
        </p:txBody>
      </p:sp>
      <p:graphicFrame>
        <p:nvGraphicFramePr>
          <p:cNvPr id="9" name="Diagramma 8"/>
          <p:cNvGraphicFramePr/>
          <p:nvPr>
            <p:extLst>
              <p:ext uri="{D42A27DB-BD31-4B8C-83A1-F6EECF244321}">
                <p14:modId xmlns:p14="http://schemas.microsoft.com/office/powerpoint/2010/main" val="855029506"/>
              </p:ext>
            </p:extLst>
          </p:nvPr>
        </p:nvGraphicFramePr>
        <p:xfrm>
          <a:off x="668407" y="1192695"/>
          <a:ext cx="7886700" cy="443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ma 10"/>
          <p:cNvGraphicFramePr/>
          <p:nvPr>
            <p:extLst>
              <p:ext uri="{D42A27DB-BD31-4B8C-83A1-F6EECF244321}">
                <p14:modId xmlns:p14="http://schemas.microsoft.com/office/powerpoint/2010/main" val="2812625496"/>
              </p:ext>
            </p:extLst>
          </p:nvPr>
        </p:nvGraphicFramePr>
        <p:xfrm>
          <a:off x="3673503" y="5645426"/>
          <a:ext cx="1855893" cy="5724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2524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SGE interpretation</a:t>
            </a:r>
            <a:endParaRPr lang="en-US" dirty="0"/>
          </a:p>
        </p:txBody>
      </p:sp>
      <p:sp>
        <p:nvSpPr>
          <p:cNvPr id="4" name="Segnaposto contenuto 3"/>
          <p:cNvSpPr>
            <a:spLocks noGrp="1"/>
          </p:cNvSpPr>
          <p:nvPr>
            <p:ph idx="1"/>
          </p:nvPr>
        </p:nvSpPr>
        <p:spPr>
          <a:xfrm>
            <a:off x="1169581" y="1048760"/>
            <a:ext cx="7327437" cy="1618240"/>
          </a:xfrm>
        </p:spPr>
        <p:txBody>
          <a:bodyPr>
            <a:noAutofit/>
          </a:bodyPr>
          <a:lstStyle/>
          <a:p>
            <a:pPr marL="0" indent="0">
              <a:buNone/>
            </a:pPr>
            <a:r>
              <a:rPr lang="en-US" sz="2000" dirty="0" smtClean="0">
                <a:solidFill>
                  <a:srgbClr val="002060"/>
                </a:solidFill>
              </a:rPr>
              <a:t>Colors grouped by radius</a:t>
            </a:r>
          </a:p>
          <a:p>
            <a:r>
              <a:rPr lang="en-US" sz="1600" dirty="0" smtClean="0"/>
              <a:t>TSG07 (pale blue) surprisingly high temperature </a:t>
            </a:r>
          </a:p>
          <a:p>
            <a:r>
              <a:rPr lang="en-US" sz="1600" dirty="0" smtClean="0"/>
              <a:t>To a lesser extend, same thing for TSG04 (red)</a:t>
            </a:r>
          </a:p>
          <a:p>
            <a:r>
              <a:rPr lang="en-US" sz="1600" dirty="0" smtClean="0"/>
              <a:t>Three jumps of temperature</a:t>
            </a:r>
          </a:p>
          <a:p>
            <a:r>
              <a:rPr lang="en-US" sz="1600" dirty="0" smtClean="0"/>
              <a:t>Very homogeneous central TCs</a:t>
            </a:r>
          </a:p>
          <a:p>
            <a:pPr marL="0" indent="0">
              <a:buNone/>
            </a:pPr>
            <a:endParaRPr lang="en-US" sz="1600" dirty="0" smtClean="0"/>
          </a:p>
          <a:p>
            <a:pPr marL="0" indent="0">
              <a:buNone/>
            </a:pPr>
            <a:endParaRPr lang="en-US" sz="1600"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22" y="2781300"/>
            <a:ext cx="4310062" cy="3448049"/>
          </a:xfrm>
          <a:prstGeom prst="rect">
            <a:avLst/>
          </a:prstGeom>
        </p:spPr>
      </p:pic>
      <p:pic>
        <p:nvPicPr>
          <p:cNvPr id="1026" name="Picture 2" descr="TSG04_12sche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599" y="3114674"/>
            <a:ext cx="3732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104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SGE interpretation</a:t>
            </a:r>
            <a:endParaRPr lang="en-US" dirty="0"/>
          </a:p>
        </p:txBody>
      </p:sp>
      <p:sp>
        <p:nvSpPr>
          <p:cNvPr id="4" name="Segnaposto contenuto 3"/>
          <p:cNvSpPr>
            <a:spLocks noGrp="1"/>
          </p:cNvSpPr>
          <p:nvPr>
            <p:ph idx="1"/>
          </p:nvPr>
        </p:nvSpPr>
        <p:spPr>
          <a:xfrm>
            <a:off x="1169581" y="1048760"/>
            <a:ext cx="7327437" cy="1237239"/>
          </a:xfrm>
        </p:spPr>
        <p:txBody>
          <a:bodyPr>
            <a:noAutofit/>
          </a:bodyPr>
          <a:lstStyle/>
          <a:p>
            <a:pPr marL="0" indent="0">
              <a:buNone/>
            </a:pPr>
            <a:r>
              <a:rPr lang="en-US" sz="1600" dirty="0" smtClean="0"/>
              <a:t>Water side: high frequency activation/passivation (partial) of  some bayonet tubes</a:t>
            </a:r>
          </a:p>
          <a:p>
            <a:pPr marL="0" indent="0">
              <a:buNone/>
            </a:pPr>
            <a:r>
              <a:rPr lang="en-US" sz="1600" dirty="0" smtClean="0"/>
              <a:t>Passivation more frequent with LBE temperature increase.</a:t>
            </a:r>
          </a:p>
          <a:p>
            <a:pPr marL="0" indent="0">
              <a:buNone/>
            </a:pPr>
            <a:r>
              <a:rPr lang="en-US" sz="1600" dirty="0" smtClean="0"/>
              <a:t>Mix of continuous and discontinuous phenomena</a:t>
            </a:r>
          </a:p>
          <a:p>
            <a:pPr marL="0" indent="0">
              <a:buNone/>
            </a:pPr>
            <a:r>
              <a:rPr lang="en-US" sz="1600" dirty="0" smtClean="0"/>
              <a:t>Three events of inactivation can be seen looking at the SGE bottom TCs</a:t>
            </a:r>
          </a:p>
          <a:p>
            <a:pPr marL="0" indent="0">
              <a:buNone/>
            </a:pPr>
            <a:endParaRPr lang="en-US" sz="1600"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581" y="2388222"/>
            <a:ext cx="2552338" cy="2041871"/>
          </a:xfrm>
          <a:prstGeom prst="rect">
            <a:avLst/>
          </a:prstGeom>
        </p:spPr>
      </p:pic>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526" y="2235103"/>
            <a:ext cx="2640763" cy="2112610"/>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086" y="4430093"/>
            <a:ext cx="2343330" cy="1874664"/>
          </a:xfrm>
          <a:prstGeom prst="rect">
            <a:avLst/>
          </a:prstGeom>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1525" y="4347713"/>
            <a:ext cx="2698766" cy="2159012"/>
          </a:xfrm>
          <a:prstGeom prst="rect">
            <a:avLst/>
          </a:prstGeom>
        </p:spPr>
      </p:pic>
    </p:spTree>
    <p:extLst>
      <p:ext uri="{BB962C8B-B14F-4D97-AF65-F5344CB8AC3E}">
        <p14:creationId xmlns:p14="http://schemas.microsoft.com/office/powerpoint/2010/main" val="2566752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2694532"/>
            <a:ext cx="6209413" cy="707886"/>
          </a:xfrm>
          <a:prstGeom prst="rect">
            <a:avLst/>
          </a:prstGeom>
          <a:noFill/>
        </p:spPr>
        <p:txBody>
          <a:bodyPr wrap="square" rtlCol="0">
            <a:spAutoFit/>
          </a:bodyPr>
          <a:lstStyle/>
          <a:p>
            <a:pPr algn="ctr"/>
            <a:r>
              <a:rPr lang="en-US" sz="4000" dirty="0" smtClean="0"/>
              <a:t>New model features</a:t>
            </a:r>
            <a:endParaRPr lang="en-US" sz="4000" dirty="0"/>
          </a:p>
        </p:txBody>
      </p:sp>
    </p:spTree>
    <p:extLst>
      <p:ext uri="{BB962C8B-B14F-4D97-AF65-F5344CB8AC3E}">
        <p14:creationId xmlns:p14="http://schemas.microsoft.com/office/powerpoint/2010/main" val="3303814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Modularity and dual use</a:t>
            </a:r>
            <a:endParaRPr lang="en-US" dirty="0"/>
          </a:p>
        </p:txBody>
      </p:sp>
      <p:sp>
        <p:nvSpPr>
          <p:cNvPr id="4" name="Segnaposto contenuto 3"/>
          <p:cNvSpPr>
            <a:spLocks noGrp="1"/>
          </p:cNvSpPr>
          <p:nvPr>
            <p:ph idx="1"/>
          </p:nvPr>
        </p:nvSpPr>
        <p:spPr>
          <a:xfrm>
            <a:off x="314326" y="1219200"/>
            <a:ext cx="3714749" cy="4648200"/>
          </a:xfrm>
        </p:spPr>
        <p:txBody>
          <a:bodyPr>
            <a:noAutofit/>
          </a:bodyPr>
          <a:lstStyle/>
          <a:p>
            <a:pPr marL="0" indent="0">
              <a:buNone/>
            </a:pPr>
            <a:r>
              <a:rPr lang="en-US" sz="1600" dirty="0" smtClean="0"/>
              <a:t>The new model is much more modular than the previous one</a:t>
            </a:r>
          </a:p>
          <a:p>
            <a:pPr>
              <a:buFontTx/>
              <a:buChar char="-"/>
            </a:pPr>
            <a:r>
              <a:rPr lang="en-US" sz="1600" dirty="0" smtClean="0"/>
              <a:t>The volume enveloping the heat exchanger is build apart: it can host either ICE or HERO</a:t>
            </a:r>
          </a:p>
          <a:p>
            <a:pPr>
              <a:buFontTx/>
              <a:buChar char="-"/>
            </a:pPr>
            <a:r>
              <a:rPr lang="en-US" sz="1600" dirty="0" smtClean="0"/>
              <a:t>Several geometrical models of HERO and ICE of different complexity should be much more easy to implement.</a:t>
            </a:r>
          </a:p>
          <a:p>
            <a:pPr>
              <a:buFontTx/>
              <a:buChar char="-"/>
            </a:pPr>
            <a:r>
              <a:rPr lang="en-US" sz="1600" dirty="0" smtClean="0"/>
              <a:t>Idem for the DHR</a:t>
            </a:r>
          </a:p>
          <a:p>
            <a:pPr>
              <a:buFontTx/>
              <a:buChar char="-"/>
            </a:pPr>
            <a:r>
              <a:rPr lang="en-US" sz="1600" dirty="0" smtClean="0"/>
              <a:t>Maybe idem for the FPS.</a:t>
            </a:r>
          </a:p>
          <a:p>
            <a:pPr>
              <a:buFontTx/>
              <a:buChar char="-"/>
            </a:pPr>
            <a:r>
              <a:rPr lang="en-US" sz="1600" dirty="0" smtClean="0"/>
              <a:t>A bypass is organized at the separator base. It can be switch on or off and calibrated easily.</a:t>
            </a:r>
          </a:p>
          <a:p>
            <a:pPr>
              <a:buFontTx/>
              <a:buChar char="-"/>
            </a:pPr>
            <a:r>
              <a:rPr lang="en-US" sz="1600" dirty="0" smtClean="0"/>
              <a:t>Management of the entrapped LBE around the FPS can be now easily performed.</a:t>
            </a:r>
          </a:p>
          <a:p>
            <a:pPr>
              <a:buFontTx/>
              <a:buChar char="-"/>
            </a:pPr>
            <a:endParaRPr lang="en-US" sz="1600" dirty="0" smtClean="0"/>
          </a:p>
          <a:p>
            <a:pPr marL="0" indent="0">
              <a:buNone/>
            </a:pPr>
            <a:endParaRPr lang="en-US" sz="1600"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21649" r="22441"/>
          <a:stretch/>
        </p:blipFill>
        <p:spPr>
          <a:xfrm>
            <a:off x="4428825" y="1133474"/>
            <a:ext cx="2445947" cy="3281359"/>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38191" r="40949"/>
          <a:stretch/>
        </p:blipFill>
        <p:spPr>
          <a:xfrm>
            <a:off x="7236000" y="1133474"/>
            <a:ext cx="1592650" cy="5724525"/>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11417" r="26376"/>
          <a:stretch/>
        </p:blipFill>
        <p:spPr>
          <a:xfrm>
            <a:off x="4828875" y="4076701"/>
            <a:ext cx="2306799" cy="2781299"/>
          </a:xfrm>
          <a:prstGeom prst="rect">
            <a:avLst/>
          </a:prstGeom>
        </p:spPr>
      </p:pic>
    </p:spTree>
    <p:extLst>
      <p:ext uri="{BB962C8B-B14F-4D97-AF65-F5344CB8AC3E}">
        <p14:creationId xmlns:p14="http://schemas.microsoft.com/office/powerpoint/2010/main" val="929069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t="6389" b="332"/>
          <a:stretch/>
        </p:blipFill>
        <p:spPr>
          <a:xfrm>
            <a:off x="2895601" y="4085999"/>
            <a:ext cx="3962400" cy="2772000"/>
          </a:xfrm>
          <a:prstGeom prst="rect">
            <a:avLst/>
          </a:prstGeom>
        </p:spPr>
      </p:pic>
      <p:sp>
        <p:nvSpPr>
          <p:cNvPr id="3" name="Titolo 2"/>
          <p:cNvSpPr>
            <a:spLocks noGrp="1"/>
          </p:cNvSpPr>
          <p:nvPr>
            <p:ph type="title"/>
          </p:nvPr>
        </p:nvSpPr>
        <p:spPr/>
        <p:txBody>
          <a:bodyPr/>
          <a:lstStyle/>
          <a:p>
            <a:r>
              <a:rPr lang="en-US" dirty="0" smtClean="0"/>
              <a:t>Modelling</a:t>
            </a:r>
            <a:endParaRPr lang="en-US" dirty="0"/>
          </a:p>
        </p:txBody>
      </p:sp>
      <p:sp>
        <p:nvSpPr>
          <p:cNvPr id="4" name="Segnaposto contenuto 3"/>
          <p:cNvSpPr>
            <a:spLocks noGrp="1"/>
          </p:cNvSpPr>
          <p:nvPr>
            <p:ph idx="1"/>
          </p:nvPr>
        </p:nvSpPr>
        <p:spPr>
          <a:xfrm>
            <a:off x="409575" y="1047749"/>
            <a:ext cx="6791325" cy="3267076"/>
          </a:xfrm>
        </p:spPr>
        <p:txBody>
          <a:bodyPr>
            <a:noAutofit/>
          </a:bodyPr>
          <a:lstStyle/>
          <a:p>
            <a:pPr marL="0" indent="0">
              <a:buNone/>
            </a:pPr>
            <a:r>
              <a:rPr lang="en-US" sz="1800" b="1" dirty="0" smtClean="0">
                <a:solidFill>
                  <a:srgbClr val="002060"/>
                </a:solidFill>
              </a:rPr>
              <a:t>The </a:t>
            </a:r>
            <a:r>
              <a:rPr lang="en-US" sz="1800" b="1" dirty="0" err="1" smtClean="0">
                <a:solidFill>
                  <a:srgbClr val="002060"/>
                </a:solidFill>
              </a:rPr>
              <a:t>VoF</a:t>
            </a:r>
            <a:r>
              <a:rPr lang="en-US" sz="1800" b="1" dirty="0" smtClean="0">
                <a:solidFill>
                  <a:srgbClr val="002060"/>
                </a:solidFill>
              </a:rPr>
              <a:t> setting is abandoned </a:t>
            </a:r>
          </a:p>
          <a:p>
            <a:pPr>
              <a:buFontTx/>
              <a:buChar char="-"/>
            </a:pPr>
            <a:r>
              <a:rPr lang="en-US" sz="1800" dirty="0" smtClean="0"/>
              <a:t>Volume changes are small</a:t>
            </a:r>
          </a:p>
          <a:p>
            <a:pPr>
              <a:buFontTx/>
              <a:buChar char="-"/>
            </a:pPr>
            <a:r>
              <a:rPr lang="en-US" sz="1800" dirty="0" smtClean="0"/>
              <a:t>Without simulating the Argon bubbles, the free surface was essentially quiet</a:t>
            </a:r>
          </a:p>
          <a:p>
            <a:pPr>
              <a:buFontTx/>
              <a:buChar char="-"/>
            </a:pPr>
            <a:r>
              <a:rPr lang="en-US" sz="1800" dirty="0" smtClean="0"/>
              <a:t>There is no real change of the free surfaces level during the transients.</a:t>
            </a:r>
          </a:p>
          <a:p>
            <a:pPr>
              <a:buFontTx/>
              <a:buChar char="-"/>
            </a:pPr>
            <a:r>
              <a:rPr lang="en-US" sz="1800" dirty="0" smtClean="0"/>
              <a:t>The simulation can now performed using the coupled (velocity-energy) flow setting, hopefully more adapted for buoyancy dominated flows</a:t>
            </a:r>
          </a:p>
          <a:p>
            <a:pPr>
              <a:buFontTx/>
              <a:buChar char="-"/>
            </a:pPr>
            <a:r>
              <a:rPr lang="en-US" sz="1800" dirty="0" smtClean="0"/>
              <a:t>Thermal buoyancy should not be any more “hidden” by phase induces buoyancy. </a:t>
            </a:r>
          </a:p>
          <a:p>
            <a:pPr>
              <a:buFontTx/>
              <a:buChar char="-"/>
            </a:pPr>
            <a:r>
              <a:rPr lang="en-US" sz="1800" dirty="0" smtClean="0"/>
              <a:t>The spotted flow should become cleansed.</a:t>
            </a:r>
          </a:p>
          <a:p>
            <a:pPr>
              <a:buFontTx/>
              <a:buChar char="-"/>
            </a:pPr>
            <a:r>
              <a:rPr lang="en-US" sz="1800" dirty="0" smtClean="0"/>
              <a:t>Transient and steady-state simulations are now available.</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43307" r="43307"/>
          <a:stretch/>
        </p:blipFill>
        <p:spPr>
          <a:xfrm>
            <a:off x="7867650" y="1171574"/>
            <a:ext cx="1014900" cy="5686425"/>
          </a:xfrm>
          <a:prstGeom prst="rect">
            <a:avLst/>
          </a:prstGeom>
        </p:spPr>
      </p:pic>
    </p:spTree>
    <p:extLst>
      <p:ext uri="{BB962C8B-B14F-4D97-AF65-F5344CB8AC3E}">
        <p14:creationId xmlns:p14="http://schemas.microsoft.com/office/powerpoint/2010/main" val="1175850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Part 1 Conclusive words</a:t>
            </a:r>
            <a:endParaRPr lang="en-US" dirty="0"/>
          </a:p>
        </p:txBody>
      </p:sp>
      <p:sp>
        <p:nvSpPr>
          <p:cNvPr id="3" name="Segnaposto contenuto 2"/>
          <p:cNvSpPr>
            <a:spLocks noGrp="1"/>
          </p:cNvSpPr>
          <p:nvPr>
            <p:ph idx="1"/>
          </p:nvPr>
        </p:nvSpPr>
        <p:spPr/>
        <p:txBody>
          <a:bodyPr>
            <a:normAutofit lnSpcReduction="10000"/>
          </a:bodyPr>
          <a:lstStyle/>
          <a:p>
            <a:r>
              <a:rPr lang="en-US" dirty="0" smtClean="0"/>
              <a:t>The CIRCE-ICE data set produced for SESAME has been used for an analysis of the system during one experimental run.</a:t>
            </a:r>
          </a:p>
          <a:p>
            <a:r>
              <a:rPr lang="en-US" dirty="0" smtClean="0"/>
              <a:t>The data aggregation has brought more questions than answers.</a:t>
            </a:r>
          </a:p>
          <a:p>
            <a:r>
              <a:rPr lang="en-US" dirty="0" smtClean="0"/>
              <a:t>There is a large uncertainty about the heat source in combination with the FPS and conveyor conductive heat flux.</a:t>
            </a:r>
          </a:p>
          <a:p>
            <a:r>
              <a:rPr lang="en-US" dirty="0" smtClean="0"/>
              <a:t>The </a:t>
            </a:r>
            <a:r>
              <a:rPr lang="en-US" dirty="0" smtClean="0"/>
              <a:t>riser TCs </a:t>
            </a:r>
            <a:r>
              <a:rPr lang="en-US" dirty="0" smtClean="0"/>
              <a:t>indicate the LBE temperature slightly higher </a:t>
            </a:r>
            <a:r>
              <a:rPr lang="en-US" dirty="0" smtClean="0"/>
              <a:t>than </a:t>
            </a:r>
            <a:r>
              <a:rPr lang="en-US" dirty="0" smtClean="0"/>
              <a:t>at the bottom and much more oscillating. This is not understood. Maybe the bubbly blow perturbs the TCs reading in an unexpected way.</a:t>
            </a:r>
          </a:p>
          <a:p>
            <a:r>
              <a:rPr lang="en-US" dirty="0" smtClean="0"/>
              <a:t>The data related to the SGE show very unexpected values. The SGE behavior is much more complex than expected.</a:t>
            </a:r>
          </a:p>
          <a:p>
            <a:r>
              <a:rPr lang="en-US" dirty="0" smtClean="0"/>
              <a:t>The numerical simulation resents of these issues and show quite large differences with the experiment and fails to reproduce the unstable temperature region.</a:t>
            </a:r>
          </a:p>
          <a:p>
            <a:r>
              <a:rPr lang="en-US" dirty="0" smtClean="0"/>
              <a:t>A new model, better adapted to  further investigation, is under construction.</a:t>
            </a:r>
            <a:endParaRPr lang="en-US" dirty="0"/>
          </a:p>
        </p:txBody>
      </p:sp>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Tree>
    <p:extLst>
      <p:ext uri="{BB962C8B-B14F-4D97-AF65-F5344CB8AC3E}">
        <p14:creationId xmlns:p14="http://schemas.microsoft.com/office/powerpoint/2010/main" val="1289569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1018132"/>
            <a:ext cx="6209413" cy="707886"/>
          </a:xfrm>
          <a:prstGeom prst="rect">
            <a:avLst/>
          </a:prstGeom>
          <a:noFill/>
        </p:spPr>
        <p:txBody>
          <a:bodyPr wrap="square" rtlCol="0">
            <a:spAutoFit/>
          </a:bodyPr>
          <a:lstStyle/>
          <a:p>
            <a:pPr algn="ctr"/>
            <a:r>
              <a:rPr lang="en-US" sz="4000" dirty="0" smtClean="0"/>
              <a:t>Part 1 final word</a:t>
            </a:r>
            <a:endParaRPr lang="en-US" sz="4000" dirty="0"/>
          </a:p>
        </p:txBody>
      </p:sp>
      <p:sp>
        <p:nvSpPr>
          <p:cNvPr id="2" name="CasellaDiTesto 1"/>
          <p:cNvSpPr txBox="1"/>
          <p:nvPr/>
        </p:nvSpPr>
        <p:spPr>
          <a:xfrm>
            <a:off x="2605763" y="3067050"/>
            <a:ext cx="4038798" cy="461665"/>
          </a:xfrm>
          <a:prstGeom prst="rect">
            <a:avLst/>
          </a:prstGeom>
          <a:noFill/>
        </p:spPr>
        <p:txBody>
          <a:bodyPr wrap="none" rtlCol="0">
            <a:spAutoFit/>
          </a:bodyPr>
          <a:lstStyle/>
          <a:p>
            <a:r>
              <a:rPr lang="en-US" sz="2400" dirty="0" smtClean="0"/>
              <a:t>The Steam generator is the key</a:t>
            </a:r>
            <a:endParaRPr lang="en-US" sz="2400" dirty="0"/>
          </a:p>
        </p:txBody>
      </p:sp>
    </p:spTree>
    <p:extLst>
      <p:ext uri="{BB962C8B-B14F-4D97-AF65-F5344CB8AC3E}">
        <p14:creationId xmlns:p14="http://schemas.microsoft.com/office/powerpoint/2010/main" val="418700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6" name="CasellaDiTesto 5"/>
          <p:cNvSpPr txBox="1"/>
          <p:nvPr/>
        </p:nvSpPr>
        <p:spPr>
          <a:xfrm>
            <a:off x="1520456" y="2694532"/>
            <a:ext cx="6209413" cy="707886"/>
          </a:xfrm>
          <a:prstGeom prst="rect">
            <a:avLst/>
          </a:prstGeom>
          <a:noFill/>
        </p:spPr>
        <p:txBody>
          <a:bodyPr wrap="square" rtlCol="0">
            <a:spAutoFit/>
          </a:bodyPr>
          <a:lstStyle/>
          <a:p>
            <a:pPr algn="ctr"/>
            <a:r>
              <a:rPr lang="en-US" sz="4000" dirty="0" smtClean="0"/>
              <a:t>What to confront</a:t>
            </a:r>
            <a:endParaRPr lang="en-US" sz="4000" dirty="0"/>
          </a:p>
        </p:txBody>
      </p:sp>
    </p:spTree>
    <p:extLst>
      <p:ext uri="{BB962C8B-B14F-4D97-AF65-F5344CB8AC3E}">
        <p14:creationId xmlns:p14="http://schemas.microsoft.com/office/powerpoint/2010/main" val="252434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Basic numbers</a:t>
            </a:r>
            <a:endParaRPr lang="en-US" dirty="0"/>
          </a:p>
        </p:txBody>
      </p:sp>
      <p:sp>
        <p:nvSpPr>
          <p:cNvPr id="4" name="Segnaposto contenuto 3"/>
          <p:cNvSpPr>
            <a:spLocks noGrp="1"/>
          </p:cNvSpPr>
          <p:nvPr>
            <p:ph idx="1"/>
          </p:nvPr>
        </p:nvSpPr>
        <p:spPr>
          <a:xfrm>
            <a:off x="596753" y="1344468"/>
            <a:ext cx="7886700" cy="2345031"/>
          </a:xfrm>
        </p:spPr>
        <p:txBody>
          <a:bodyPr/>
          <a:lstStyle/>
          <a:p>
            <a:pPr marL="0" indent="0">
              <a:buNone/>
            </a:pPr>
            <a:r>
              <a:rPr lang="en-US" dirty="0" smtClean="0"/>
              <a:t>Thermal considerations:</a:t>
            </a:r>
          </a:p>
          <a:p>
            <a:r>
              <a:rPr lang="en-US" dirty="0" smtClean="0"/>
              <a:t>Main heating cooling ~750 kW</a:t>
            </a:r>
          </a:p>
          <a:p>
            <a:r>
              <a:rPr lang="en-US" dirty="0" smtClean="0"/>
              <a:t>Flow rate 65.5 kg/s =&gt; 1K ~ 9.6 (10) kW for convection</a:t>
            </a:r>
          </a:p>
          <a:p>
            <a:r>
              <a:rPr lang="en-US" dirty="0" smtClean="0"/>
              <a:t>Conjugate heat transfer (i.e. wall heat flux) ~ 10-60 kW or 1-6K</a:t>
            </a:r>
          </a:p>
          <a:p>
            <a:pPr marL="0" indent="0">
              <a:buNone/>
            </a:pPr>
            <a:r>
              <a:rPr lang="en-US" dirty="0" smtClean="0"/>
              <a:t>=&gt; An uncertainty (error) of 1K in a flow average temperature induces an uncertainty (or error) of 15-100% in the wall heat flux</a:t>
            </a:r>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sp>
        <p:nvSpPr>
          <p:cNvPr id="5" name="CasellaDiTesto 4"/>
          <p:cNvSpPr txBox="1"/>
          <p:nvPr/>
        </p:nvSpPr>
        <p:spPr>
          <a:xfrm>
            <a:off x="1637413" y="4221126"/>
            <a:ext cx="4316819" cy="1938992"/>
          </a:xfrm>
          <a:prstGeom prst="rect">
            <a:avLst/>
          </a:prstGeom>
          <a:noFill/>
        </p:spPr>
        <p:txBody>
          <a:bodyPr wrap="square" rtlCol="0">
            <a:spAutoFit/>
          </a:bodyPr>
          <a:lstStyle/>
          <a:p>
            <a:r>
              <a:rPr lang="en-US" sz="2000" dirty="0" smtClean="0"/>
              <a:t>Residence times:</a:t>
            </a:r>
          </a:p>
          <a:p>
            <a:pPr marL="285750" indent="-285750">
              <a:buFont typeface="Arial" panose="020B0604020202020204" pitchFamily="34" charset="0"/>
              <a:buChar char="•"/>
            </a:pPr>
            <a:r>
              <a:rPr lang="en-US" sz="2000" dirty="0" smtClean="0"/>
              <a:t>FPS active part: 1s</a:t>
            </a:r>
          </a:p>
          <a:p>
            <a:pPr marL="285750" indent="-285750">
              <a:buFont typeface="Arial" panose="020B0604020202020204" pitchFamily="34" charset="0"/>
              <a:buChar char="•"/>
            </a:pPr>
            <a:r>
              <a:rPr lang="en-US" sz="2000" dirty="0" smtClean="0"/>
              <a:t>Conveyor: 28s</a:t>
            </a:r>
          </a:p>
          <a:p>
            <a:pPr marL="285750" indent="-285750">
              <a:buFont typeface="Arial" panose="020B0604020202020204" pitchFamily="34" charset="0"/>
              <a:buChar char="•"/>
            </a:pPr>
            <a:r>
              <a:rPr lang="en-US" sz="2000" dirty="0" smtClean="0"/>
              <a:t>Riser: 18s (less for Argon)</a:t>
            </a:r>
          </a:p>
          <a:p>
            <a:pPr marL="285750" indent="-285750">
              <a:buFont typeface="Arial" panose="020B0604020202020204" pitchFamily="34" charset="0"/>
              <a:buChar char="•"/>
            </a:pPr>
            <a:r>
              <a:rPr lang="en-US" sz="2000" dirty="0" smtClean="0"/>
              <a:t>SGE: 22s (Porosity 0.4)</a:t>
            </a:r>
          </a:p>
          <a:p>
            <a:pPr marL="285750" indent="-285750">
              <a:buFont typeface="Arial" panose="020B0604020202020204" pitchFamily="34" charset="0"/>
              <a:buChar char="•"/>
            </a:pPr>
            <a:r>
              <a:rPr lang="en-US" sz="2000" dirty="0" smtClean="0"/>
              <a:t>Main: 980s ~ 16 minutes</a:t>
            </a:r>
            <a:endParaRPr lang="en-US" sz="2000" dirty="0"/>
          </a:p>
        </p:txBody>
      </p:sp>
    </p:spTree>
    <p:extLst>
      <p:ext uri="{BB962C8B-B14F-4D97-AF65-F5344CB8AC3E}">
        <p14:creationId xmlns:p14="http://schemas.microsoft.com/office/powerpoint/2010/main" val="3717865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Type of data</a:t>
            </a:r>
            <a:endParaRPr lang="en-US" dirty="0"/>
          </a:p>
        </p:txBody>
      </p:sp>
      <p:sp>
        <p:nvSpPr>
          <p:cNvPr id="4" name="Segnaposto contenuto 3"/>
          <p:cNvSpPr>
            <a:spLocks noGrp="1"/>
          </p:cNvSpPr>
          <p:nvPr>
            <p:ph idx="1"/>
          </p:nvPr>
        </p:nvSpPr>
        <p:spPr/>
        <p:txBody>
          <a:bodyPr/>
          <a:lstStyle/>
          <a:p>
            <a:pPr marL="0" indent="0">
              <a:buNone/>
            </a:pPr>
            <a:r>
              <a:rPr lang="en-US" dirty="0" smtClean="0"/>
              <a:t>A lot of data are available but they have not all the same relevance nor the same type of numerical correspondence. We give a closer look at some of them:</a:t>
            </a:r>
          </a:p>
          <a:p>
            <a:pPr marL="0" indent="0">
              <a:buNone/>
            </a:pPr>
            <a:r>
              <a:rPr lang="en-US" dirty="0" smtClean="0"/>
              <a:t>- Argon flow rate</a:t>
            </a:r>
          </a:p>
          <a:p>
            <a:pPr>
              <a:buFontTx/>
              <a:buChar char="-"/>
            </a:pPr>
            <a:r>
              <a:rPr lang="en-US" dirty="0" err="1" smtClean="0"/>
              <a:t>Venturi</a:t>
            </a:r>
            <a:r>
              <a:rPr lang="en-US" dirty="0" smtClean="0"/>
              <a:t> </a:t>
            </a:r>
            <a:r>
              <a:rPr lang="en-US" dirty="0" err="1" smtClean="0"/>
              <a:t>dP</a:t>
            </a:r>
            <a:r>
              <a:rPr lang="en-US" dirty="0" smtClean="0"/>
              <a:t> =&gt; LBE mass flow rate</a:t>
            </a:r>
          </a:p>
          <a:p>
            <a:pPr>
              <a:buFontTx/>
              <a:buChar char="-"/>
            </a:pPr>
            <a:r>
              <a:rPr lang="en-US" dirty="0" smtClean="0"/>
              <a:t>Electric power</a:t>
            </a:r>
          </a:p>
          <a:p>
            <a:pPr>
              <a:buFontTx/>
              <a:buChar char="-"/>
            </a:pPr>
            <a:r>
              <a:rPr lang="en-US" dirty="0" smtClean="0"/>
              <a:t>Thermo-couples…</a:t>
            </a:r>
            <a:endParaRPr lang="en-US" dirty="0"/>
          </a:p>
        </p:txBody>
      </p:sp>
      <p:sp>
        <p:nvSpPr>
          <p:cNvPr id="2" name="Segnaposto piè di pagina 1"/>
          <p:cNvSpPr>
            <a:spLocks noGrp="1"/>
          </p:cNvSpPr>
          <p:nvPr>
            <p:ph type="ftr" sz="quarter" idx="11"/>
          </p:nvPr>
        </p:nvSpPr>
        <p:spPr/>
        <p:txBody>
          <a:bodyPr/>
          <a:lstStyle/>
          <a:p>
            <a:r>
              <a:rPr lang="en-US" smtClean="0"/>
              <a:t>Sesame &amp; Myrte 6th progress meeting March 20-22, 2018 SJI Ljubljana Slovenia</a:t>
            </a:r>
            <a:endParaRPr lang="en-GB" dirty="0"/>
          </a:p>
        </p:txBody>
      </p:sp>
    </p:spTree>
    <p:extLst>
      <p:ext uri="{BB962C8B-B14F-4D97-AF65-F5344CB8AC3E}">
        <p14:creationId xmlns:p14="http://schemas.microsoft.com/office/powerpoint/2010/main" val="282541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Argon flow rate</a:t>
            </a:r>
            <a:endParaRPr lang="en-US" dirty="0"/>
          </a:p>
        </p:txBody>
      </p:sp>
      <p:sp>
        <p:nvSpPr>
          <p:cNvPr id="3" name="Segnaposto contenuto 2"/>
          <p:cNvSpPr>
            <a:spLocks noGrp="1"/>
          </p:cNvSpPr>
          <p:nvPr>
            <p:ph idx="1"/>
          </p:nvPr>
        </p:nvSpPr>
        <p:spPr>
          <a:xfrm>
            <a:off x="661876" y="1089284"/>
            <a:ext cx="7886700" cy="1770874"/>
          </a:xfrm>
        </p:spPr>
        <p:txBody>
          <a:bodyPr>
            <a:normAutofit lnSpcReduction="10000"/>
          </a:bodyPr>
          <a:lstStyle/>
          <a:p>
            <a:r>
              <a:rPr lang="en-US" dirty="0" smtClean="0"/>
              <a:t>The argon flow rate as no direct counterpart in the model (no more bubbles). Only its lifting effect is taken into account through a uniform body force in the riser. </a:t>
            </a:r>
          </a:p>
          <a:p>
            <a:r>
              <a:rPr lang="en-US" dirty="0" smtClean="0"/>
              <a:t>The Argon flow rate is constant at the measure point but probably not at the injector nozzle. In any case, the bubbles volume and its lifting force are not! See next slide…</a:t>
            </a:r>
            <a:endParaRPr lang="en-US" dirty="0"/>
          </a:p>
        </p:txBody>
      </p:sp>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77" y="3420842"/>
            <a:ext cx="3787849" cy="3030279"/>
          </a:xfrm>
          <a:prstGeom prst="rect">
            <a:avLst/>
          </a:prstGeom>
        </p:spPr>
      </p:pic>
      <p:pic>
        <p:nvPicPr>
          <p:cNvPr id="1026" name="Picture 2" descr="RisingBubbles"/>
          <p:cNvPicPr>
            <a:picLocks noChangeAspect="1" noChangeArrowheads="1"/>
          </p:cNvPicPr>
          <p:nvPr/>
        </p:nvPicPr>
        <p:blipFill>
          <a:blip r:embed="rId3" cstate="print">
            <a:extLst>
              <a:ext uri="{28A0092B-C50C-407E-A947-70E740481C1C}">
                <a14:useLocalDpi xmlns:a14="http://schemas.microsoft.com/office/drawing/2010/main" val="0"/>
              </a:ext>
            </a:extLst>
          </a:blip>
          <a:srcRect l="16948" r="11600"/>
          <a:stretch>
            <a:fillRect/>
          </a:stretch>
        </p:blipFill>
        <p:spPr bwMode="auto">
          <a:xfrm>
            <a:off x="5518298" y="3211033"/>
            <a:ext cx="29035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6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Venturi</a:t>
            </a:r>
            <a:r>
              <a:rPr lang="en-US" dirty="0" smtClean="0"/>
              <a:t> </a:t>
            </a:r>
            <a:r>
              <a:rPr lang="en-US" dirty="0" err="1" smtClean="0"/>
              <a:t>dP</a:t>
            </a:r>
            <a:endParaRPr lang="en-US" dirty="0"/>
          </a:p>
        </p:txBody>
      </p:sp>
      <p:sp>
        <p:nvSpPr>
          <p:cNvPr id="3" name="Segnaposto contenuto 2"/>
          <p:cNvSpPr>
            <a:spLocks noGrp="1"/>
          </p:cNvSpPr>
          <p:nvPr>
            <p:ph idx="1"/>
          </p:nvPr>
        </p:nvSpPr>
        <p:spPr>
          <a:xfrm>
            <a:off x="661876" y="1089284"/>
            <a:ext cx="7886700" cy="1770874"/>
          </a:xfrm>
        </p:spPr>
        <p:txBody>
          <a:bodyPr>
            <a:normAutofit fontScale="92500" lnSpcReduction="10000"/>
          </a:bodyPr>
          <a:lstStyle/>
          <a:p>
            <a:r>
              <a:rPr lang="en-US" dirty="0" smtClean="0"/>
              <a:t>The mass flow rate is calculated from the measured </a:t>
            </a:r>
            <a:r>
              <a:rPr lang="en-US" dirty="0" err="1" smtClean="0"/>
              <a:t>dP</a:t>
            </a:r>
            <a:r>
              <a:rPr lang="en-US" dirty="0" smtClean="0"/>
              <a:t> at the </a:t>
            </a:r>
            <a:r>
              <a:rPr lang="en-US" dirty="0" err="1" smtClean="0"/>
              <a:t>Venturi</a:t>
            </a:r>
            <a:r>
              <a:rPr lang="en-US" dirty="0" smtClean="0"/>
              <a:t> flow meter level, I the channel below the FPS. </a:t>
            </a:r>
          </a:p>
          <a:p>
            <a:r>
              <a:rPr lang="en-US" dirty="0" smtClean="0"/>
              <a:t>The pressure drop exhibits quite large high frequency oscillations. Does that induces uncertainties in the mass flow evaluation?</a:t>
            </a:r>
          </a:p>
          <a:p>
            <a:r>
              <a:rPr lang="en-US" dirty="0" smtClean="0"/>
              <a:t>The mass flow is imposed (indirectly) by the lifting force. Does the model requires the oscillations to be represented?</a:t>
            </a:r>
          </a:p>
        </p:txBody>
      </p:sp>
      <p:sp>
        <p:nvSpPr>
          <p:cNvPr id="4" name="Segnaposto piè di pagina 3"/>
          <p:cNvSpPr>
            <a:spLocks noGrp="1"/>
          </p:cNvSpPr>
          <p:nvPr>
            <p:ph type="ftr" sz="quarter" idx="11"/>
          </p:nvPr>
        </p:nvSpPr>
        <p:spPr/>
        <p:txBody>
          <a:bodyPr/>
          <a:lstStyle/>
          <a:p>
            <a:r>
              <a:rPr lang="en-US" smtClean="0"/>
              <a:t>Sesame &amp; Myrte 6th progress meeting March 20-22, 2018 SJI Ljubljana Slovenia</a:t>
            </a:r>
            <a:endParaRPr lang="en-GB"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2977117"/>
            <a:ext cx="4186570" cy="3349256"/>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971" y="2977117"/>
            <a:ext cx="4173278" cy="3338622"/>
          </a:xfrm>
          <a:prstGeom prst="rect">
            <a:avLst/>
          </a:prstGeom>
        </p:spPr>
      </p:pic>
    </p:spTree>
    <p:extLst>
      <p:ext uri="{BB962C8B-B14F-4D97-AF65-F5344CB8AC3E}">
        <p14:creationId xmlns:p14="http://schemas.microsoft.com/office/powerpoint/2010/main" val="3945404504"/>
      </p:ext>
    </p:extLst>
  </p:cSld>
  <p:clrMapOvr>
    <a:masterClrMapping/>
  </p:clrMapOvr>
</p:sld>
</file>

<file path=ppt/theme/theme1.xml><?xml version="1.0" encoding="utf-8"?>
<a:theme xmlns:a="http://schemas.openxmlformats.org/drawingml/2006/main" name="Thème Office">
  <a:themeElements>
    <a:clrScheme name="SES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70C0"/>
      </a:hlink>
      <a:folHlink>
        <a:srgbClr val="5B9BD5"/>
      </a:folHlink>
    </a:clrScheme>
    <a:fontScheme name="SESAME FINAL">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16749</TotalTime>
  <Words>2920</Words>
  <Application>Microsoft Office PowerPoint</Application>
  <PresentationFormat>Presentazione su schermo (4:3)</PresentationFormat>
  <Paragraphs>306</Paragraphs>
  <Slides>46</Slides>
  <Notes>0</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Thème Office</vt:lpstr>
      <vt:lpstr>SESAME-MYRTE 6th progress meeting Pool modelling of CIRCE &amp; MYRRHA</vt:lpstr>
      <vt:lpstr>Presentazione standard di PowerPoint</vt:lpstr>
      <vt:lpstr>Circe Foreword</vt:lpstr>
      <vt:lpstr>Summary</vt:lpstr>
      <vt:lpstr>Presentazione standard di PowerPoint</vt:lpstr>
      <vt:lpstr>Basic numbers</vt:lpstr>
      <vt:lpstr>Type of data</vt:lpstr>
      <vt:lpstr>Argon flow rate</vt:lpstr>
      <vt:lpstr>Venturi dP</vt:lpstr>
      <vt:lpstr>Electric power</vt:lpstr>
      <vt:lpstr>Thermo-couples</vt:lpstr>
      <vt:lpstr>FPS inlet Thermo-couples</vt:lpstr>
      <vt:lpstr>Conveyor Thermo-couples</vt:lpstr>
      <vt:lpstr>Conveyor Thermo-couples</vt:lpstr>
      <vt:lpstr>Conveyor Thermo-couples</vt:lpstr>
      <vt:lpstr>SGE outlet Thermo-couples</vt:lpstr>
      <vt:lpstr>SGE outlet Thermo-couples</vt:lpstr>
      <vt:lpstr>SGE outlet Thermo-couples</vt:lpstr>
      <vt:lpstr>Bulk thermo-couples</vt:lpstr>
      <vt:lpstr>Bulk thermo-couples</vt:lpstr>
      <vt:lpstr>Presentazione standard di PowerPoint</vt:lpstr>
      <vt:lpstr>Main changes</vt:lpstr>
      <vt:lpstr>Main changes: FPS</vt:lpstr>
      <vt:lpstr>Main changes: Conveyor/Riser</vt:lpstr>
      <vt:lpstr>Main changes: Bypass</vt:lpstr>
      <vt:lpstr>Main changes: Pulsed body force (1/2)</vt:lpstr>
      <vt:lpstr>Main changes: Pulsed body force (2/2)</vt:lpstr>
      <vt:lpstr>Main changes: SGE cooling (1/2)</vt:lpstr>
      <vt:lpstr>Main changes: SGE cooling (2/2)</vt:lpstr>
      <vt:lpstr>Main Result</vt:lpstr>
      <vt:lpstr>Main Result</vt:lpstr>
      <vt:lpstr>Some issues in the model</vt:lpstr>
      <vt:lpstr>Some issues in the model</vt:lpstr>
      <vt:lpstr>Presentazione standard di PowerPoint</vt:lpstr>
      <vt:lpstr>Riser (1/3)</vt:lpstr>
      <vt:lpstr>Riser (2/3)</vt:lpstr>
      <vt:lpstr>Riser (3/3)</vt:lpstr>
      <vt:lpstr>SGE LBE side</vt:lpstr>
      <vt:lpstr>SGE Water side</vt:lpstr>
      <vt:lpstr>SGE interpretation</vt:lpstr>
      <vt:lpstr>SGE interpretation</vt:lpstr>
      <vt:lpstr>Presentazione standard di PowerPoint</vt:lpstr>
      <vt:lpstr>Modularity and dual use</vt:lpstr>
      <vt:lpstr>Modelling</vt:lpstr>
      <vt:lpstr>Part 1 Conclusive words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Chloé CHAVARDES | LGI Consulting</dc:creator>
  <cp:lastModifiedBy>crs4</cp:lastModifiedBy>
  <cp:revision>330</cp:revision>
  <cp:lastPrinted>2017-02-21T10:55:49Z</cp:lastPrinted>
  <dcterms:created xsi:type="dcterms:W3CDTF">2015-04-08T09:10:15Z</dcterms:created>
  <dcterms:modified xsi:type="dcterms:W3CDTF">2018-03-18T08:56:26Z</dcterms:modified>
</cp:coreProperties>
</file>