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69" r:id="rId1"/>
    <p:sldMasterId id="2147483781" r:id="rId2"/>
    <p:sldMasterId id="2147483713" r:id="rId3"/>
    <p:sldMasterId id="2147483728" r:id="rId4"/>
    <p:sldMasterId id="2147483751" r:id="rId5"/>
    <p:sldMasterId id="2147483795" r:id="rId6"/>
    <p:sldMasterId id="2147483807" r:id="rId7"/>
  </p:sldMasterIdLst>
  <p:notesMasterIdLst>
    <p:notesMasterId r:id="rId28"/>
  </p:notesMasterIdLst>
  <p:handoutMasterIdLst>
    <p:handoutMasterId r:id="rId29"/>
  </p:handoutMasterIdLst>
  <p:sldIdLst>
    <p:sldId id="377" r:id="rId8"/>
    <p:sldId id="256" r:id="rId9"/>
    <p:sldId id="352"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49" r:id="rId27"/>
  </p:sldIdLst>
  <p:sldSz cx="9907588" cy="6858000"/>
  <p:notesSz cx="6796088" cy="99250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3" autoAdjust="0"/>
    <p:restoredTop sz="83974" autoAdjust="0"/>
  </p:normalViewPr>
  <p:slideViewPr>
    <p:cSldViewPr>
      <p:cViewPr>
        <p:scale>
          <a:sx n="90" d="100"/>
          <a:sy n="90" d="100"/>
        </p:scale>
        <p:origin x="-672" y="-126"/>
      </p:cViewPr>
      <p:guideLst>
        <p:guide orient="horz" pos="2160"/>
        <p:guide pos="312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40"/>
    </p:cViewPr>
  </p:sorterViewPr>
  <p:notesViewPr>
    <p:cSldViewPr>
      <p:cViewPr varScale="1">
        <p:scale>
          <a:sx n="68" d="100"/>
          <a:sy n="68" d="100"/>
        </p:scale>
        <p:origin x="-2682" y="-90"/>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EC896-4CC4-49F2-A101-0CA03B06B0F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9639D3-2D01-444F-94D5-396D89948895}">
      <dgm:prSet/>
      <dgm:spPr/>
      <dgm:t>
        <a:bodyPr/>
        <a:lstStyle/>
        <a:p>
          <a:pPr algn="ctr"/>
          <a:r>
            <a:rPr lang="en-US" dirty="0" smtClean="0"/>
            <a:t>ALFRED in numbers and in brief</a:t>
          </a:r>
          <a:endParaRPr lang="en-US" dirty="0"/>
        </a:p>
      </dgm:t>
    </dgm:pt>
    <dgm:pt modelId="{0B84C57A-D119-4DB8-A0CB-76CD1FE00E0E}" type="parTrans" cxnId="{608F768D-2938-4416-A9A6-D09E7BBF395C}">
      <dgm:prSet/>
      <dgm:spPr/>
      <dgm:t>
        <a:bodyPr/>
        <a:lstStyle/>
        <a:p>
          <a:endParaRPr lang="en-US"/>
        </a:p>
      </dgm:t>
    </dgm:pt>
    <dgm:pt modelId="{DEB69200-1D74-4EDF-B666-BD2298911E5F}" type="sibTrans" cxnId="{608F768D-2938-4416-A9A6-D09E7BBF395C}">
      <dgm:prSet/>
      <dgm:spPr/>
      <dgm:t>
        <a:bodyPr/>
        <a:lstStyle/>
        <a:p>
          <a:endParaRPr lang="en-US"/>
        </a:p>
      </dgm:t>
    </dgm:pt>
    <dgm:pt modelId="{713A8B5B-4641-4984-A166-8AC558D3CDE0}" type="pres">
      <dgm:prSet presAssocID="{A9BEC896-4CC4-49F2-A101-0CA03B06B0F4}" presName="linear" presStyleCnt="0">
        <dgm:presLayoutVars>
          <dgm:animLvl val="lvl"/>
          <dgm:resizeHandles val="exact"/>
        </dgm:presLayoutVars>
      </dgm:prSet>
      <dgm:spPr/>
      <dgm:t>
        <a:bodyPr/>
        <a:lstStyle/>
        <a:p>
          <a:endParaRPr lang="en-US"/>
        </a:p>
      </dgm:t>
    </dgm:pt>
    <dgm:pt modelId="{D1905C52-276F-4A5E-8451-2F190E68862F}" type="pres">
      <dgm:prSet presAssocID="{0C9639D3-2D01-444F-94D5-396D89948895}" presName="parentText" presStyleLbl="node1" presStyleIdx="0" presStyleCnt="1">
        <dgm:presLayoutVars>
          <dgm:chMax val="0"/>
          <dgm:bulletEnabled val="1"/>
        </dgm:presLayoutVars>
      </dgm:prSet>
      <dgm:spPr/>
      <dgm:t>
        <a:bodyPr/>
        <a:lstStyle/>
        <a:p>
          <a:endParaRPr lang="en-US"/>
        </a:p>
      </dgm:t>
    </dgm:pt>
  </dgm:ptLst>
  <dgm:cxnLst>
    <dgm:cxn modelId="{608F768D-2938-4416-A9A6-D09E7BBF395C}" srcId="{A9BEC896-4CC4-49F2-A101-0CA03B06B0F4}" destId="{0C9639D3-2D01-444F-94D5-396D89948895}" srcOrd="0" destOrd="0" parTransId="{0B84C57A-D119-4DB8-A0CB-76CD1FE00E0E}" sibTransId="{DEB69200-1D74-4EDF-B666-BD2298911E5F}"/>
    <dgm:cxn modelId="{5AA0CA9B-B4F5-4920-9387-391B6A58694E}" type="presOf" srcId="{A9BEC896-4CC4-49F2-A101-0CA03B06B0F4}" destId="{713A8B5B-4641-4984-A166-8AC558D3CDE0}" srcOrd="0" destOrd="0" presId="urn:microsoft.com/office/officeart/2005/8/layout/vList2"/>
    <dgm:cxn modelId="{495F4476-6774-45BD-8186-CDC01C8B0A2B}" type="presOf" srcId="{0C9639D3-2D01-444F-94D5-396D89948895}" destId="{D1905C52-276F-4A5E-8451-2F190E68862F}" srcOrd="0" destOrd="0" presId="urn:microsoft.com/office/officeart/2005/8/layout/vList2"/>
    <dgm:cxn modelId="{44AEC888-3FEE-44D3-9F89-0376AD42E95B}" type="presParOf" srcId="{713A8B5B-4641-4984-A166-8AC558D3CDE0}" destId="{D1905C52-276F-4A5E-8451-2F190E68862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3954C6-4807-4411-A3B3-95CB11B806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4DEBD3-6CE2-4231-B550-8EC305492F1D}">
      <dgm:prSet/>
      <dgm:spPr/>
      <dgm:t>
        <a:bodyPr/>
        <a:lstStyle/>
        <a:p>
          <a:r>
            <a:rPr lang="en-US" dirty="0" smtClean="0"/>
            <a:t>The modular geometrical model: motivation and observation</a:t>
          </a:r>
          <a:endParaRPr lang="en-US" dirty="0"/>
        </a:p>
      </dgm:t>
    </dgm:pt>
    <dgm:pt modelId="{A83B0947-23A0-4B27-BC54-C58D7C9DB0AF}" type="parTrans" cxnId="{BB4FB7EA-3900-43AA-97DC-0C7CF2C96410}">
      <dgm:prSet/>
      <dgm:spPr/>
      <dgm:t>
        <a:bodyPr/>
        <a:lstStyle/>
        <a:p>
          <a:endParaRPr lang="en-US"/>
        </a:p>
      </dgm:t>
    </dgm:pt>
    <dgm:pt modelId="{B15C1FB5-BCB9-44A8-BCE4-A866DE0C52EE}" type="sibTrans" cxnId="{BB4FB7EA-3900-43AA-97DC-0C7CF2C96410}">
      <dgm:prSet/>
      <dgm:spPr/>
      <dgm:t>
        <a:bodyPr/>
        <a:lstStyle/>
        <a:p>
          <a:endParaRPr lang="en-US"/>
        </a:p>
      </dgm:t>
    </dgm:pt>
    <dgm:pt modelId="{0D992F67-C178-413F-8691-5FC69CA6D652}" type="pres">
      <dgm:prSet presAssocID="{7C3954C6-4807-4411-A3B3-95CB11B80665}" presName="linear" presStyleCnt="0">
        <dgm:presLayoutVars>
          <dgm:animLvl val="lvl"/>
          <dgm:resizeHandles val="exact"/>
        </dgm:presLayoutVars>
      </dgm:prSet>
      <dgm:spPr/>
      <dgm:t>
        <a:bodyPr/>
        <a:lstStyle/>
        <a:p>
          <a:endParaRPr lang="en-US"/>
        </a:p>
      </dgm:t>
    </dgm:pt>
    <dgm:pt modelId="{3630EBAA-66B2-4C59-B10A-51CAA22DA82B}" type="pres">
      <dgm:prSet presAssocID="{7A4DEBD3-6CE2-4231-B550-8EC305492F1D}" presName="parentText" presStyleLbl="node1" presStyleIdx="0" presStyleCnt="1" custLinFactNeighborX="1" custLinFactNeighborY="18885">
        <dgm:presLayoutVars>
          <dgm:chMax val="0"/>
          <dgm:bulletEnabled val="1"/>
        </dgm:presLayoutVars>
      </dgm:prSet>
      <dgm:spPr/>
      <dgm:t>
        <a:bodyPr/>
        <a:lstStyle/>
        <a:p>
          <a:endParaRPr lang="en-US"/>
        </a:p>
      </dgm:t>
    </dgm:pt>
  </dgm:ptLst>
  <dgm:cxnLst>
    <dgm:cxn modelId="{53D8DEB3-A42A-4BC9-AD29-CCED76687E7B}" type="presOf" srcId="{7A4DEBD3-6CE2-4231-B550-8EC305492F1D}" destId="{3630EBAA-66B2-4C59-B10A-51CAA22DA82B}" srcOrd="0" destOrd="0" presId="urn:microsoft.com/office/officeart/2005/8/layout/vList2"/>
    <dgm:cxn modelId="{BB4FB7EA-3900-43AA-97DC-0C7CF2C96410}" srcId="{7C3954C6-4807-4411-A3B3-95CB11B80665}" destId="{7A4DEBD3-6CE2-4231-B550-8EC305492F1D}" srcOrd="0" destOrd="0" parTransId="{A83B0947-23A0-4B27-BC54-C58D7C9DB0AF}" sibTransId="{B15C1FB5-BCB9-44A8-BCE4-A866DE0C52EE}"/>
    <dgm:cxn modelId="{F1F4DAFD-E0D8-414C-B91E-AE20D29B536B}" type="presOf" srcId="{7C3954C6-4807-4411-A3B3-95CB11B80665}" destId="{0D992F67-C178-413F-8691-5FC69CA6D652}" srcOrd="0" destOrd="0" presId="urn:microsoft.com/office/officeart/2005/8/layout/vList2"/>
    <dgm:cxn modelId="{70FEC064-883D-4157-A8AD-15923746ED56}" type="presParOf" srcId="{0D992F67-C178-413F-8691-5FC69CA6D652}" destId="{3630EBAA-66B2-4C59-B10A-51CAA22DA82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37BE36-3186-4871-9BB5-86701068F6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436E2D-6752-4D3C-8F23-3893C089B540}">
      <dgm:prSet custT="1"/>
      <dgm:spPr/>
      <dgm:t>
        <a:bodyPr/>
        <a:lstStyle/>
        <a:p>
          <a:pPr rtl="0"/>
          <a:r>
            <a:rPr lang="en-US" sz="1600" dirty="0" smtClean="0"/>
            <a:t>The cold pool is connected by a series of windows in the IS</a:t>
          </a:r>
          <a:endParaRPr lang="en-US" sz="1600" dirty="0"/>
        </a:p>
      </dgm:t>
    </dgm:pt>
    <dgm:pt modelId="{301DA635-7640-48D3-9F6B-1321E0F0EB5E}" type="parTrans" cxnId="{B5666485-0A11-4B0D-AD04-D792BB376D62}">
      <dgm:prSet/>
      <dgm:spPr/>
      <dgm:t>
        <a:bodyPr/>
        <a:lstStyle/>
        <a:p>
          <a:endParaRPr lang="en-US" sz="1600"/>
        </a:p>
      </dgm:t>
    </dgm:pt>
    <dgm:pt modelId="{EFFDC072-6740-423C-BA9C-FCDBE9F6CC5C}" type="sibTrans" cxnId="{B5666485-0A11-4B0D-AD04-D792BB376D62}">
      <dgm:prSet/>
      <dgm:spPr/>
      <dgm:t>
        <a:bodyPr/>
        <a:lstStyle/>
        <a:p>
          <a:endParaRPr lang="en-US" sz="1600"/>
        </a:p>
      </dgm:t>
    </dgm:pt>
    <dgm:pt modelId="{C69A651E-44C3-438E-87CA-D788F62B5811}">
      <dgm:prSet custT="1"/>
      <dgm:spPr/>
      <dgm:t>
        <a:bodyPr/>
        <a:lstStyle/>
        <a:p>
          <a:pPr rtl="0"/>
          <a:r>
            <a:rPr lang="en-US" sz="1600" dirty="0" smtClean="0"/>
            <a:t>We want to find a good choice for the position, the number and the size of the windows</a:t>
          </a:r>
          <a:endParaRPr lang="en-US" sz="1600" dirty="0"/>
        </a:p>
      </dgm:t>
    </dgm:pt>
    <dgm:pt modelId="{70F0DB0F-AD50-4256-A15B-8349B2A2F4F2}" type="parTrans" cxnId="{16978A59-B82A-4A9A-8029-7DFF72F79419}">
      <dgm:prSet/>
      <dgm:spPr/>
      <dgm:t>
        <a:bodyPr/>
        <a:lstStyle/>
        <a:p>
          <a:endParaRPr lang="en-US" sz="1600"/>
        </a:p>
      </dgm:t>
    </dgm:pt>
    <dgm:pt modelId="{35001B23-DC32-4B2E-98AD-09B19937AFE2}" type="sibTrans" cxnId="{16978A59-B82A-4A9A-8029-7DFF72F79419}">
      <dgm:prSet/>
      <dgm:spPr/>
      <dgm:t>
        <a:bodyPr/>
        <a:lstStyle/>
        <a:p>
          <a:endParaRPr lang="en-US" sz="1600"/>
        </a:p>
      </dgm:t>
    </dgm:pt>
    <dgm:pt modelId="{14EA9D76-4438-4CDE-AC4F-ACD67FFA8539}">
      <dgm:prSet custT="1"/>
      <dgm:spPr/>
      <dgm:t>
        <a:bodyPr/>
        <a:lstStyle/>
        <a:p>
          <a:pPr rtl="0"/>
          <a:r>
            <a:rPr lang="en-US" sz="1600" smtClean="0"/>
            <a:t>The objective is to keep the vessel wall as cold as possible</a:t>
          </a:r>
          <a:endParaRPr lang="en-US" sz="1600"/>
        </a:p>
      </dgm:t>
    </dgm:pt>
    <dgm:pt modelId="{FF0CF77B-E605-486E-AFFC-36DEBDB8CF52}" type="parTrans" cxnId="{AE2028DD-0D3D-409E-9BD5-7642FF291F8A}">
      <dgm:prSet/>
      <dgm:spPr/>
      <dgm:t>
        <a:bodyPr/>
        <a:lstStyle/>
        <a:p>
          <a:endParaRPr lang="en-US" sz="1600"/>
        </a:p>
      </dgm:t>
    </dgm:pt>
    <dgm:pt modelId="{DC064E26-6393-427F-8008-C1300E33189A}" type="sibTrans" cxnId="{AE2028DD-0D3D-409E-9BD5-7642FF291F8A}">
      <dgm:prSet/>
      <dgm:spPr/>
      <dgm:t>
        <a:bodyPr/>
        <a:lstStyle/>
        <a:p>
          <a:endParaRPr lang="en-US" sz="1600"/>
        </a:p>
      </dgm:t>
    </dgm:pt>
    <dgm:pt modelId="{B34DCE39-3543-406F-8CA3-4481B5EFFF1B}">
      <dgm:prSet custT="1"/>
      <dgm:spPr/>
      <dgm:t>
        <a:bodyPr/>
        <a:lstStyle/>
        <a:p>
          <a:pPr rtl="0"/>
          <a:r>
            <a:rPr lang="en-US" sz="1600" dirty="0" smtClean="0"/>
            <a:t>The geometrical configuration must be acceptable also in PLOF and PLOF+LOCA</a:t>
          </a:r>
          <a:endParaRPr lang="en-US" sz="1600" dirty="0"/>
        </a:p>
      </dgm:t>
    </dgm:pt>
    <dgm:pt modelId="{16199752-FB28-43F6-B2C9-001B00A97BBB}" type="parTrans" cxnId="{78D14449-9E0F-45F6-9A92-B9AA4C57D66D}">
      <dgm:prSet/>
      <dgm:spPr/>
      <dgm:t>
        <a:bodyPr/>
        <a:lstStyle/>
        <a:p>
          <a:endParaRPr lang="en-US" sz="1600"/>
        </a:p>
      </dgm:t>
    </dgm:pt>
    <dgm:pt modelId="{1597BE0A-6C1B-4391-BD82-54186282574B}" type="sibTrans" cxnId="{78D14449-9E0F-45F6-9A92-B9AA4C57D66D}">
      <dgm:prSet/>
      <dgm:spPr/>
      <dgm:t>
        <a:bodyPr/>
        <a:lstStyle/>
        <a:p>
          <a:endParaRPr lang="en-US" sz="1600"/>
        </a:p>
      </dgm:t>
    </dgm:pt>
    <dgm:pt modelId="{E6967D6F-BE4D-489C-8B3D-83E0F6A1CAA4}">
      <dgm:prSet custT="1"/>
      <dgm:spPr/>
      <dgm:t>
        <a:bodyPr/>
        <a:lstStyle/>
        <a:p>
          <a:pPr rtl="0"/>
          <a:r>
            <a:rPr lang="en-US" sz="1600" dirty="0" smtClean="0"/>
            <a:t>Need for an easy and safe change of configuration keeping intact the physical models</a:t>
          </a:r>
          <a:endParaRPr lang="en-US" sz="1600" dirty="0"/>
        </a:p>
      </dgm:t>
    </dgm:pt>
    <dgm:pt modelId="{3625765C-C48E-412C-A1AA-F4066E2AC972}" type="parTrans" cxnId="{22476AF1-13DD-45D7-91D1-090C689B78A5}">
      <dgm:prSet/>
      <dgm:spPr/>
      <dgm:t>
        <a:bodyPr/>
        <a:lstStyle/>
        <a:p>
          <a:endParaRPr lang="en-US" sz="1600"/>
        </a:p>
      </dgm:t>
    </dgm:pt>
    <dgm:pt modelId="{985A1DAC-C6E7-48EB-B2C9-6324285254CB}" type="sibTrans" cxnId="{22476AF1-13DD-45D7-91D1-090C689B78A5}">
      <dgm:prSet/>
      <dgm:spPr/>
      <dgm:t>
        <a:bodyPr/>
        <a:lstStyle/>
        <a:p>
          <a:endParaRPr lang="en-US" sz="1600"/>
        </a:p>
      </dgm:t>
    </dgm:pt>
    <dgm:pt modelId="{59E62C18-E863-477F-BAC9-865DEEB3767A}">
      <dgm:prSet custT="1"/>
      <dgm:spPr/>
      <dgm:t>
        <a:bodyPr/>
        <a:lstStyle/>
        <a:p>
          <a:pPr rtl="0"/>
          <a:r>
            <a:rPr lang="en-US" sz="1600" smtClean="0"/>
            <a:t>Many simulations foreseen: only steady states =&gt; no free surface flows</a:t>
          </a:r>
          <a:endParaRPr lang="en-US" sz="1600"/>
        </a:p>
      </dgm:t>
    </dgm:pt>
    <dgm:pt modelId="{C7F85C8F-21F4-4A71-B493-DBACD219898E}" type="parTrans" cxnId="{DDBE949A-F64D-4C86-AD54-388622F7C472}">
      <dgm:prSet/>
      <dgm:spPr/>
      <dgm:t>
        <a:bodyPr/>
        <a:lstStyle/>
        <a:p>
          <a:endParaRPr lang="en-US" sz="1600"/>
        </a:p>
      </dgm:t>
    </dgm:pt>
    <dgm:pt modelId="{241A8752-5C4C-4140-BF33-8656954527BF}" type="sibTrans" cxnId="{DDBE949A-F64D-4C86-AD54-388622F7C472}">
      <dgm:prSet/>
      <dgm:spPr/>
      <dgm:t>
        <a:bodyPr/>
        <a:lstStyle/>
        <a:p>
          <a:endParaRPr lang="en-US" sz="1600"/>
        </a:p>
      </dgm:t>
    </dgm:pt>
    <dgm:pt modelId="{E450BA1F-DBD2-4057-9A50-DC8AB0EC372E}">
      <dgm:prSet custT="1"/>
      <dgm:spPr/>
      <dgm:t>
        <a:bodyPr/>
        <a:lstStyle/>
        <a:p>
          <a:pPr rtl="0"/>
          <a:r>
            <a:rPr lang="en-US" sz="1600" dirty="0" smtClean="0"/>
            <a:t>All foreseen free surfaces are staggered with a  0.5 m vertical pitch.</a:t>
          </a:r>
          <a:endParaRPr lang="en-US" sz="1600" dirty="0"/>
        </a:p>
      </dgm:t>
    </dgm:pt>
    <dgm:pt modelId="{68631A20-9FBE-488D-8945-83EBD0ED96AF}" type="parTrans" cxnId="{B8C4528C-A248-4250-A71E-4C854BB1FD16}">
      <dgm:prSet/>
      <dgm:spPr/>
      <dgm:t>
        <a:bodyPr/>
        <a:lstStyle/>
        <a:p>
          <a:endParaRPr lang="en-US" sz="1600"/>
        </a:p>
      </dgm:t>
    </dgm:pt>
    <dgm:pt modelId="{B0110942-75FA-4EA1-BFB7-92B8D502D53F}" type="sibTrans" cxnId="{B8C4528C-A248-4250-A71E-4C854BB1FD16}">
      <dgm:prSet/>
      <dgm:spPr/>
      <dgm:t>
        <a:bodyPr/>
        <a:lstStyle/>
        <a:p>
          <a:endParaRPr lang="en-US" sz="1600"/>
        </a:p>
      </dgm:t>
    </dgm:pt>
    <dgm:pt modelId="{D3A844E9-F3C9-4206-912B-040AE3078151}" type="pres">
      <dgm:prSet presAssocID="{BE37BE36-3186-4871-9BB5-86701068F6AD}" presName="linear" presStyleCnt="0">
        <dgm:presLayoutVars>
          <dgm:animLvl val="lvl"/>
          <dgm:resizeHandles val="exact"/>
        </dgm:presLayoutVars>
      </dgm:prSet>
      <dgm:spPr/>
      <dgm:t>
        <a:bodyPr/>
        <a:lstStyle/>
        <a:p>
          <a:endParaRPr lang="en-US"/>
        </a:p>
      </dgm:t>
    </dgm:pt>
    <dgm:pt modelId="{EF09654C-0C01-4E34-BBB4-40DAB159B06F}" type="pres">
      <dgm:prSet presAssocID="{E4436E2D-6752-4D3C-8F23-3893C089B540}" presName="parentText" presStyleLbl="node1" presStyleIdx="0" presStyleCnt="7">
        <dgm:presLayoutVars>
          <dgm:chMax val="0"/>
          <dgm:bulletEnabled val="1"/>
        </dgm:presLayoutVars>
      </dgm:prSet>
      <dgm:spPr/>
      <dgm:t>
        <a:bodyPr/>
        <a:lstStyle/>
        <a:p>
          <a:endParaRPr lang="en-US"/>
        </a:p>
      </dgm:t>
    </dgm:pt>
    <dgm:pt modelId="{3973E1AF-E351-44CE-91A3-238EB2B4D576}" type="pres">
      <dgm:prSet presAssocID="{EFFDC072-6740-423C-BA9C-FCDBE9F6CC5C}" presName="spacer" presStyleCnt="0"/>
      <dgm:spPr/>
    </dgm:pt>
    <dgm:pt modelId="{354C41DA-109E-4A89-858A-1E9CF830745F}" type="pres">
      <dgm:prSet presAssocID="{C69A651E-44C3-438E-87CA-D788F62B5811}" presName="parentText" presStyleLbl="node1" presStyleIdx="1" presStyleCnt="7">
        <dgm:presLayoutVars>
          <dgm:chMax val="0"/>
          <dgm:bulletEnabled val="1"/>
        </dgm:presLayoutVars>
      </dgm:prSet>
      <dgm:spPr/>
      <dgm:t>
        <a:bodyPr/>
        <a:lstStyle/>
        <a:p>
          <a:endParaRPr lang="en-US"/>
        </a:p>
      </dgm:t>
    </dgm:pt>
    <dgm:pt modelId="{DA436F53-2CB3-48B4-8F50-A560F835D4AE}" type="pres">
      <dgm:prSet presAssocID="{35001B23-DC32-4B2E-98AD-09B19937AFE2}" presName="spacer" presStyleCnt="0"/>
      <dgm:spPr/>
    </dgm:pt>
    <dgm:pt modelId="{8C2B94AF-325A-4241-A090-081A536EBA66}" type="pres">
      <dgm:prSet presAssocID="{14EA9D76-4438-4CDE-AC4F-ACD67FFA8539}" presName="parentText" presStyleLbl="node1" presStyleIdx="2" presStyleCnt="7">
        <dgm:presLayoutVars>
          <dgm:chMax val="0"/>
          <dgm:bulletEnabled val="1"/>
        </dgm:presLayoutVars>
      </dgm:prSet>
      <dgm:spPr/>
      <dgm:t>
        <a:bodyPr/>
        <a:lstStyle/>
        <a:p>
          <a:endParaRPr lang="en-US"/>
        </a:p>
      </dgm:t>
    </dgm:pt>
    <dgm:pt modelId="{A8DD2779-D272-44CD-9A7F-A5EC729B33E8}" type="pres">
      <dgm:prSet presAssocID="{DC064E26-6393-427F-8008-C1300E33189A}" presName="spacer" presStyleCnt="0"/>
      <dgm:spPr/>
    </dgm:pt>
    <dgm:pt modelId="{D2F77F6A-8309-4B88-9884-6F2F24904218}" type="pres">
      <dgm:prSet presAssocID="{B34DCE39-3543-406F-8CA3-4481B5EFFF1B}" presName="parentText" presStyleLbl="node1" presStyleIdx="3" presStyleCnt="7">
        <dgm:presLayoutVars>
          <dgm:chMax val="0"/>
          <dgm:bulletEnabled val="1"/>
        </dgm:presLayoutVars>
      </dgm:prSet>
      <dgm:spPr/>
      <dgm:t>
        <a:bodyPr/>
        <a:lstStyle/>
        <a:p>
          <a:endParaRPr lang="en-US"/>
        </a:p>
      </dgm:t>
    </dgm:pt>
    <dgm:pt modelId="{C6044E41-D4B8-4E44-961C-1D06C6E11DD0}" type="pres">
      <dgm:prSet presAssocID="{1597BE0A-6C1B-4391-BD82-54186282574B}" presName="spacer" presStyleCnt="0"/>
      <dgm:spPr/>
    </dgm:pt>
    <dgm:pt modelId="{A4B6F58D-0D76-4CF8-9034-DE584F63F3FB}" type="pres">
      <dgm:prSet presAssocID="{E6967D6F-BE4D-489C-8B3D-83E0F6A1CAA4}" presName="parentText" presStyleLbl="node1" presStyleIdx="4" presStyleCnt="7">
        <dgm:presLayoutVars>
          <dgm:chMax val="0"/>
          <dgm:bulletEnabled val="1"/>
        </dgm:presLayoutVars>
      </dgm:prSet>
      <dgm:spPr/>
      <dgm:t>
        <a:bodyPr/>
        <a:lstStyle/>
        <a:p>
          <a:endParaRPr lang="en-US"/>
        </a:p>
      </dgm:t>
    </dgm:pt>
    <dgm:pt modelId="{31FCF815-7112-4D14-B2D7-B29B494ADE0C}" type="pres">
      <dgm:prSet presAssocID="{985A1DAC-C6E7-48EB-B2C9-6324285254CB}" presName="spacer" presStyleCnt="0"/>
      <dgm:spPr/>
    </dgm:pt>
    <dgm:pt modelId="{B23F7081-3FBC-4624-8047-33C5414F1199}" type="pres">
      <dgm:prSet presAssocID="{59E62C18-E863-477F-BAC9-865DEEB3767A}" presName="parentText" presStyleLbl="node1" presStyleIdx="5" presStyleCnt="7">
        <dgm:presLayoutVars>
          <dgm:chMax val="0"/>
          <dgm:bulletEnabled val="1"/>
        </dgm:presLayoutVars>
      </dgm:prSet>
      <dgm:spPr/>
      <dgm:t>
        <a:bodyPr/>
        <a:lstStyle/>
        <a:p>
          <a:endParaRPr lang="en-US"/>
        </a:p>
      </dgm:t>
    </dgm:pt>
    <dgm:pt modelId="{92E269B6-0DAD-421A-8AC2-0C0868632071}" type="pres">
      <dgm:prSet presAssocID="{241A8752-5C4C-4140-BF33-8656954527BF}" presName="spacer" presStyleCnt="0"/>
      <dgm:spPr/>
    </dgm:pt>
    <dgm:pt modelId="{50B9D839-0AE4-42C0-9D3B-F1B989D00A30}" type="pres">
      <dgm:prSet presAssocID="{E450BA1F-DBD2-4057-9A50-DC8AB0EC372E}" presName="parentText" presStyleLbl="node1" presStyleIdx="6" presStyleCnt="7">
        <dgm:presLayoutVars>
          <dgm:chMax val="0"/>
          <dgm:bulletEnabled val="1"/>
        </dgm:presLayoutVars>
      </dgm:prSet>
      <dgm:spPr/>
      <dgm:t>
        <a:bodyPr/>
        <a:lstStyle/>
        <a:p>
          <a:endParaRPr lang="en-US"/>
        </a:p>
      </dgm:t>
    </dgm:pt>
  </dgm:ptLst>
  <dgm:cxnLst>
    <dgm:cxn modelId="{167F73A5-64AA-4D3C-9040-BC663C03626C}" type="presOf" srcId="{BE37BE36-3186-4871-9BB5-86701068F6AD}" destId="{D3A844E9-F3C9-4206-912B-040AE3078151}" srcOrd="0" destOrd="0" presId="urn:microsoft.com/office/officeart/2005/8/layout/vList2"/>
    <dgm:cxn modelId="{095B166A-BF73-457E-BC43-EC859D406C2A}" type="presOf" srcId="{E6967D6F-BE4D-489C-8B3D-83E0F6A1CAA4}" destId="{A4B6F58D-0D76-4CF8-9034-DE584F63F3FB}" srcOrd="0" destOrd="0" presId="urn:microsoft.com/office/officeart/2005/8/layout/vList2"/>
    <dgm:cxn modelId="{DDBE949A-F64D-4C86-AD54-388622F7C472}" srcId="{BE37BE36-3186-4871-9BB5-86701068F6AD}" destId="{59E62C18-E863-477F-BAC9-865DEEB3767A}" srcOrd="5" destOrd="0" parTransId="{C7F85C8F-21F4-4A71-B493-DBACD219898E}" sibTransId="{241A8752-5C4C-4140-BF33-8656954527BF}"/>
    <dgm:cxn modelId="{510B2730-9F60-423E-A7CE-C246AB6EEAB9}" type="presOf" srcId="{E4436E2D-6752-4D3C-8F23-3893C089B540}" destId="{EF09654C-0C01-4E34-BBB4-40DAB159B06F}" srcOrd="0" destOrd="0" presId="urn:microsoft.com/office/officeart/2005/8/layout/vList2"/>
    <dgm:cxn modelId="{B5666485-0A11-4B0D-AD04-D792BB376D62}" srcId="{BE37BE36-3186-4871-9BB5-86701068F6AD}" destId="{E4436E2D-6752-4D3C-8F23-3893C089B540}" srcOrd="0" destOrd="0" parTransId="{301DA635-7640-48D3-9F6B-1321E0F0EB5E}" sibTransId="{EFFDC072-6740-423C-BA9C-FCDBE9F6CC5C}"/>
    <dgm:cxn modelId="{965542E8-6DF9-4EBC-A114-F33334251B5F}" type="presOf" srcId="{59E62C18-E863-477F-BAC9-865DEEB3767A}" destId="{B23F7081-3FBC-4624-8047-33C5414F1199}" srcOrd="0" destOrd="0" presId="urn:microsoft.com/office/officeart/2005/8/layout/vList2"/>
    <dgm:cxn modelId="{A847F8F0-443E-4805-9745-F5A399AE123E}" type="presOf" srcId="{14EA9D76-4438-4CDE-AC4F-ACD67FFA8539}" destId="{8C2B94AF-325A-4241-A090-081A536EBA66}" srcOrd="0" destOrd="0" presId="urn:microsoft.com/office/officeart/2005/8/layout/vList2"/>
    <dgm:cxn modelId="{B8C4528C-A248-4250-A71E-4C854BB1FD16}" srcId="{BE37BE36-3186-4871-9BB5-86701068F6AD}" destId="{E450BA1F-DBD2-4057-9A50-DC8AB0EC372E}" srcOrd="6" destOrd="0" parTransId="{68631A20-9FBE-488D-8945-83EBD0ED96AF}" sibTransId="{B0110942-75FA-4EA1-BFB7-92B8D502D53F}"/>
    <dgm:cxn modelId="{16978A59-B82A-4A9A-8029-7DFF72F79419}" srcId="{BE37BE36-3186-4871-9BB5-86701068F6AD}" destId="{C69A651E-44C3-438E-87CA-D788F62B5811}" srcOrd="1" destOrd="0" parTransId="{70F0DB0F-AD50-4256-A15B-8349B2A2F4F2}" sibTransId="{35001B23-DC32-4B2E-98AD-09B19937AFE2}"/>
    <dgm:cxn modelId="{78D14449-9E0F-45F6-9A92-B9AA4C57D66D}" srcId="{BE37BE36-3186-4871-9BB5-86701068F6AD}" destId="{B34DCE39-3543-406F-8CA3-4481B5EFFF1B}" srcOrd="3" destOrd="0" parTransId="{16199752-FB28-43F6-B2C9-001B00A97BBB}" sibTransId="{1597BE0A-6C1B-4391-BD82-54186282574B}"/>
    <dgm:cxn modelId="{E753AE89-639D-458C-A5F9-B547129E54E8}" type="presOf" srcId="{E450BA1F-DBD2-4057-9A50-DC8AB0EC372E}" destId="{50B9D839-0AE4-42C0-9D3B-F1B989D00A30}" srcOrd="0" destOrd="0" presId="urn:microsoft.com/office/officeart/2005/8/layout/vList2"/>
    <dgm:cxn modelId="{AE2028DD-0D3D-409E-9BD5-7642FF291F8A}" srcId="{BE37BE36-3186-4871-9BB5-86701068F6AD}" destId="{14EA9D76-4438-4CDE-AC4F-ACD67FFA8539}" srcOrd="2" destOrd="0" parTransId="{FF0CF77B-E605-486E-AFFC-36DEBDB8CF52}" sibTransId="{DC064E26-6393-427F-8008-C1300E33189A}"/>
    <dgm:cxn modelId="{396B5036-DE57-4BA8-B2CC-B369A282DDA7}" type="presOf" srcId="{B34DCE39-3543-406F-8CA3-4481B5EFFF1B}" destId="{D2F77F6A-8309-4B88-9884-6F2F24904218}" srcOrd="0" destOrd="0" presId="urn:microsoft.com/office/officeart/2005/8/layout/vList2"/>
    <dgm:cxn modelId="{64E46AB6-FF6B-4321-AC5F-DBCBBD74C184}" type="presOf" srcId="{C69A651E-44C3-438E-87CA-D788F62B5811}" destId="{354C41DA-109E-4A89-858A-1E9CF830745F}" srcOrd="0" destOrd="0" presId="urn:microsoft.com/office/officeart/2005/8/layout/vList2"/>
    <dgm:cxn modelId="{22476AF1-13DD-45D7-91D1-090C689B78A5}" srcId="{BE37BE36-3186-4871-9BB5-86701068F6AD}" destId="{E6967D6F-BE4D-489C-8B3D-83E0F6A1CAA4}" srcOrd="4" destOrd="0" parTransId="{3625765C-C48E-412C-A1AA-F4066E2AC972}" sibTransId="{985A1DAC-C6E7-48EB-B2C9-6324285254CB}"/>
    <dgm:cxn modelId="{98BC6C3C-F38F-4552-AC55-C7749926938A}" type="presParOf" srcId="{D3A844E9-F3C9-4206-912B-040AE3078151}" destId="{EF09654C-0C01-4E34-BBB4-40DAB159B06F}" srcOrd="0" destOrd="0" presId="urn:microsoft.com/office/officeart/2005/8/layout/vList2"/>
    <dgm:cxn modelId="{3A6E983B-ABAB-4EBE-A099-4BACF3DA26A5}" type="presParOf" srcId="{D3A844E9-F3C9-4206-912B-040AE3078151}" destId="{3973E1AF-E351-44CE-91A3-238EB2B4D576}" srcOrd="1" destOrd="0" presId="urn:microsoft.com/office/officeart/2005/8/layout/vList2"/>
    <dgm:cxn modelId="{8D6502E5-0022-4D5E-8208-CEF859CF4EA8}" type="presParOf" srcId="{D3A844E9-F3C9-4206-912B-040AE3078151}" destId="{354C41DA-109E-4A89-858A-1E9CF830745F}" srcOrd="2" destOrd="0" presId="urn:microsoft.com/office/officeart/2005/8/layout/vList2"/>
    <dgm:cxn modelId="{F6B00A24-9378-4BFD-B413-1EE72B34F583}" type="presParOf" srcId="{D3A844E9-F3C9-4206-912B-040AE3078151}" destId="{DA436F53-2CB3-48B4-8F50-A560F835D4AE}" srcOrd="3" destOrd="0" presId="urn:microsoft.com/office/officeart/2005/8/layout/vList2"/>
    <dgm:cxn modelId="{6C30AF1D-FDC4-4B96-8423-C527A20EDC04}" type="presParOf" srcId="{D3A844E9-F3C9-4206-912B-040AE3078151}" destId="{8C2B94AF-325A-4241-A090-081A536EBA66}" srcOrd="4" destOrd="0" presId="urn:microsoft.com/office/officeart/2005/8/layout/vList2"/>
    <dgm:cxn modelId="{F8F2158D-EC62-4DBF-B361-AA07A6DE6292}" type="presParOf" srcId="{D3A844E9-F3C9-4206-912B-040AE3078151}" destId="{A8DD2779-D272-44CD-9A7F-A5EC729B33E8}" srcOrd="5" destOrd="0" presId="urn:microsoft.com/office/officeart/2005/8/layout/vList2"/>
    <dgm:cxn modelId="{5DA25E8A-1323-4A57-9600-B8E113B9F4F8}" type="presParOf" srcId="{D3A844E9-F3C9-4206-912B-040AE3078151}" destId="{D2F77F6A-8309-4B88-9884-6F2F24904218}" srcOrd="6" destOrd="0" presId="urn:microsoft.com/office/officeart/2005/8/layout/vList2"/>
    <dgm:cxn modelId="{DB430C4B-A65B-47F9-96D2-B87325F24AFA}" type="presParOf" srcId="{D3A844E9-F3C9-4206-912B-040AE3078151}" destId="{C6044E41-D4B8-4E44-961C-1D06C6E11DD0}" srcOrd="7" destOrd="0" presId="urn:microsoft.com/office/officeart/2005/8/layout/vList2"/>
    <dgm:cxn modelId="{73C4F029-8CB2-4713-A765-075DF3582120}" type="presParOf" srcId="{D3A844E9-F3C9-4206-912B-040AE3078151}" destId="{A4B6F58D-0D76-4CF8-9034-DE584F63F3FB}" srcOrd="8" destOrd="0" presId="urn:microsoft.com/office/officeart/2005/8/layout/vList2"/>
    <dgm:cxn modelId="{C7F09C78-E77D-4DD6-B918-567D744686FC}" type="presParOf" srcId="{D3A844E9-F3C9-4206-912B-040AE3078151}" destId="{31FCF815-7112-4D14-B2D7-B29B494ADE0C}" srcOrd="9" destOrd="0" presId="urn:microsoft.com/office/officeart/2005/8/layout/vList2"/>
    <dgm:cxn modelId="{1EE08045-B29D-43F7-9003-45993034F97D}" type="presParOf" srcId="{D3A844E9-F3C9-4206-912B-040AE3078151}" destId="{B23F7081-3FBC-4624-8047-33C5414F1199}" srcOrd="10" destOrd="0" presId="urn:microsoft.com/office/officeart/2005/8/layout/vList2"/>
    <dgm:cxn modelId="{D2C1D320-713D-404B-852C-2BBE95D92297}" type="presParOf" srcId="{D3A844E9-F3C9-4206-912B-040AE3078151}" destId="{92E269B6-0DAD-421A-8AC2-0C0868632071}" srcOrd="11" destOrd="0" presId="urn:microsoft.com/office/officeart/2005/8/layout/vList2"/>
    <dgm:cxn modelId="{B69B9C66-D244-4C25-9B8B-5D544F8D9473}" type="presParOf" srcId="{D3A844E9-F3C9-4206-912B-040AE3078151}" destId="{50B9D839-0AE4-42C0-9D3B-F1B989D00A30}"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4F3F7F-3569-4BCF-83F1-01DF299DCF2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9B8F315-1C3B-4EA3-9742-BF14BF026832}">
      <dgm:prSet/>
      <dgm:spPr/>
      <dgm:t>
        <a:bodyPr/>
        <a:lstStyle/>
        <a:p>
          <a:pPr algn="ctr"/>
          <a:r>
            <a:rPr lang="en-US" dirty="0" smtClean="0"/>
            <a:t>The modular geometrical model: illustration</a:t>
          </a:r>
          <a:endParaRPr lang="en-US" dirty="0"/>
        </a:p>
      </dgm:t>
    </dgm:pt>
    <dgm:pt modelId="{28492976-746A-4478-A6D7-BF8FE33D904F}" type="parTrans" cxnId="{4D339161-42BA-4EF3-A166-45D3CFE7E2AA}">
      <dgm:prSet/>
      <dgm:spPr/>
      <dgm:t>
        <a:bodyPr/>
        <a:lstStyle/>
        <a:p>
          <a:endParaRPr lang="en-US"/>
        </a:p>
      </dgm:t>
    </dgm:pt>
    <dgm:pt modelId="{DB094B96-3417-4060-A0F7-020FD1ECB764}" type="sibTrans" cxnId="{4D339161-42BA-4EF3-A166-45D3CFE7E2AA}">
      <dgm:prSet/>
      <dgm:spPr/>
      <dgm:t>
        <a:bodyPr/>
        <a:lstStyle/>
        <a:p>
          <a:endParaRPr lang="en-US"/>
        </a:p>
      </dgm:t>
    </dgm:pt>
    <dgm:pt modelId="{91022B9D-03B0-4DC1-ABDA-874403F86A04}" type="pres">
      <dgm:prSet presAssocID="{3F4F3F7F-3569-4BCF-83F1-01DF299DCF20}" presName="linear" presStyleCnt="0">
        <dgm:presLayoutVars>
          <dgm:animLvl val="lvl"/>
          <dgm:resizeHandles val="exact"/>
        </dgm:presLayoutVars>
      </dgm:prSet>
      <dgm:spPr/>
      <dgm:t>
        <a:bodyPr/>
        <a:lstStyle/>
        <a:p>
          <a:endParaRPr lang="en-US"/>
        </a:p>
      </dgm:t>
    </dgm:pt>
    <dgm:pt modelId="{EC7C700E-0BE0-4E43-9FCA-4C4BCF994EE2}" type="pres">
      <dgm:prSet presAssocID="{39B8F315-1C3B-4EA3-9742-BF14BF026832}" presName="parentText" presStyleLbl="node1" presStyleIdx="0" presStyleCnt="1">
        <dgm:presLayoutVars>
          <dgm:chMax val="0"/>
          <dgm:bulletEnabled val="1"/>
        </dgm:presLayoutVars>
      </dgm:prSet>
      <dgm:spPr/>
      <dgm:t>
        <a:bodyPr/>
        <a:lstStyle/>
        <a:p>
          <a:endParaRPr lang="en-US"/>
        </a:p>
      </dgm:t>
    </dgm:pt>
  </dgm:ptLst>
  <dgm:cxnLst>
    <dgm:cxn modelId="{66CFEE5D-C45B-4A0E-9B09-952902F7F671}" type="presOf" srcId="{39B8F315-1C3B-4EA3-9742-BF14BF026832}" destId="{EC7C700E-0BE0-4E43-9FCA-4C4BCF994EE2}" srcOrd="0" destOrd="0" presId="urn:microsoft.com/office/officeart/2005/8/layout/vList2"/>
    <dgm:cxn modelId="{4D339161-42BA-4EF3-A166-45D3CFE7E2AA}" srcId="{3F4F3F7F-3569-4BCF-83F1-01DF299DCF20}" destId="{39B8F315-1C3B-4EA3-9742-BF14BF026832}" srcOrd="0" destOrd="0" parTransId="{28492976-746A-4478-A6D7-BF8FE33D904F}" sibTransId="{DB094B96-3417-4060-A0F7-020FD1ECB764}"/>
    <dgm:cxn modelId="{48E013AA-2045-485E-8F64-B161A7422EC5}" type="presOf" srcId="{3F4F3F7F-3569-4BCF-83F1-01DF299DCF20}" destId="{91022B9D-03B0-4DC1-ABDA-874403F86A04}" srcOrd="0" destOrd="0" presId="urn:microsoft.com/office/officeart/2005/8/layout/vList2"/>
    <dgm:cxn modelId="{A610AEB6-0EC7-4FF0-9D52-EFD037577C81}" type="presParOf" srcId="{91022B9D-03B0-4DC1-ABDA-874403F86A04}" destId="{EC7C700E-0BE0-4E43-9FCA-4C4BCF994EE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A81FB5-8F07-463E-B6C9-B4EFB7C0CF2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4D00E8-DA14-4875-99B1-4CEE34E42531}">
      <dgm:prSet custT="1"/>
      <dgm:spPr/>
      <dgm:t>
        <a:bodyPr/>
        <a:lstStyle/>
        <a:p>
          <a:pPr rtl="0"/>
          <a:r>
            <a:rPr lang="en-US" sz="1600" smtClean="0"/>
            <a:t>Slicing horizontally the 1/3 geometrical model a couple of times</a:t>
          </a:r>
          <a:endParaRPr lang="en-US" sz="1600"/>
        </a:p>
      </dgm:t>
    </dgm:pt>
    <dgm:pt modelId="{05C57DAD-C813-49EB-B6BD-3946E9BB0D20}" type="parTrans" cxnId="{4C5EFA1A-1BDF-40D7-A358-8E2A5D33C4BD}">
      <dgm:prSet/>
      <dgm:spPr/>
      <dgm:t>
        <a:bodyPr/>
        <a:lstStyle/>
        <a:p>
          <a:endParaRPr lang="en-US" sz="1600"/>
        </a:p>
      </dgm:t>
    </dgm:pt>
    <dgm:pt modelId="{6A31E75F-7E70-4AE7-A649-3A9536C64F44}" type="sibTrans" cxnId="{4C5EFA1A-1BDF-40D7-A358-8E2A5D33C4BD}">
      <dgm:prSet/>
      <dgm:spPr/>
      <dgm:t>
        <a:bodyPr/>
        <a:lstStyle/>
        <a:p>
          <a:endParaRPr lang="en-US" sz="1600"/>
        </a:p>
      </dgm:t>
    </dgm:pt>
    <dgm:pt modelId="{53ABE804-AE28-4BBA-9992-F2BC12C1C1FD}">
      <dgm:prSet custT="1"/>
      <dgm:spPr/>
      <dgm:t>
        <a:bodyPr/>
        <a:lstStyle/>
        <a:p>
          <a:pPr rtl="0"/>
          <a:r>
            <a:rPr lang="en-US" sz="1600" smtClean="0"/>
            <a:t>Star-Ccm+ allows easy module activation/deactivation</a:t>
          </a:r>
          <a:endParaRPr lang="en-US" sz="1600"/>
        </a:p>
      </dgm:t>
    </dgm:pt>
    <dgm:pt modelId="{2901937C-BC95-488E-B896-9CC61C019051}" type="parTrans" cxnId="{6DAF213C-8412-4A79-A4E9-224C24AEF246}">
      <dgm:prSet/>
      <dgm:spPr/>
      <dgm:t>
        <a:bodyPr/>
        <a:lstStyle/>
        <a:p>
          <a:endParaRPr lang="en-US" sz="1600"/>
        </a:p>
      </dgm:t>
    </dgm:pt>
    <dgm:pt modelId="{711B1A83-8CDC-4905-94FD-1708416B8737}" type="sibTrans" cxnId="{6DAF213C-8412-4A79-A4E9-224C24AEF246}">
      <dgm:prSet/>
      <dgm:spPr/>
      <dgm:t>
        <a:bodyPr/>
        <a:lstStyle/>
        <a:p>
          <a:endParaRPr lang="en-US" sz="1600"/>
        </a:p>
      </dgm:t>
    </dgm:pt>
    <dgm:pt modelId="{48150E7F-50F0-4EDD-B415-C926DB8AEF1D}">
      <dgm:prSet custT="1"/>
      <dgm:spPr/>
      <dgm:t>
        <a:bodyPr/>
        <a:lstStyle/>
        <a:p>
          <a:pPr rtl="0"/>
          <a:r>
            <a:rPr lang="en-US" sz="1600" smtClean="0"/>
            <a:t>Idem for the window horizontal layers</a:t>
          </a:r>
          <a:endParaRPr lang="en-US" sz="1600"/>
        </a:p>
      </dgm:t>
    </dgm:pt>
    <dgm:pt modelId="{D00C8887-9C65-4B41-A90B-746F555219B6}" type="parTrans" cxnId="{C36833AF-3293-447A-830C-524E4A30044E}">
      <dgm:prSet/>
      <dgm:spPr/>
      <dgm:t>
        <a:bodyPr/>
        <a:lstStyle/>
        <a:p>
          <a:endParaRPr lang="en-US" sz="1600"/>
        </a:p>
      </dgm:t>
    </dgm:pt>
    <dgm:pt modelId="{F20FBE81-0F4A-480C-AC1D-6E9465E5DFBE}" type="sibTrans" cxnId="{C36833AF-3293-447A-830C-524E4A30044E}">
      <dgm:prSet/>
      <dgm:spPr/>
      <dgm:t>
        <a:bodyPr/>
        <a:lstStyle/>
        <a:p>
          <a:endParaRPr lang="en-US" sz="1600"/>
        </a:p>
      </dgm:t>
    </dgm:pt>
    <dgm:pt modelId="{EE339F03-D19D-43F2-B795-46BD37416CCB}" type="pres">
      <dgm:prSet presAssocID="{1DA81FB5-8F07-463E-B6C9-B4EFB7C0CF25}" presName="linear" presStyleCnt="0">
        <dgm:presLayoutVars>
          <dgm:animLvl val="lvl"/>
          <dgm:resizeHandles val="exact"/>
        </dgm:presLayoutVars>
      </dgm:prSet>
      <dgm:spPr/>
      <dgm:t>
        <a:bodyPr/>
        <a:lstStyle/>
        <a:p>
          <a:endParaRPr lang="en-US"/>
        </a:p>
      </dgm:t>
    </dgm:pt>
    <dgm:pt modelId="{767BBFB5-2467-4D56-9975-0A9580A8E9B0}" type="pres">
      <dgm:prSet presAssocID="{4B4D00E8-DA14-4875-99B1-4CEE34E42531}" presName="parentText" presStyleLbl="node1" presStyleIdx="0" presStyleCnt="3">
        <dgm:presLayoutVars>
          <dgm:chMax val="0"/>
          <dgm:bulletEnabled val="1"/>
        </dgm:presLayoutVars>
      </dgm:prSet>
      <dgm:spPr/>
      <dgm:t>
        <a:bodyPr/>
        <a:lstStyle/>
        <a:p>
          <a:endParaRPr lang="en-US"/>
        </a:p>
      </dgm:t>
    </dgm:pt>
    <dgm:pt modelId="{F2876EF5-408D-44C0-BBCA-4F93867A3283}" type="pres">
      <dgm:prSet presAssocID="{6A31E75F-7E70-4AE7-A649-3A9536C64F44}" presName="spacer" presStyleCnt="0"/>
      <dgm:spPr/>
    </dgm:pt>
    <dgm:pt modelId="{F57A74C1-DC61-4E22-B827-1F6EB3204B03}" type="pres">
      <dgm:prSet presAssocID="{53ABE804-AE28-4BBA-9992-F2BC12C1C1FD}" presName="parentText" presStyleLbl="node1" presStyleIdx="1" presStyleCnt="3">
        <dgm:presLayoutVars>
          <dgm:chMax val="0"/>
          <dgm:bulletEnabled val="1"/>
        </dgm:presLayoutVars>
      </dgm:prSet>
      <dgm:spPr/>
      <dgm:t>
        <a:bodyPr/>
        <a:lstStyle/>
        <a:p>
          <a:endParaRPr lang="en-US"/>
        </a:p>
      </dgm:t>
    </dgm:pt>
    <dgm:pt modelId="{8492B0D1-FFDD-4C3F-8939-646AF15013A2}" type="pres">
      <dgm:prSet presAssocID="{711B1A83-8CDC-4905-94FD-1708416B8737}" presName="spacer" presStyleCnt="0"/>
      <dgm:spPr/>
    </dgm:pt>
    <dgm:pt modelId="{B3D94753-9B8F-453B-B9B1-FBF04B30BCF6}" type="pres">
      <dgm:prSet presAssocID="{48150E7F-50F0-4EDD-B415-C926DB8AEF1D}" presName="parentText" presStyleLbl="node1" presStyleIdx="2" presStyleCnt="3">
        <dgm:presLayoutVars>
          <dgm:chMax val="0"/>
          <dgm:bulletEnabled val="1"/>
        </dgm:presLayoutVars>
      </dgm:prSet>
      <dgm:spPr/>
      <dgm:t>
        <a:bodyPr/>
        <a:lstStyle/>
        <a:p>
          <a:endParaRPr lang="en-US"/>
        </a:p>
      </dgm:t>
    </dgm:pt>
  </dgm:ptLst>
  <dgm:cxnLst>
    <dgm:cxn modelId="{6DAF213C-8412-4A79-A4E9-224C24AEF246}" srcId="{1DA81FB5-8F07-463E-B6C9-B4EFB7C0CF25}" destId="{53ABE804-AE28-4BBA-9992-F2BC12C1C1FD}" srcOrd="1" destOrd="0" parTransId="{2901937C-BC95-488E-B896-9CC61C019051}" sibTransId="{711B1A83-8CDC-4905-94FD-1708416B8737}"/>
    <dgm:cxn modelId="{EDA82CE8-BAEA-4CD9-A7CF-F86B1733DABC}" type="presOf" srcId="{48150E7F-50F0-4EDD-B415-C926DB8AEF1D}" destId="{B3D94753-9B8F-453B-B9B1-FBF04B30BCF6}" srcOrd="0" destOrd="0" presId="urn:microsoft.com/office/officeart/2005/8/layout/vList2"/>
    <dgm:cxn modelId="{4C5EFA1A-1BDF-40D7-A358-8E2A5D33C4BD}" srcId="{1DA81FB5-8F07-463E-B6C9-B4EFB7C0CF25}" destId="{4B4D00E8-DA14-4875-99B1-4CEE34E42531}" srcOrd="0" destOrd="0" parTransId="{05C57DAD-C813-49EB-B6BD-3946E9BB0D20}" sibTransId="{6A31E75F-7E70-4AE7-A649-3A9536C64F44}"/>
    <dgm:cxn modelId="{1727EA10-0862-445D-A82C-75FCD677E240}" type="presOf" srcId="{53ABE804-AE28-4BBA-9992-F2BC12C1C1FD}" destId="{F57A74C1-DC61-4E22-B827-1F6EB3204B03}" srcOrd="0" destOrd="0" presId="urn:microsoft.com/office/officeart/2005/8/layout/vList2"/>
    <dgm:cxn modelId="{5371599E-0F5D-4969-9CDA-02F5AE515C34}" type="presOf" srcId="{4B4D00E8-DA14-4875-99B1-4CEE34E42531}" destId="{767BBFB5-2467-4D56-9975-0A9580A8E9B0}" srcOrd="0" destOrd="0" presId="urn:microsoft.com/office/officeart/2005/8/layout/vList2"/>
    <dgm:cxn modelId="{C36833AF-3293-447A-830C-524E4A30044E}" srcId="{1DA81FB5-8F07-463E-B6C9-B4EFB7C0CF25}" destId="{48150E7F-50F0-4EDD-B415-C926DB8AEF1D}" srcOrd="2" destOrd="0" parTransId="{D00C8887-9C65-4B41-A90B-746F555219B6}" sibTransId="{F20FBE81-0F4A-480C-AC1D-6E9465E5DFBE}"/>
    <dgm:cxn modelId="{87DF6E4C-2302-4C65-9DDB-636E924649A6}" type="presOf" srcId="{1DA81FB5-8F07-463E-B6C9-B4EFB7C0CF25}" destId="{EE339F03-D19D-43F2-B795-46BD37416CCB}" srcOrd="0" destOrd="0" presId="urn:microsoft.com/office/officeart/2005/8/layout/vList2"/>
    <dgm:cxn modelId="{74FA4100-3B3E-4FD3-92A0-FCD785A28B3C}" type="presParOf" srcId="{EE339F03-D19D-43F2-B795-46BD37416CCB}" destId="{767BBFB5-2467-4D56-9975-0A9580A8E9B0}" srcOrd="0" destOrd="0" presId="urn:microsoft.com/office/officeart/2005/8/layout/vList2"/>
    <dgm:cxn modelId="{00357F49-C5B5-440D-BA1B-77AB85F7E351}" type="presParOf" srcId="{EE339F03-D19D-43F2-B795-46BD37416CCB}" destId="{F2876EF5-408D-44C0-BBCA-4F93867A3283}" srcOrd="1" destOrd="0" presId="urn:microsoft.com/office/officeart/2005/8/layout/vList2"/>
    <dgm:cxn modelId="{F53F0490-D579-40C3-8E54-588DF698BF64}" type="presParOf" srcId="{EE339F03-D19D-43F2-B795-46BD37416CCB}" destId="{F57A74C1-DC61-4E22-B827-1F6EB3204B03}" srcOrd="2" destOrd="0" presId="urn:microsoft.com/office/officeart/2005/8/layout/vList2"/>
    <dgm:cxn modelId="{95CCE965-6F21-4884-82D8-44777F48C54A}" type="presParOf" srcId="{EE339F03-D19D-43F2-B795-46BD37416CCB}" destId="{8492B0D1-FFDD-4C3F-8939-646AF15013A2}" srcOrd="3" destOrd="0" presId="urn:microsoft.com/office/officeart/2005/8/layout/vList2"/>
    <dgm:cxn modelId="{00AEC289-F5C1-47CB-BD4A-634639828BF3}" type="presParOf" srcId="{EE339F03-D19D-43F2-B795-46BD37416CCB}" destId="{B3D94753-9B8F-453B-B9B1-FBF04B30BCF6}" srcOrd="4"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9B3FB0-9669-4D55-8112-0DE90B6D5F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A934E77-612E-43D8-9F3A-3651442A730C}">
      <dgm:prSet/>
      <dgm:spPr/>
      <dgm:t>
        <a:bodyPr/>
        <a:lstStyle/>
        <a:p>
          <a:pPr algn="ctr"/>
          <a:r>
            <a:rPr lang="en-US" smtClean="0"/>
            <a:t>Mesh independence study</a:t>
          </a:r>
          <a:endParaRPr lang="en-US"/>
        </a:p>
      </dgm:t>
    </dgm:pt>
    <dgm:pt modelId="{DF3AA90F-9C6E-4BF9-A77F-C41BCA21E124}" type="parTrans" cxnId="{AE08564A-C336-41AD-BCB3-90A1A7455C46}">
      <dgm:prSet/>
      <dgm:spPr/>
      <dgm:t>
        <a:bodyPr/>
        <a:lstStyle/>
        <a:p>
          <a:endParaRPr lang="en-US"/>
        </a:p>
      </dgm:t>
    </dgm:pt>
    <dgm:pt modelId="{C6CE6186-7130-4149-85B5-E8BE5099E16A}" type="sibTrans" cxnId="{AE08564A-C336-41AD-BCB3-90A1A7455C46}">
      <dgm:prSet/>
      <dgm:spPr/>
      <dgm:t>
        <a:bodyPr/>
        <a:lstStyle/>
        <a:p>
          <a:endParaRPr lang="en-US"/>
        </a:p>
      </dgm:t>
    </dgm:pt>
    <dgm:pt modelId="{0E0583B7-5D77-4701-BBDE-C7D8C0AB40C9}" type="pres">
      <dgm:prSet presAssocID="{AE9B3FB0-9669-4D55-8112-0DE90B6D5F23}" presName="linear" presStyleCnt="0">
        <dgm:presLayoutVars>
          <dgm:animLvl val="lvl"/>
          <dgm:resizeHandles val="exact"/>
        </dgm:presLayoutVars>
      </dgm:prSet>
      <dgm:spPr/>
      <dgm:t>
        <a:bodyPr/>
        <a:lstStyle/>
        <a:p>
          <a:endParaRPr lang="en-US"/>
        </a:p>
      </dgm:t>
    </dgm:pt>
    <dgm:pt modelId="{F09E3243-7B3B-4281-AC0D-9F5ECD35AC0A}" type="pres">
      <dgm:prSet presAssocID="{5A934E77-612E-43D8-9F3A-3651442A730C}" presName="parentText" presStyleLbl="node1" presStyleIdx="0" presStyleCnt="1">
        <dgm:presLayoutVars>
          <dgm:chMax val="0"/>
          <dgm:bulletEnabled val="1"/>
        </dgm:presLayoutVars>
      </dgm:prSet>
      <dgm:spPr/>
      <dgm:t>
        <a:bodyPr/>
        <a:lstStyle/>
        <a:p>
          <a:endParaRPr lang="en-US"/>
        </a:p>
      </dgm:t>
    </dgm:pt>
  </dgm:ptLst>
  <dgm:cxnLst>
    <dgm:cxn modelId="{9DB84C60-293C-47FB-9776-3AC3AB390D68}" type="presOf" srcId="{5A934E77-612E-43D8-9F3A-3651442A730C}" destId="{F09E3243-7B3B-4281-AC0D-9F5ECD35AC0A}" srcOrd="0" destOrd="0" presId="urn:microsoft.com/office/officeart/2005/8/layout/vList2"/>
    <dgm:cxn modelId="{68323118-9172-4491-BC2C-BB0CD153750A}" type="presOf" srcId="{AE9B3FB0-9669-4D55-8112-0DE90B6D5F23}" destId="{0E0583B7-5D77-4701-BBDE-C7D8C0AB40C9}" srcOrd="0" destOrd="0" presId="urn:microsoft.com/office/officeart/2005/8/layout/vList2"/>
    <dgm:cxn modelId="{AE08564A-C336-41AD-BCB3-90A1A7455C46}" srcId="{AE9B3FB0-9669-4D55-8112-0DE90B6D5F23}" destId="{5A934E77-612E-43D8-9F3A-3651442A730C}" srcOrd="0" destOrd="0" parTransId="{DF3AA90F-9C6E-4BF9-A77F-C41BCA21E124}" sibTransId="{C6CE6186-7130-4149-85B5-E8BE5099E16A}"/>
    <dgm:cxn modelId="{D623F161-97D6-409A-8E86-F378D0E9509D}" type="presParOf" srcId="{0E0583B7-5D77-4701-BBDE-C7D8C0AB40C9}" destId="{F09E3243-7B3B-4281-AC0D-9F5ECD35AC0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C37BF7-44CE-4A66-8129-A353A3A6F5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9BB69D-3E29-4DEF-98FC-1F9798FA2065}">
      <dgm:prSet/>
      <dgm:spPr/>
      <dgm:t>
        <a:bodyPr/>
        <a:lstStyle/>
        <a:p>
          <a:pPr algn="ctr" rtl="0"/>
          <a:r>
            <a:rPr lang="en-US" dirty="0" smtClean="0"/>
            <a:t>Varying independently the base size and the BL inflation (total size 3 cm)</a:t>
          </a:r>
          <a:endParaRPr lang="en-US" dirty="0"/>
        </a:p>
      </dgm:t>
    </dgm:pt>
    <dgm:pt modelId="{AE84B62E-2125-491F-A1D8-3536B3C74263}" type="parTrans" cxnId="{5A04B955-6235-4CBA-93B3-323700A8EC73}">
      <dgm:prSet/>
      <dgm:spPr/>
      <dgm:t>
        <a:bodyPr/>
        <a:lstStyle/>
        <a:p>
          <a:endParaRPr lang="en-US"/>
        </a:p>
      </dgm:t>
    </dgm:pt>
    <dgm:pt modelId="{46985ABB-8931-4578-99DE-4D029B30004A}" type="sibTrans" cxnId="{5A04B955-6235-4CBA-93B3-323700A8EC73}">
      <dgm:prSet/>
      <dgm:spPr/>
      <dgm:t>
        <a:bodyPr/>
        <a:lstStyle/>
        <a:p>
          <a:endParaRPr lang="en-US"/>
        </a:p>
      </dgm:t>
    </dgm:pt>
    <dgm:pt modelId="{631D0D27-0EE7-4FA9-9DE1-5AC16D8C4E67}" type="pres">
      <dgm:prSet presAssocID="{01C37BF7-44CE-4A66-8129-A353A3A6F514}" presName="linear" presStyleCnt="0">
        <dgm:presLayoutVars>
          <dgm:animLvl val="lvl"/>
          <dgm:resizeHandles val="exact"/>
        </dgm:presLayoutVars>
      </dgm:prSet>
      <dgm:spPr/>
      <dgm:t>
        <a:bodyPr/>
        <a:lstStyle/>
        <a:p>
          <a:endParaRPr lang="en-US"/>
        </a:p>
      </dgm:t>
    </dgm:pt>
    <dgm:pt modelId="{3C8408F7-CA33-4022-9FE9-AB84F77430EF}" type="pres">
      <dgm:prSet presAssocID="{BA9BB69D-3E29-4DEF-98FC-1F9798FA2065}" presName="parentText" presStyleLbl="node1" presStyleIdx="0" presStyleCnt="1">
        <dgm:presLayoutVars>
          <dgm:chMax val="0"/>
          <dgm:bulletEnabled val="1"/>
        </dgm:presLayoutVars>
      </dgm:prSet>
      <dgm:spPr/>
      <dgm:t>
        <a:bodyPr/>
        <a:lstStyle/>
        <a:p>
          <a:endParaRPr lang="en-US"/>
        </a:p>
      </dgm:t>
    </dgm:pt>
  </dgm:ptLst>
  <dgm:cxnLst>
    <dgm:cxn modelId="{C56C077E-200E-49DA-9591-091A2716F732}" type="presOf" srcId="{01C37BF7-44CE-4A66-8129-A353A3A6F514}" destId="{631D0D27-0EE7-4FA9-9DE1-5AC16D8C4E67}" srcOrd="0" destOrd="0" presId="urn:microsoft.com/office/officeart/2005/8/layout/vList2"/>
    <dgm:cxn modelId="{9D0BEF16-8E9E-445F-91FE-398B36704AD8}" type="presOf" srcId="{BA9BB69D-3E29-4DEF-98FC-1F9798FA2065}" destId="{3C8408F7-CA33-4022-9FE9-AB84F77430EF}" srcOrd="0" destOrd="0" presId="urn:microsoft.com/office/officeart/2005/8/layout/vList2"/>
    <dgm:cxn modelId="{5A04B955-6235-4CBA-93B3-323700A8EC73}" srcId="{01C37BF7-44CE-4A66-8129-A353A3A6F514}" destId="{BA9BB69D-3E29-4DEF-98FC-1F9798FA2065}" srcOrd="0" destOrd="0" parTransId="{AE84B62E-2125-491F-A1D8-3536B3C74263}" sibTransId="{46985ABB-8931-4578-99DE-4D029B30004A}"/>
    <dgm:cxn modelId="{935129E0-D7E5-4AC7-96BC-10769AFAACC1}" type="presParOf" srcId="{631D0D27-0EE7-4FA9-9DE1-5AC16D8C4E67}" destId="{3C8408F7-CA33-4022-9FE9-AB84F77430E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DE5A9C-81FD-40AB-B600-0A21C304A4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3C08F0-02DF-42C5-A381-571DEAF59D8A}">
      <dgm:prSet/>
      <dgm:spPr/>
      <dgm:t>
        <a:bodyPr/>
        <a:lstStyle/>
        <a:p>
          <a:pPr algn="ctr" rtl="0"/>
          <a:r>
            <a:rPr lang="en-US" dirty="0" smtClean="0"/>
            <a:t>Larger cell base size =&gt; slightly higher pressure drop</a:t>
          </a:r>
          <a:endParaRPr lang="en-US" dirty="0"/>
        </a:p>
      </dgm:t>
    </dgm:pt>
    <dgm:pt modelId="{E5CB9D90-E138-4C89-8FF8-91BD64C63F12}" type="parTrans" cxnId="{D3675315-9ADA-4592-BBEC-A12FF297A2E4}">
      <dgm:prSet/>
      <dgm:spPr/>
      <dgm:t>
        <a:bodyPr/>
        <a:lstStyle/>
        <a:p>
          <a:pPr algn="ctr"/>
          <a:endParaRPr lang="en-US"/>
        </a:p>
      </dgm:t>
    </dgm:pt>
    <dgm:pt modelId="{5D76E98A-370A-4FE0-A36A-4288CA067399}" type="sibTrans" cxnId="{D3675315-9ADA-4592-BBEC-A12FF297A2E4}">
      <dgm:prSet/>
      <dgm:spPr/>
      <dgm:t>
        <a:bodyPr/>
        <a:lstStyle/>
        <a:p>
          <a:pPr algn="ctr"/>
          <a:endParaRPr lang="en-US"/>
        </a:p>
      </dgm:t>
    </dgm:pt>
    <dgm:pt modelId="{D6CC573A-BDE6-4FAC-839B-8B4681ECD6FB}">
      <dgm:prSet/>
      <dgm:spPr/>
      <dgm:t>
        <a:bodyPr/>
        <a:lstStyle/>
        <a:p>
          <a:pPr algn="ctr" rtl="0"/>
          <a:r>
            <a:rPr lang="en-US" dirty="0" smtClean="0"/>
            <a:t>Less cells in BL =&gt; slightly lower wall heat flux</a:t>
          </a:r>
          <a:endParaRPr lang="en-US" dirty="0"/>
        </a:p>
      </dgm:t>
    </dgm:pt>
    <dgm:pt modelId="{11FA4674-A781-4BAE-B01C-6B6B07471072}" type="parTrans" cxnId="{551B2B88-B023-4833-9B1A-B867AF04EDE0}">
      <dgm:prSet/>
      <dgm:spPr/>
      <dgm:t>
        <a:bodyPr/>
        <a:lstStyle/>
        <a:p>
          <a:pPr algn="ctr"/>
          <a:endParaRPr lang="en-US"/>
        </a:p>
      </dgm:t>
    </dgm:pt>
    <dgm:pt modelId="{1216D9C1-C14A-417C-B522-AA75A9B077FC}" type="sibTrans" cxnId="{551B2B88-B023-4833-9B1A-B867AF04EDE0}">
      <dgm:prSet/>
      <dgm:spPr/>
      <dgm:t>
        <a:bodyPr/>
        <a:lstStyle/>
        <a:p>
          <a:pPr algn="ctr"/>
          <a:endParaRPr lang="en-US"/>
        </a:p>
      </dgm:t>
    </dgm:pt>
    <dgm:pt modelId="{C48A87D3-FFFE-4B07-BBFA-05B28D6BE72B}">
      <dgm:prSet/>
      <dgm:spPr/>
      <dgm:t>
        <a:bodyPr/>
        <a:lstStyle/>
        <a:p>
          <a:pPr algn="ctr" rtl="0"/>
          <a:r>
            <a:rPr lang="en-US" dirty="0" smtClean="0"/>
            <a:t>For preliminary evaluations, the coarser mesh is sufficient</a:t>
          </a:r>
          <a:endParaRPr lang="en-US" dirty="0"/>
        </a:p>
      </dgm:t>
    </dgm:pt>
    <dgm:pt modelId="{F54A3144-5F9F-4ACA-A751-33A22562FCC7}" type="parTrans" cxnId="{C08A9611-7227-4BA4-B09C-BCC77B3328B8}">
      <dgm:prSet/>
      <dgm:spPr/>
      <dgm:t>
        <a:bodyPr/>
        <a:lstStyle/>
        <a:p>
          <a:pPr algn="ctr"/>
          <a:endParaRPr lang="en-US"/>
        </a:p>
      </dgm:t>
    </dgm:pt>
    <dgm:pt modelId="{BD37286D-1D4A-4564-A1BC-94341B342EF0}" type="sibTrans" cxnId="{C08A9611-7227-4BA4-B09C-BCC77B3328B8}">
      <dgm:prSet/>
      <dgm:spPr/>
      <dgm:t>
        <a:bodyPr/>
        <a:lstStyle/>
        <a:p>
          <a:pPr algn="ctr"/>
          <a:endParaRPr lang="en-US"/>
        </a:p>
      </dgm:t>
    </dgm:pt>
    <dgm:pt modelId="{D5A6E8ED-5D73-4313-AC56-DDC1D01ED073}" type="pres">
      <dgm:prSet presAssocID="{78DE5A9C-81FD-40AB-B600-0A21C304A42C}" presName="linear" presStyleCnt="0">
        <dgm:presLayoutVars>
          <dgm:animLvl val="lvl"/>
          <dgm:resizeHandles val="exact"/>
        </dgm:presLayoutVars>
      </dgm:prSet>
      <dgm:spPr/>
      <dgm:t>
        <a:bodyPr/>
        <a:lstStyle/>
        <a:p>
          <a:endParaRPr lang="en-US"/>
        </a:p>
      </dgm:t>
    </dgm:pt>
    <dgm:pt modelId="{09A51C71-ED13-48C3-8EFA-5F8528045F67}" type="pres">
      <dgm:prSet presAssocID="{4F3C08F0-02DF-42C5-A381-571DEAF59D8A}" presName="parentText" presStyleLbl="node1" presStyleIdx="0" presStyleCnt="3">
        <dgm:presLayoutVars>
          <dgm:chMax val="0"/>
          <dgm:bulletEnabled val="1"/>
        </dgm:presLayoutVars>
      </dgm:prSet>
      <dgm:spPr/>
      <dgm:t>
        <a:bodyPr/>
        <a:lstStyle/>
        <a:p>
          <a:endParaRPr lang="en-US"/>
        </a:p>
      </dgm:t>
    </dgm:pt>
    <dgm:pt modelId="{7CA3643E-A428-4115-97F3-6D5390DC2BF5}" type="pres">
      <dgm:prSet presAssocID="{5D76E98A-370A-4FE0-A36A-4288CA067399}" presName="spacer" presStyleCnt="0"/>
      <dgm:spPr/>
    </dgm:pt>
    <dgm:pt modelId="{646CB14A-1508-4A89-8F68-48A92ECB47FD}" type="pres">
      <dgm:prSet presAssocID="{D6CC573A-BDE6-4FAC-839B-8B4681ECD6FB}" presName="parentText" presStyleLbl="node1" presStyleIdx="1" presStyleCnt="3">
        <dgm:presLayoutVars>
          <dgm:chMax val="0"/>
          <dgm:bulletEnabled val="1"/>
        </dgm:presLayoutVars>
      </dgm:prSet>
      <dgm:spPr/>
      <dgm:t>
        <a:bodyPr/>
        <a:lstStyle/>
        <a:p>
          <a:endParaRPr lang="en-US"/>
        </a:p>
      </dgm:t>
    </dgm:pt>
    <dgm:pt modelId="{08DAFF58-A93A-4BE6-B70D-81DE51927D7B}" type="pres">
      <dgm:prSet presAssocID="{1216D9C1-C14A-417C-B522-AA75A9B077FC}" presName="spacer" presStyleCnt="0"/>
      <dgm:spPr/>
    </dgm:pt>
    <dgm:pt modelId="{95CC5975-E84D-4E95-A044-D36AE159F68E}" type="pres">
      <dgm:prSet presAssocID="{C48A87D3-FFFE-4B07-BBFA-05B28D6BE72B}" presName="parentText" presStyleLbl="node1" presStyleIdx="2" presStyleCnt="3">
        <dgm:presLayoutVars>
          <dgm:chMax val="0"/>
          <dgm:bulletEnabled val="1"/>
        </dgm:presLayoutVars>
      </dgm:prSet>
      <dgm:spPr/>
      <dgm:t>
        <a:bodyPr/>
        <a:lstStyle/>
        <a:p>
          <a:endParaRPr lang="en-US"/>
        </a:p>
      </dgm:t>
    </dgm:pt>
  </dgm:ptLst>
  <dgm:cxnLst>
    <dgm:cxn modelId="{D3675315-9ADA-4592-BBEC-A12FF297A2E4}" srcId="{78DE5A9C-81FD-40AB-B600-0A21C304A42C}" destId="{4F3C08F0-02DF-42C5-A381-571DEAF59D8A}" srcOrd="0" destOrd="0" parTransId="{E5CB9D90-E138-4C89-8FF8-91BD64C63F12}" sibTransId="{5D76E98A-370A-4FE0-A36A-4288CA067399}"/>
    <dgm:cxn modelId="{97C716D2-D282-45F1-BA7D-23A87ED8D4A9}" type="presOf" srcId="{D6CC573A-BDE6-4FAC-839B-8B4681ECD6FB}" destId="{646CB14A-1508-4A89-8F68-48A92ECB47FD}" srcOrd="0" destOrd="0" presId="urn:microsoft.com/office/officeart/2005/8/layout/vList2"/>
    <dgm:cxn modelId="{C08A9611-7227-4BA4-B09C-BCC77B3328B8}" srcId="{78DE5A9C-81FD-40AB-B600-0A21C304A42C}" destId="{C48A87D3-FFFE-4B07-BBFA-05B28D6BE72B}" srcOrd="2" destOrd="0" parTransId="{F54A3144-5F9F-4ACA-A751-33A22562FCC7}" sibTransId="{BD37286D-1D4A-4564-A1BC-94341B342EF0}"/>
    <dgm:cxn modelId="{164326B1-43E3-4FA1-A840-0B9271A202BE}" type="presOf" srcId="{4F3C08F0-02DF-42C5-A381-571DEAF59D8A}" destId="{09A51C71-ED13-48C3-8EFA-5F8528045F67}" srcOrd="0" destOrd="0" presId="urn:microsoft.com/office/officeart/2005/8/layout/vList2"/>
    <dgm:cxn modelId="{BA917A7E-4B29-4096-8E8E-5B2657414F2F}" type="presOf" srcId="{C48A87D3-FFFE-4B07-BBFA-05B28D6BE72B}" destId="{95CC5975-E84D-4E95-A044-D36AE159F68E}" srcOrd="0" destOrd="0" presId="urn:microsoft.com/office/officeart/2005/8/layout/vList2"/>
    <dgm:cxn modelId="{060F3AF8-6BD8-4589-B105-F8CCEF84EE79}" type="presOf" srcId="{78DE5A9C-81FD-40AB-B600-0A21C304A42C}" destId="{D5A6E8ED-5D73-4313-AC56-DDC1D01ED073}" srcOrd="0" destOrd="0" presId="urn:microsoft.com/office/officeart/2005/8/layout/vList2"/>
    <dgm:cxn modelId="{551B2B88-B023-4833-9B1A-B867AF04EDE0}" srcId="{78DE5A9C-81FD-40AB-B600-0A21C304A42C}" destId="{D6CC573A-BDE6-4FAC-839B-8B4681ECD6FB}" srcOrd="1" destOrd="0" parTransId="{11FA4674-A781-4BAE-B01C-6B6B07471072}" sibTransId="{1216D9C1-C14A-417C-B522-AA75A9B077FC}"/>
    <dgm:cxn modelId="{F9FA4A69-C27C-4A55-A345-D7761857845A}" type="presParOf" srcId="{D5A6E8ED-5D73-4313-AC56-DDC1D01ED073}" destId="{09A51C71-ED13-48C3-8EFA-5F8528045F67}" srcOrd="0" destOrd="0" presId="urn:microsoft.com/office/officeart/2005/8/layout/vList2"/>
    <dgm:cxn modelId="{A4CFFED5-00B5-4352-90EA-960D52AA61C1}" type="presParOf" srcId="{D5A6E8ED-5D73-4313-AC56-DDC1D01ED073}" destId="{7CA3643E-A428-4115-97F3-6D5390DC2BF5}" srcOrd="1" destOrd="0" presId="urn:microsoft.com/office/officeart/2005/8/layout/vList2"/>
    <dgm:cxn modelId="{50AE3EE5-32AF-4605-AF58-B9AEEC753BEB}" type="presParOf" srcId="{D5A6E8ED-5D73-4313-AC56-DDC1D01ED073}" destId="{646CB14A-1508-4A89-8F68-48A92ECB47FD}" srcOrd="2" destOrd="0" presId="urn:microsoft.com/office/officeart/2005/8/layout/vList2"/>
    <dgm:cxn modelId="{23D725B5-7598-43A6-B1CF-68E61121A23C}" type="presParOf" srcId="{D5A6E8ED-5D73-4313-AC56-DDC1D01ED073}" destId="{08DAFF58-A93A-4BE6-B70D-81DE51927D7B}" srcOrd="3" destOrd="0" presId="urn:microsoft.com/office/officeart/2005/8/layout/vList2"/>
    <dgm:cxn modelId="{757D92EC-A65A-42DE-A90E-52BEE4522846}" type="presParOf" srcId="{D5A6E8ED-5D73-4313-AC56-DDC1D01ED073}" destId="{95CC5975-E84D-4E95-A044-D36AE159F68E}" srcOrd="4"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99BEBC6-4F8F-4A94-B326-010A7A33A79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575A635-F7DB-431A-807B-C30821AE0430}">
      <dgm:prSet custT="1"/>
      <dgm:spPr/>
      <dgm:t>
        <a:bodyPr/>
        <a:lstStyle/>
        <a:p>
          <a:pPr algn="ctr"/>
          <a:r>
            <a:rPr lang="en-US" sz="2400" dirty="0" smtClean="0"/>
            <a:t>Simulation in nominal condition: all windows open</a:t>
          </a:r>
          <a:endParaRPr lang="en-US" sz="2400" dirty="0"/>
        </a:p>
      </dgm:t>
    </dgm:pt>
    <dgm:pt modelId="{51AF2E0D-BC3B-48F0-BB30-1D0749001AC3}" type="parTrans" cxnId="{98CAB6E7-AE71-477D-9511-39B9E66C7DCB}">
      <dgm:prSet/>
      <dgm:spPr/>
      <dgm:t>
        <a:bodyPr/>
        <a:lstStyle/>
        <a:p>
          <a:endParaRPr lang="en-US" sz="2400"/>
        </a:p>
      </dgm:t>
    </dgm:pt>
    <dgm:pt modelId="{627DA45E-0B73-49F2-9104-C50048BD35D9}" type="sibTrans" cxnId="{98CAB6E7-AE71-477D-9511-39B9E66C7DCB}">
      <dgm:prSet/>
      <dgm:spPr/>
      <dgm:t>
        <a:bodyPr/>
        <a:lstStyle/>
        <a:p>
          <a:endParaRPr lang="en-US" sz="2400"/>
        </a:p>
      </dgm:t>
    </dgm:pt>
    <dgm:pt modelId="{587FCA06-4895-467C-B19F-89838FEE3024}" type="pres">
      <dgm:prSet presAssocID="{899BEBC6-4F8F-4A94-B326-010A7A33A791}" presName="linear" presStyleCnt="0">
        <dgm:presLayoutVars>
          <dgm:animLvl val="lvl"/>
          <dgm:resizeHandles val="exact"/>
        </dgm:presLayoutVars>
      </dgm:prSet>
      <dgm:spPr/>
      <dgm:t>
        <a:bodyPr/>
        <a:lstStyle/>
        <a:p>
          <a:endParaRPr lang="en-US"/>
        </a:p>
      </dgm:t>
    </dgm:pt>
    <dgm:pt modelId="{7265E712-6784-4D86-B36C-201BE959AF43}" type="pres">
      <dgm:prSet presAssocID="{1575A635-F7DB-431A-807B-C30821AE0430}" presName="parentText" presStyleLbl="node1" presStyleIdx="0" presStyleCnt="1">
        <dgm:presLayoutVars>
          <dgm:chMax val="0"/>
          <dgm:bulletEnabled val="1"/>
        </dgm:presLayoutVars>
      </dgm:prSet>
      <dgm:spPr/>
      <dgm:t>
        <a:bodyPr/>
        <a:lstStyle/>
        <a:p>
          <a:endParaRPr lang="en-US"/>
        </a:p>
      </dgm:t>
    </dgm:pt>
  </dgm:ptLst>
  <dgm:cxnLst>
    <dgm:cxn modelId="{98CAB6E7-AE71-477D-9511-39B9E66C7DCB}" srcId="{899BEBC6-4F8F-4A94-B326-010A7A33A791}" destId="{1575A635-F7DB-431A-807B-C30821AE0430}" srcOrd="0" destOrd="0" parTransId="{51AF2E0D-BC3B-48F0-BB30-1D0749001AC3}" sibTransId="{627DA45E-0B73-49F2-9104-C50048BD35D9}"/>
    <dgm:cxn modelId="{41229CC7-BB84-4C45-9813-E3B8702609F5}" type="presOf" srcId="{1575A635-F7DB-431A-807B-C30821AE0430}" destId="{7265E712-6784-4D86-B36C-201BE959AF43}" srcOrd="0" destOrd="0" presId="urn:microsoft.com/office/officeart/2005/8/layout/vList2"/>
    <dgm:cxn modelId="{32630F98-B399-40D9-87CD-A23D6DB47DD6}" type="presOf" srcId="{899BEBC6-4F8F-4A94-B326-010A7A33A791}" destId="{587FCA06-4895-467C-B19F-89838FEE3024}" srcOrd="0" destOrd="0" presId="urn:microsoft.com/office/officeart/2005/8/layout/vList2"/>
    <dgm:cxn modelId="{95E11C77-81D5-474C-8D6A-DC72E08037E9}" type="presParOf" srcId="{587FCA06-4895-467C-B19F-89838FEE3024}" destId="{7265E712-6784-4D86-B36C-201BE959AF43}"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0D67B5-7703-4983-8815-C2DD0C830F2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80517D6-F995-4DBC-A9E3-317231AF68DB}">
      <dgm:prSet custT="1"/>
      <dgm:spPr/>
      <dgm:t>
        <a:bodyPr/>
        <a:lstStyle/>
        <a:p>
          <a:pPr algn="ctr" rtl="0"/>
          <a:r>
            <a:rPr lang="en-US" sz="1800" smtClean="0"/>
            <a:t>Maximum vessel temperature “only” 421 </a:t>
          </a:r>
          <a:r>
            <a:rPr lang="en-US" sz="1800" baseline="30000" smtClean="0"/>
            <a:t>0</a:t>
          </a:r>
          <a:r>
            <a:rPr lang="en-US" sz="1800" smtClean="0"/>
            <a:t>C</a:t>
          </a:r>
          <a:endParaRPr lang="en-US" sz="1800"/>
        </a:p>
      </dgm:t>
    </dgm:pt>
    <dgm:pt modelId="{486CD84A-B6F2-45C5-BEFB-6F18F37B2006}" type="parTrans" cxnId="{04AA0C2B-5A7B-4ABD-8358-3FF86817F84C}">
      <dgm:prSet/>
      <dgm:spPr/>
      <dgm:t>
        <a:bodyPr/>
        <a:lstStyle/>
        <a:p>
          <a:pPr algn="ctr"/>
          <a:endParaRPr lang="en-US" sz="1800"/>
        </a:p>
      </dgm:t>
    </dgm:pt>
    <dgm:pt modelId="{12CAA331-3390-4D29-82ED-ADE1355746F3}" type="sibTrans" cxnId="{04AA0C2B-5A7B-4ABD-8358-3FF86817F84C}">
      <dgm:prSet/>
      <dgm:spPr/>
      <dgm:t>
        <a:bodyPr/>
        <a:lstStyle/>
        <a:p>
          <a:pPr algn="ctr"/>
          <a:endParaRPr lang="en-US" sz="1800"/>
        </a:p>
      </dgm:t>
    </dgm:pt>
    <dgm:pt modelId="{DC014DDA-D719-4204-A043-3C5E0AB80C46}">
      <dgm:prSet custT="1"/>
      <dgm:spPr/>
      <dgm:t>
        <a:bodyPr/>
        <a:lstStyle/>
        <a:p>
          <a:pPr algn="ctr" rtl="0"/>
          <a:r>
            <a:rPr lang="en-US" sz="1800" smtClean="0"/>
            <a:t>Most of the fluid flowing through the lower windows</a:t>
          </a:r>
          <a:endParaRPr lang="en-US" sz="1800"/>
        </a:p>
      </dgm:t>
    </dgm:pt>
    <dgm:pt modelId="{D6568FA5-FCDD-4898-A627-1B0CF613B229}" type="parTrans" cxnId="{1B424E8A-DE56-47A5-BAB1-537ECC9F7DED}">
      <dgm:prSet/>
      <dgm:spPr/>
      <dgm:t>
        <a:bodyPr/>
        <a:lstStyle/>
        <a:p>
          <a:pPr algn="ctr"/>
          <a:endParaRPr lang="en-US" sz="1800"/>
        </a:p>
      </dgm:t>
    </dgm:pt>
    <dgm:pt modelId="{4F9D42D2-B829-4926-886A-534D12FF7F53}" type="sibTrans" cxnId="{1B424E8A-DE56-47A5-BAB1-537ECC9F7DED}">
      <dgm:prSet/>
      <dgm:spPr/>
      <dgm:t>
        <a:bodyPr/>
        <a:lstStyle/>
        <a:p>
          <a:pPr algn="ctr"/>
          <a:endParaRPr lang="en-US" sz="1800"/>
        </a:p>
      </dgm:t>
    </dgm:pt>
    <dgm:pt modelId="{B31A3C23-BDEC-406E-ADA8-C08D85AF1BD3}" type="pres">
      <dgm:prSet presAssocID="{6A0D67B5-7703-4983-8815-C2DD0C830F2C}" presName="linear" presStyleCnt="0">
        <dgm:presLayoutVars>
          <dgm:animLvl val="lvl"/>
          <dgm:resizeHandles val="exact"/>
        </dgm:presLayoutVars>
      </dgm:prSet>
      <dgm:spPr/>
      <dgm:t>
        <a:bodyPr/>
        <a:lstStyle/>
        <a:p>
          <a:endParaRPr lang="en-US"/>
        </a:p>
      </dgm:t>
    </dgm:pt>
    <dgm:pt modelId="{1AD15CD3-9BC7-4BA3-9C03-57F4FCBD3BBC}" type="pres">
      <dgm:prSet presAssocID="{E80517D6-F995-4DBC-A9E3-317231AF68DB}" presName="parentText" presStyleLbl="node1" presStyleIdx="0" presStyleCnt="2">
        <dgm:presLayoutVars>
          <dgm:chMax val="0"/>
          <dgm:bulletEnabled val="1"/>
        </dgm:presLayoutVars>
      </dgm:prSet>
      <dgm:spPr/>
      <dgm:t>
        <a:bodyPr/>
        <a:lstStyle/>
        <a:p>
          <a:endParaRPr lang="en-US"/>
        </a:p>
      </dgm:t>
    </dgm:pt>
    <dgm:pt modelId="{BB949AF8-1D73-4D1B-A2E5-C839C2377B1F}" type="pres">
      <dgm:prSet presAssocID="{12CAA331-3390-4D29-82ED-ADE1355746F3}" presName="spacer" presStyleCnt="0"/>
      <dgm:spPr/>
    </dgm:pt>
    <dgm:pt modelId="{04D1018E-28C8-4977-AD60-72D7183BB8E3}" type="pres">
      <dgm:prSet presAssocID="{DC014DDA-D719-4204-A043-3C5E0AB80C46}" presName="parentText" presStyleLbl="node1" presStyleIdx="1" presStyleCnt="2">
        <dgm:presLayoutVars>
          <dgm:chMax val="0"/>
          <dgm:bulletEnabled val="1"/>
        </dgm:presLayoutVars>
      </dgm:prSet>
      <dgm:spPr/>
      <dgm:t>
        <a:bodyPr/>
        <a:lstStyle/>
        <a:p>
          <a:endParaRPr lang="en-US"/>
        </a:p>
      </dgm:t>
    </dgm:pt>
  </dgm:ptLst>
  <dgm:cxnLst>
    <dgm:cxn modelId="{1B424E8A-DE56-47A5-BAB1-537ECC9F7DED}" srcId="{6A0D67B5-7703-4983-8815-C2DD0C830F2C}" destId="{DC014DDA-D719-4204-A043-3C5E0AB80C46}" srcOrd="1" destOrd="0" parTransId="{D6568FA5-FCDD-4898-A627-1B0CF613B229}" sibTransId="{4F9D42D2-B829-4926-886A-534D12FF7F53}"/>
    <dgm:cxn modelId="{370A9CE1-AD85-42CE-A58D-45A560A41CBC}" type="presOf" srcId="{E80517D6-F995-4DBC-A9E3-317231AF68DB}" destId="{1AD15CD3-9BC7-4BA3-9C03-57F4FCBD3BBC}" srcOrd="0" destOrd="0" presId="urn:microsoft.com/office/officeart/2005/8/layout/vList2"/>
    <dgm:cxn modelId="{04AA0C2B-5A7B-4ABD-8358-3FF86817F84C}" srcId="{6A0D67B5-7703-4983-8815-C2DD0C830F2C}" destId="{E80517D6-F995-4DBC-A9E3-317231AF68DB}" srcOrd="0" destOrd="0" parTransId="{486CD84A-B6F2-45C5-BEFB-6F18F37B2006}" sibTransId="{12CAA331-3390-4D29-82ED-ADE1355746F3}"/>
    <dgm:cxn modelId="{B90AA07A-E067-4524-8166-8ACFDF93D1C7}" type="presOf" srcId="{6A0D67B5-7703-4983-8815-C2DD0C830F2C}" destId="{B31A3C23-BDEC-406E-ADA8-C08D85AF1BD3}" srcOrd="0" destOrd="0" presId="urn:microsoft.com/office/officeart/2005/8/layout/vList2"/>
    <dgm:cxn modelId="{726B7686-7953-48E0-9D10-798BC85ED991}" type="presOf" srcId="{DC014DDA-D719-4204-A043-3C5E0AB80C46}" destId="{04D1018E-28C8-4977-AD60-72D7183BB8E3}" srcOrd="0" destOrd="0" presId="urn:microsoft.com/office/officeart/2005/8/layout/vList2"/>
    <dgm:cxn modelId="{3759C271-8745-4B74-A903-043A5AE2C939}" type="presParOf" srcId="{B31A3C23-BDEC-406E-ADA8-C08D85AF1BD3}" destId="{1AD15CD3-9BC7-4BA3-9C03-57F4FCBD3BBC}" srcOrd="0" destOrd="0" presId="urn:microsoft.com/office/officeart/2005/8/layout/vList2"/>
    <dgm:cxn modelId="{1DF3A0A8-3F61-4EE7-8094-F9DBBB881D5A}" type="presParOf" srcId="{B31A3C23-BDEC-406E-ADA8-C08D85AF1BD3}" destId="{BB949AF8-1D73-4D1B-A2E5-C839C2377B1F}" srcOrd="1" destOrd="0" presId="urn:microsoft.com/office/officeart/2005/8/layout/vList2"/>
    <dgm:cxn modelId="{0774B306-7F68-4EF8-972F-9EFA551E0BB0}" type="presParOf" srcId="{B31A3C23-BDEC-406E-ADA8-C08D85AF1BD3}" destId="{04D1018E-28C8-4977-AD60-72D7183BB8E3}" srcOrd="2"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3BDAA7F-1934-4C2A-BE26-4383CE0281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0E20EE0-7795-41BF-B66D-3F7B98B45AF4}">
      <dgm:prSet/>
      <dgm:spPr/>
      <dgm:t>
        <a:bodyPr/>
        <a:lstStyle/>
        <a:p>
          <a:pPr algn="ctr"/>
          <a:r>
            <a:rPr lang="en-US" smtClean="0"/>
            <a:t>Parametric study closing/opening selected window layers</a:t>
          </a:r>
          <a:endParaRPr lang="en-US"/>
        </a:p>
      </dgm:t>
    </dgm:pt>
    <dgm:pt modelId="{44E8FA6C-A161-47C0-99F7-63332B86D4DD}" type="parTrans" cxnId="{390710B8-BDD0-460D-8805-9B9943069A24}">
      <dgm:prSet/>
      <dgm:spPr/>
      <dgm:t>
        <a:bodyPr/>
        <a:lstStyle/>
        <a:p>
          <a:endParaRPr lang="en-US"/>
        </a:p>
      </dgm:t>
    </dgm:pt>
    <dgm:pt modelId="{4E02D686-A6E4-4C0A-9F69-28146C7FCB77}" type="sibTrans" cxnId="{390710B8-BDD0-460D-8805-9B9943069A24}">
      <dgm:prSet/>
      <dgm:spPr/>
      <dgm:t>
        <a:bodyPr/>
        <a:lstStyle/>
        <a:p>
          <a:endParaRPr lang="en-US"/>
        </a:p>
      </dgm:t>
    </dgm:pt>
    <dgm:pt modelId="{F9474D93-88EB-4DEA-8E4F-20657A5929CF}" type="pres">
      <dgm:prSet presAssocID="{13BDAA7F-1934-4C2A-BE26-4383CE028195}" presName="linear" presStyleCnt="0">
        <dgm:presLayoutVars>
          <dgm:animLvl val="lvl"/>
          <dgm:resizeHandles val="exact"/>
        </dgm:presLayoutVars>
      </dgm:prSet>
      <dgm:spPr/>
      <dgm:t>
        <a:bodyPr/>
        <a:lstStyle/>
        <a:p>
          <a:endParaRPr lang="en-US"/>
        </a:p>
      </dgm:t>
    </dgm:pt>
    <dgm:pt modelId="{FB971B43-E2A3-4948-816A-C8F7E3925E22}" type="pres">
      <dgm:prSet presAssocID="{90E20EE0-7795-41BF-B66D-3F7B98B45AF4}" presName="parentText" presStyleLbl="node1" presStyleIdx="0" presStyleCnt="1">
        <dgm:presLayoutVars>
          <dgm:chMax val="0"/>
          <dgm:bulletEnabled val="1"/>
        </dgm:presLayoutVars>
      </dgm:prSet>
      <dgm:spPr/>
      <dgm:t>
        <a:bodyPr/>
        <a:lstStyle/>
        <a:p>
          <a:endParaRPr lang="en-US"/>
        </a:p>
      </dgm:t>
    </dgm:pt>
  </dgm:ptLst>
  <dgm:cxnLst>
    <dgm:cxn modelId="{9D53C04A-CB63-4BBC-A4B5-7AA0C39039B2}" type="presOf" srcId="{13BDAA7F-1934-4C2A-BE26-4383CE028195}" destId="{F9474D93-88EB-4DEA-8E4F-20657A5929CF}" srcOrd="0" destOrd="0" presId="urn:microsoft.com/office/officeart/2005/8/layout/vList2"/>
    <dgm:cxn modelId="{390710B8-BDD0-460D-8805-9B9943069A24}" srcId="{13BDAA7F-1934-4C2A-BE26-4383CE028195}" destId="{90E20EE0-7795-41BF-B66D-3F7B98B45AF4}" srcOrd="0" destOrd="0" parTransId="{44E8FA6C-A161-47C0-99F7-63332B86D4DD}" sibTransId="{4E02D686-A6E4-4C0A-9F69-28146C7FCB77}"/>
    <dgm:cxn modelId="{96CC8A5B-6E80-4559-BBA4-751E8526E031}" type="presOf" srcId="{90E20EE0-7795-41BF-B66D-3F7B98B45AF4}" destId="{FB971B43-E2A3-4948-816A-C8F7E3925E22}" srcOrd="0" destOrd="0" presId="urn:microsoft.com/office/officeart/2005/8/layout/vList2"/>
    <dgm:cxn modelId="{9D5AE1ED-74FA-4C41-9AB5-DAF7F8656687}" type="presParOf" srcId="{F9474D93-88EB-4DEA-8E4F-20657A5929CF}" destId="{FB971B43-E2A3-4948-816A-C8F7E3925E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EC33A-F814-49F0-90CC-D406104957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FDE2E69-5FC3-42A4-908A-C6699472C23D}">
      <dgm:prSet custT="1"/>
      <dgm:spPr/>
      <dgm:t>
        <a:bodyPr/>
        <a:lstStyle/>
        <a:p>
          <a:pPr rtl="0"/>
          <a:r>
            <a:rPr lang="en-US" sz="1600" dirty="0" smtClean="0"/>
            <a:t>Lead Cooled Nuclear Reactor Demonstrator</a:t>
          </a:r>
          <a:endParaRPr lang="en-US" sz="1600" dirty="0"/>
        </a:p>
      </dgm:t>
    </dgm:pt>
    <dgm:pt modelId="{58A6D994-8D7F-49F8-85EF-E750DCA40C6F}" type="parTrans" cxnId="{34C1502D-C159-4B87-804D-5286189B7B77}">
      <dgm:prSet/>
      <dgm:spPr/>
      <dgm:t>
        <a:bodyPr/>
        <a:lstStyle/>
        <a:p>
          <a:endParaRPr lang="en-US" sz="1600"/>
        </a:p>
      </dgm:t>
    </dgm:pt>
    <dgm:pt modelId="{0FF1499A-E5BB-4FBE-A3B2-298585A95BBC}" type="sibTrans" cxnId="{34C1502D-C159-4B87-804D-5286189B7B77}">
      <dgm:prSet/>
      <dgm:spPr/>
      <dgm:t>
        <a:bodyPr/>
        <a:lstStyle/>
        <a:p>
          <a:endParaRPr lang="en-US" sz="1600"/>
        </a:p>
      </dgm:t>
    </dgm:pt>
    <dgm:pt modelId="{178646C1-9B82-4099-99BB-F10C377C87C7}">
      <dgm:prSet custT="1"/>
      <dgm:spPr/>
      <dgm:t>
        <a:bodyPr/>
        <a:lstStyle/>
        <a:p>
          <a:pPr rtl="0"/>
          <a:r>
            <a:rPr lang="en-US" sz="1600" dirty="0" smtClean="0"/>
            <a:t>Primary system: cylinder ~10 m high and 8 m diameter.</a:t>
          </a:r>
          <a:endParaRPr lang="en-US" sz="1600" dirty="0"/>
        </a:p>
      </dgm:t>
    </dgm:pt>
    <dgm:pt modelId="{1B838621-BB3B-49B5-8EE3-BD30BC6E7510}" type="parTrans" cxnId="{F36B8F99-F54A-43C2-BD3F-B88A495C0121}">
      <dgm:prSet/>
      <dgm:spPr/>
      <dgm:t>
        <a:bodyPr/>
        <a:lstStyle/>
        <a:p>
          <a:endParaRPr lang="en-US" sz="1600"/>
        </a:p>
      </dgm:t>
    </dgm:pt>
    <dgm:pt modelId="{1AD06A5E-83DA-49AF-AFA7-F2EF1A1A7790}" type="sibTrans" cxnId="{F36B8F99-F54A-43C2-BD3F-B88A495C0121}">
      <dgm:prSet/>
      <dgm:spPr/>
      <dgm:t>
        <a:bodyPr/>
        <a:lstStyle/>
        <a:p>
          <a:endParaRPr lang="en-US" sz="1600"/>
        </a:p>
      </dgm:t>
    </dgm:pt>
    <dgm:pt modelId="{9E55837B-AF07-4F63-864A-560958020C36}">
      <dgm:prSet custT="1"/>
      <dgm:spPr/>
      <dgm:t>
        <a:bodyPr/>
        <a:lstStyle/>
        <a:p>
          <a:pPr rtl="0"/>
          <a:r>
            <a:rPr lang="en-US" sz="1600" smtClean="0"/>
            <a:t>3 Primary Pumps (PP)</a:t>
          </a:r>
          <a:endParaRPr lang="en-US" sz="1600"/>
        </a:p>
      </dgm:t>
    </dgm:pt>
    <dgm:pt modelId="{693B7BBA-B8A2-4EF7-8222-97FF6984620E}" type="parTrans" cxnId="{3CBA0E91-D00D-40E6-95E8-6D0D9E1F802B}">
      <dgm:prSet/>
      <dgm:spPr/>
      <dgm:t>
        <a:bodyPr/>
        <a:lstStyle/>
        <a:p>
          <a:endParaRPr lang="en-US" sz="1600"/>
        </a:p>
      </dgm:t>
    </dgm:pt>
    <dgm:pt modelId="{BF44D76D-D6E7-4FD5-98F0-0AC2FC09FD57}" type="sibTrans" cxnId="{3CBA0E91-D00D-40E6-95E8-6D0D9E1F802B}">
      <dgm:prSet/>
      <dgm:spPr/>
      <dgm:t>
        <a:bodyPr/>
        <a:lstStyle/>
        <a:p>
          <a:endParaRPr lang="en-US" sz="1600"/>
        </a:p>
      </dgm:t>
    </dgm:pt>
    <dgm:pt modelId="{62E036FF-0542-41D8-A6D4-2575FD5AA529}">
      <dgm:prSet custT="1"/>
      <dgm:spPr/>
      <dgm:t>
        <a:bodyPr/>
        <a:lstStyle/>
        <a:p>
          <a:pPr rtl="0"/>
          <a:r>
            <a:rPr lang="en-US" sz="1600" smtClean="0"/>
            <a:t>3 Steam Generators (SG), pressure loss 0.5 Bar </a:t>
          </a:r>
          <a:endParaRPr lang="en-US" sz="1600"/>
        </a:p>
      </dgm:t>
    </dgm:pt>
    <dgm:pt modelId="{8D133ECF-FE99-4C37-9430-E70A42111801}" type="parTrans" cxnId="{ABC493CF-4DC3-45B1-9A7D-1EEBAA9B206B}">
      <dgm:prSet/>
      <dgm:spPr/>
      <dgm:t>
        <a:bodyPr/>
        <a:lstStyle/>
        <a:p>
          <a:endParaRPr lang="en-US" sz="1600"/>
        </a:p>
      </dgm:t>
    </dgm:pt>
    <dgm:pt modelId="{BBD6D501-3E5C-421A-8FC7-B42CAC5A456E}" type="sibTrans" cxnId="{ABC493CF-4DC3-45B1-9A7D-1EEBAA9B206B}">
      <dgm:prSet/>
      <dgm:spPr/>
      <dgm:t>
        <a:bodyPr/>
        <a:lstStyle/>
        <a:p>
          <a:endParaRPr lang="en-US" sz="1600"/>
        </a:p>
      </dgm:t>
    </dgm:pt>
    <dgm:pt modelId="{12899C56-6815-42D1-BCD6-DCAE06881866}">
      <dgm:prSet custT="1"/>
      <dgm:spPr/>
      <dgm:t>
        <a:bodyPr/>
        <a:lstStyle/>
        <a:p>
          <a:pPr rtl="0"/>
          <a:r>
            <a:rPr lang="en-US" sz="1600" smtClean="0"/>
            <a:t>1 Core, pressure loss 1.0 Bar</a:t>
          </a:r>
          <a:endParaRPr lang="en-US" sz="1600"/>
        </a:p>
      </dgm:t>
    </dgm:pt>
    <dgm:pt modelId="{C7FE2AEE-6A7C-4C5F-B741-B240C7008BAA}" type="parTrans" cxnId="{FB98DCC4-4677-4B55-A75C-75D1E9AF6F70}">
      <dgm:prSet/>
      <dgm:spPr/>
      <dgm:t>
        <a:bodyPr/>
        <a:lstStyle/>
        <a:p>
          <a:endParaRPr lang="en-US" sz="1600"/>
        </a:p>
      </dgm:t>
    </dgm:pt>
    <dgm:pt modelId="{96171554-7CFB-4623-B5FC-ED778627A246}" type="sibTrans" cxnId="{FB98DCC4-4677-4B55-A75C-75D1E9AF6F70}">
      <dgm:prSet/>
      <dgm:spPr/>
      <dgm:t>
        <a:bodyPr/>
        <a:lstStyle/>
        <a:p>
          <a:endParaRPr lang="en-US" sz="1600"/>
        </a:p>
      </dgm:t>
    </dgm:pt>
    <dgm:pt modelId="{4B5E2ED2-55B4-4D52-AEF0-A153AB206925}">
      <dgm:prSet custT="1"/>
      <dgm:spPr/>
      <dgm:t>
        <a:bodyPr/>
        <a:lstStyle/>
        <a:p>
          <a:pPr rtl="0"/>
          <a:r>
            <a:rPr lang="en-US" sz="1600" dirty="0" smtClean="0"/>
            <a:t>3 different free surface levels</a:t>
          </a:r>
          <a:endParaRPr lang="en-US" sz="1600" dirty="0"/>
        </a:p>
      </dgm:t>
    </dgm:pt>
    <dgm:pt modelId="{0B6EF05A-31BB-4EDB-8026-994C112BC681}" type="parTrans" cxnId="{FA7100FD-05A8-4A37-8731-596C5352A76D}">
      <dgm:prSet/>
      <dgm:spPr/>
      <dgm:t>
        <a:bodyPr/>
        <a:lstStyle/>
        <a:p>
          <a:endParaRPr lang="en-US" sz="1600"/>
        </a:p>
      </dgm:t>
    </dgm:pt>
    <dgm:pt modelId="{601AE067-BBA3-4DD9-87CE-F6ED423E0600}" type="sibTrans" cxnId="{FA7100FD-05A8-4A37-8731-596C5352A76D}">
      <dgm:prSet/>
      <dgm:spPr/>
      <dgm:t>
        <a:bodyPr/>
        <a:lstStyle/>
        <a:p>
          <a:endParaRPr lang="en-US" sz="1600"/>
        </a:p>
      </dgm:t>
    </dgm:pt>
    <dgm:pt modelId="{DDA506F7-84F4-46CA-9234-6AEA0390A628}">
      <dgm:prSet custT="1"/>
      <dgm:spPr/>
      <dgm:t>
        <a:bodyPr/>
        <a:lstStyle/>
        <a:p>
          <a:pPr rtl="0"/>
          <a:r>
            <a:rPr lang="en-US" sz="1600" dirty="0" smtClean="0"/>
            <a:t>Power: 300 </a:t>
          </a:r>
          <a:r>
            <a:rPr lang="en-US" sz="1600" dirty="0" err="1" smtClean="0"/>
            <a:t>MW</a:t>
          </a:r>
          <a:r>
            <a:rPr lang="en-US" sz="1600" baseline="-25000" dirty="0" err="1" smtClean="0"/>
            <a:t>th</a:t>
          </a:r>
          <a:endParaRPr lang="en-US" sz="1600" dirty="0"/>
        </a:p>
      </dgm:t>
    </dgm:pt>
    <dgm:pt modelId="{CDD685AB-C2F9-4D4E-9E49-F97700D993DB}" type="parTrans" cxnId="{C2C01506-8E5E-4EC2-97DD-672F44AF27BB}">
      <dgm:prSet/>
      <dgm:spPr/>
      <dgm:t>
        <a:bodyPr/>
        <a:lstStyle/>
        <a:p>
          <a:endParaRPr lang="en-US" sz="1600"/>
        </a:p>
      </dgm:t>
    </dgm:pt>
    <dgm:pt modelId="{3FFA0CC4-07A7-4F75-B18A-6E9C74A47584}" type="sibTrans" cxnId="{C2C01506-8E5E-4EC2-97DD-672F44AF27BB}">
      <dgm:prSet/>
      <dgm:spPr/>
      <dgm:t>
        <a:bodyPr/>
        <a:lstStyle/>
        <a:p>
          <a:endParaRPr lang="en-US" sz="1600"/>
        </a:p>
      </dgm:t>
    </dgm:pt>
    <dgm:pt modelId="{A9D33736-4697-425B-AB6F-39B5DA222F02}">
      <dgm:prSet custT="1"/>
      <dgm:spPr/>
      <dgm:t>
        <a:bodyPr/>
        <a:lstStyle/>
        <a:p>
          <a:pPr rtl="0"/>
          <a:r>
            <a:rPr lang="en-US" sz="1600" smtClean="0"/>
            <a:t>Mass flow rate: 17, 000 kg/s</a:t>
          </a:r>
          <a:endParaRPr lang="en-US" sz="1600"/>
        </a:p>
      </dgm:t>
    </dgm:pt>
    <dgm:pt modelId="{6A8FEF9A-02E4-4ADA-BFC7-4114DBDBA7F6}" type="parTrans" cxnId="{53B7C559-F2EB-4F49-967A-8FCCEA81D8D3}">
      <dgm:prSet/>
      <dgm:spPr/>
      <dgm:t>
        <a:bodyPr/>
        <a:lstStyle/>
        <a:p>
          <a:endParaRPr lang="en-US" sz="1600"/>
        </a:p>
      </dgm:t>
    </dgm:pt>
    <dgm:pt modelId="{7C16EB3F-663E-4FDF-ADC5-2382BACD11A3}" type="sibTrans" cxnId="{53B7C559-F2EB-4F49-967A-8FCCEA81D8D3}">
      <dgm:prSet/>
      <dgm:spPr/>
      <dgm:t>
        <a:bodyPr/>
        <a:lstStyle/>
        <a:p>
          <a:endParaRPr lang="en-US" sz="1600"/>
        </a:p>
      </dgm:t>
    </dgm:pt>
    <dgm:pt modelId="{05E59A1A-A7D2-414D-8E0F-DEB5F97F1F14}">
      <dgm:prSet custT="1"/>
      <dgm:spPr/>
      <dgm:t>
        <a:bodyPr/>
        <a:lstStyle/>
        <a:p>
          <a:pPr rtl="0"/>
          <a:r>
            <a:rPr lang="en-US" sz="1600" smtClean="0"/>
            <a:t>Thermal cycle: 400 </a:t>
          </a:r>
          <a:r>
            <a:rPr lang="en-US" sz="1600" baseline="30000" smtClean="0"/>
            <a:t>0</a:t>
          </a:r>
          <a:r>
            <a:rPr lang="en-US" sz="1600" smtClean="0"/>
            <a:t>C – 520 </a:t>
          </a:r>
          <a:r>
            <a:rPr lang="en-US" sz="1600" baseline="30000" smtClean="0"/>
            <a:t>0</a:t>
          </a:r>
          <a:r>
            <a:rPr lang="en-US" sz="1600" smtClean="0"/>
            <a:t>C at SG, + ~5 K at the Core </a:t>
          </a:r>
          <a:endParaRPr lang="en-US" sz="1600"/>
        </a:p>
      </dgm:t>
    </dgm:pt>
    <dgm:pt modelId="{AD4C98FB-4AED-481E-B952-911D5F90ABCE}" type="parTrans" cxnId="{6E108864-15DE-417A-A2AF-76BD856A8E51}">
      <dgm:prSet/>
      <dgm:spPr/>
      <dgm:t>
        <a:bodyPr/>
        <a:lstStyle/>
        <a:p>
          <a:endParaRPr lang="en-US" sz="1600"/>
        </a:p>
      </dgm:t>
    </dgm:pt>
    <dgm:pt modelId="{C74AC7DD-D09E-430D-839C-9613B9139CA7}" type="sibTrans" cxnId="{6E108864-15DE-417A-A2AF-76BD856A8E51}">
      <dgm:prSet/>
      <dgm:spPr/>
      <dgm:t>
        <a:bodyPr/>
        <a:lstStyle/>
        <a:p>
          <a:endParaRPr lang="en-US" sz="1600"/>
        </a:p>
      </dgm:t>
    </dgm:pt>
    <dgm:pt modelId="{F578EE91-2962-4105-A758-E7A884349D1B}" type="pres">
      <dgm:prSet presAssocID="{959EC33A-F814-49F0-90CC-D40610495739}" presName="linear" presStyleCnt="0">
        <dgm:presLayoutVars>
          <dgm:animLvl val="lvl"/>
          <dgm:resizeHandles val="exact"/>
        </dgm:presLayoutVars>
      </dgm:prSet>
      <dgm:spPr/>
      <dgm:t>
        <a:bodyPr/>
        <a:lstStyle/>
        <a:p>
          <a:endParaRPr lang="en-US"/>
        </a:p>
      </dgm:t>
    </dgm:pt>
    <dgm:pt modelId="{73AE7277-A0CE-44FA-A0B6-DB2963B3FEBC}" type="pres">
      <dgm:prSet presAssocID="{0FDE2E69-5FC3-42A4-908A-C6699472C23D}" presName="parentText" presStyleLbl="node1" presStyleIdx="0" presStyleCnt="9">
        <dgm:presLayoutVars>
          <dgm:chMax val="0"/>
          <dgm:bulletEnabled val="1"/>
        </dgm:presLayoutVars>
      </dgm:prSet>
      <dgm:spPr/>
      <dgm:t>
        <a:bodyPr/>
        <a:lstStyle/>
        <a:p>
          <a:endParaRPr lang="en-US"/>
        </a:p>
      </dgm:t>
    </dgm:pt>
    <dgm:pt modelId="{05658739-432D-4E06-A7B7-F8A1E1ECA03E}" type="pres">
      <dgm:prSet presAssocID="{0FF1499A-E5BB-4FBE-A3B2-298585A95BBC}" presName="spacer" presStyleCnt="0"/>
      <dgm:spPr/>
    </dgm:pt>
    <dgm:pt modelId="{98743237-D384-47D9-A709-F5EB1DE4B1FA}" type="pres">
      <dgm:prSet presAssocID="{178646C1-9B82-4099-99BB-F10C377C87C7}" presName="parentText" presStyleLbl="node1" presStyleIdx="1" presStyleCnt="9">
        <dgm:presLayoutVars>
          <dgm:chMax val="0"/>
          <dgm:bulletEnabled val="1"/>
        </dgm:presLayoutVars>
      </dgm:prSet>
      <dgm:spPr/>
      <dgm:t>
        <a:bodyPr/>
        <a:lstStyle/>
        <a:p>
          <a:endParaRPr lang="en-US"/>
        </a:p>
      </dgm:t>
    </dgm:pt>
    <dgm:pt modelId="{3C579022-D492-40DA-B24D-E0CB9C5FBAC1}" type="pres">
      <dgm:prSet presAssocID="{1AD06A5E-83DA-49AF-AFA7-F2EF1A1A7790}" presName="spacer" presStyleCnt="0"/>
      <dgm:spPr/>
    </dgm:pt>
    <dgm:pt modelId="{130B62F6-6A43-49B2-870B-0B1A3252DA9D}" type="pres">
      <dgm:prSet presAssocID="{9E55837B-AF07-4F63-864A-560958020C36}" presName="parentText" presStyleLbl="node1" presStyleIdx="2" presStyleCnt="9" custScaleY="73358">
        <dgm:presLayoutVars>
          <dgm:chMax val="0"/>
          <dgm:bulletEnabled val="1"/>
        </dgm:presLayoutVars>
      </dgm:prSet>
      <dgm:spPr/>
      <dgm:t>
        <a:bodyPr/>
        <a:lstStyle/>
        <a:p>
          <a:endParaRPr lang="en-US"/>
        </a:p>
      </dgm:t>
    </dgm:pt>
    <dgm:pt modelId="{025264E6-DD72-4D53-9736-159123FB10B5}" type="pres">
      <dgm:prSet presAssocID="{BF44D76D-D6E7-4FD5-98F0-0AC2FC09FD57}" presName="spacer" presStyleCnt="0"/>
      <dgm:spPr/>
    </dgm:pt>
    <dgm:pt modelId="{68853273-B54F-4C57-8B03-1E287C7BEC08}" type="pres">
      <dgm:prSet presAssocID="{62E036FF-0542-41D8-A6D4-2575FD5AA529}" presName="parentText" presStyleLbl="node1" presStyleIdx="3" presStyleCnt="9" custScaleY="81649">
        <dgm:presLayoutVars>
          <dgm:chMax val="0"/>
          <dgm:bulletEnabled val="1"/>
        </dgm:presLayoutVars>
      </dgm:prSet>
      <dgm:spPr/>
      <dgm:t>
        <a:bodyPr/>
        <a:lstStyle/>
        <a:p>
          <a:endParaRPr lang="en-US"/>
        </a:p>
      </dgm:t>
    </dgm:pt>
    <dgm:pt modelId="{C4D1D3F1-62F6-4D6E-B797-0132EC2BCC85}" type="pres">
      <dgm:prSet presAssocID="{BBD6D501-3E5C-421A-8FC7-B42CAC5A456E}" presName="spacer" presStyleCnt="0"/>
      <dgm:spPr/>
    </dgm:pt>
    <dgm:pt modelId="{97349415-34E8-4A13-8190-A605C877C9B8}" type="pres">
      <dgm:prSet presAssocID="{12899C56-6815-42D1-BCD6-DCAE06881866}" presName="parentText" presStyleLbl="node1" presStyleIdx="4" presStyleCnt="9" custScaleY="64339">
        <dgm:presLayoutVars>
          <dgm:chMax val="0"/>
          <dgm:bulletEnabled val="1"/>
        </dgm:presLayoutVars>
      </dgm:prSet>
      <dgm:spPr/>
      <dgm:t>
        <a:bodyPr/>
        <a:lstStyle/>
        <a:p>
          <a:endParaRPr lang="en-US"/>
        </a:p>
      </dgm:t>
    </dgm:pt>
    <dgm:pt modelId="{58B9165E-8CB0-4049-BC60-EF025B671FAC}" type="pres">
      <dgm:prSet presAssocID="{96171554-7CFB-4623-B5FC-ED778627A246}" presName="spacer" presStyleCnt="0"/>
      <dgm:spPr/>
    </dgm:pt>
    <dgm:pt modelId="{2B135F09-2EE1-4A1E-9C7B-89A27028AF2E}" type="pres">
      <dgm:prSet presAssocID="{4B5E2ED2-55B4-4D52-AEF0-A153AB206925}" presName="parentText" presStyleLbl="node1" presStyleIdx="5" presStyleCnt="9">
        <dgm:presLayoutVars>
          <dgm:chMax val="0"/>
          <dgm:bulletEnabled val="1"/>
        </dgm:presLayoutVars>
      </dgm:prSet>
      <dgm:spPr/>
      <dgm:t>
        <a:bodyPr/>
        <a:lstStyle/>
        <a:p>
          <a:endParaRPr lang="en-US"/>
        </a:p>
      </dgm:t>
    </dgm:pt>
    <dgm:pt modelId="{D5F6506A-5207-4BD0-85BE-00F9E39875E2}" type="pres">
      <dgm:prSet presAssocID="{601AE067-BBA3-4DD9-87CE-F6ED423E0600}" presName="spacer" presStyleCnt="0"/>
      <dgm:spPr/>
    </dgm:pt>
    <dgm:pt modelId="{98C8A95C-DECC-49BE-B53E-CCF46CAE33B3}" type="pres">
      <dgm:prSet presAssocID="{DDA506F7-84F4-46CA-9234-6AEA0390A628}" presName="parentText" presStyleLbl="node1" presStyleIdx="6" presStyleCnt="9" custScaleY="62038">
        <dgm:presLayoutVars>
          <dgm:chMax val="0"/>
          <dgm:bulletEnabled val="1"/>
        </dgm:presLayoutVars>
      </dgm:prSet>
      <dgm:spPr/>
      <dgm:t>
        <a:bodyPr/>
        <a:lstStyle/>
        <a:p>
          <a:endParaRPr lang="en-US"/>
        </a:p>
      </dgm:t>
    </dgm:pt>
    <dgm:pt modelId="{646BE930-84A7-4113-9EB2-E76A9F6E6BDC}" type="pres">
      <dgm:prSet presAssocID="{3FFA0CC4-07A7-4F75-B18A-6E9C74A47584}" presName="spacer" presStyleCnt="0"/>
      <dgm:spPr/>
    </dgm:pt>
    <dgm:pt modelId="{C2A6CD0D-19FD-4C97-8014-DD391FD1622D}" type="pres">
      <dgm:prSet presAssocID="{A9D33736-4697-425B-AB6F-39B5DA222F02}" presName="parentText" presStyleLbl="node1" presStyleIdx="7" presStyleCnt="9">
        <dgm:presLayoutVars>
          <dgm:chMax val="0"/>
          <dgm:bulletEnabled val="1"/>
        </dgm:presLayoutVars>
      </dgm:prSet>
      <dgm:spPr/>
      <dgm:t>
        <a:bodyPr/>
        <a:lstStyle/>
        <a:p>
          <a:endParaRPr lang="en-US"/>
        </a:p>
      </dgm:t>
    </dgm:pt>
    <dgm:pt modelId="{E433B4BE-0385-4DEF-9A67-93B07444D4BA}" type="pres">
      <dgm:prSet presAssocID="{7C16EB3F-663E-4FDF-ADC5-2382BACD11A3}" presName="spacer" presStyleCnt="0"/>
      <dgm:spPr/>
    </dgm:pt>
    <dgm:pt modelId="{3890DD5E-0C82-4F4D-86A2-FA19FD8A2944}" type="pres">
      <dgm:prSet presAssocID="{05E59A1A-A7D2-414D-8E0F-DEB5F97F1F14}" presName="parentText" presStyleLbl="node1" presStyleIdx="8" presStyleCnt="9">
        <dgm:presLayoutVars>
          <dgm:chMax val="0"/>
          <dgm:bulletEnabled val="1"/>
        </dgm:presLayoutVars>
      </dgm:prSet>
      <dgm:spPr/>
      <dgm:t>
        <a:bodyPr/>
        <a:lstStyle/>
        <a:p>
          <a:endParaRPr lang="en-US"/>
        </a:p>
      </dgm:t>
    </dgm:pt>
  </dgm:ptLst>
  <dgm:cxnLst>
    <dgm:cxn modelId="{DA9E2513-C4ED-462D-BD73-204EA733EE29}" type="presOf" srcId="{A9D33736-4697-425B-AB6F-39B5DA222F02}" destId="{C2A6CD0D-19FD-4C97-8014-DD391FD1622D}" srcOrd="0" destOrd="0" presId="urn:microsoft.com/office/officeart/2005/8/layout/vList2"/>
    <dgm:cxn modelId="{5F3B2FF1-3D4A-4F65-B787-62BBBE20228F}" type="presOf" srcId="{178646C1-9B82-4099-99BB-F10C377C87C7}" destId="{98743237-D384-47D9-A709-F5EB1DE4B1FA}" srcOrd="0" destOrd="0" presId="urn:microsoft.com/office/officeart/2005/8/layout/vList2"/>
    <dgm:cxn modelId="{FB98DCC4-4677-4B55-A75C-75D1E9AF6F70}" srcId="{959EC33A-F814-49F0-90CC-D40610495739}" destId="{12899C56-6815-42D1-BCD6-DCAE06881866}" srcOrd="4" destOrd="0" parTransId="{C7FE2AEE-6A7C-4C5F-B741-B240C7008BAA}" sibTransId="{96171554-7CFB-4623-B5FC-ED778627A246}"/>
    <dgm:cxn modelId="{6E108864-15DE-417A-A2AF-76BD856A8E51}" srcId="{959EC33A-F814-49F0-90CC-D40610495739}" destId="{05E59A1A-A7D2-414D-8E0F-DEB5F97F1F14}" srcOrd="8" destOrd="0" parTransId="{AD4C98FB-4AED-481E-B952-911D5F90ABCE}" sibTransId="{C74AC7DD-D09E-430D-839C-9613B9139CA7}"/>
    <dgm:cxn modelId="{53B7C559-F2EB-4F49-967A-8FCCEA81D8D3}" srcId="{959EC33A-F814-49F0-90CC-D40610495739}" destId="{A9D33736-4697-425B-AB6F-39B5DA222F02}" srcOrd="7" destOrd="0" parTransId="{6A8FEF9A-02E4-4ADA-BFC7-4114DBDBA7F6}" sibTransId="{7C16EB3F-663E-4FDF-ADC5-2382BACD11A3}"/>
    <dgm:cxn modelId="{D00E94A1-9D45-4F81-BBC2-7F613BE88DBC}" type="presOf" srcId="{9E55837B-AF07-4F63-864A-560958020C36}" destId="{130B62F6-6A43-49B2-870B-0B1A3252DA9D}" srcOrd="0" destOrd="0" presId="urn:microsoft.com/office/officeart/2005/8/layout/vList2"/>
    <dgm:cxn modelId="{3CBA0E91-D00D-40E6-95E8-6D0D9E1F802B}" srcId="{959EC33A-F814-49F0-90CC-D40610495739}" destId="{9E55837B-AF07-4F63-864A-560958020C36}" srcOrd="2" destOrd="0" parTransId="{693B7BBA-B8A2-4EF7-8222-97FF6984620E}" sibTransId="{BF44D76D-D6E7-4FD5-98F0-0AC2FC09FD57}"/>
    <dgm:cxn modelId="{ABC493CF-4DC3-45B1-9A7D-1EEBAA9B206B}" srcId="{959EC33A-F814-49F0-90CC-D40610495739}" destId="{62E036FF-0542-41D8-A6D4-2575FD5AA529}" srcOrd="3" destOrd="0" parTransId="{8D133ECF-FE99-4C37-9430-E70A42111801}" sibTransId="{BBD6D501-3E5C-421A-8FC7-B42CAC5A456E}"/>
    <dgm:cxn modelId="{F81CF193-8C46-4B8D-B63D-A200844B31B1}" type="presOf" srcId="{62E036FF-0542-41D8-A6D4-2575FD5AA529}" destId="{68853273-B54F-4C57-8B03-1E287C7BEC08}" srcOrd="0" destOrd="0" presId="urn:microsoft.com/office/officeart/2005/8/layout/vList2"/>
    <dgm:cxn modelId="{89C73315-CF6F-4F3F-B22E-BCD83EF69308}" type="presOf" srcId="{4B5E2ED2-55B4-4D52-AEF0-A153AB206925}" destId="{2B135F09-2EE1-4A1E-9C7B-89A27028AF2E}" srcOrd="0" destOrd="0" presId="urn:microsoft.com/office/officeart/2005/8/layout/vList2"/>
    <dgm:cxn modelId="{22D71AD3-12BD-44CB-B489-77EB3048CC08}" type="presOf" srcId="{DDA506F7-84F4-46CA-9234-6AEA0390A628}" destId="{98C8A95C-DECC-49BE-B53E-CCF46CAE33B3}" srcOrd="0" destOrd="0" presId="urn:microsoft.com/office/officeart/2005/8/layout/vList2"/>
    <dgm:cxn modelId="{58D48AE8-A96C-47AC-947D-D759E166FF92}" type="presOf" srcId="{05E59A1A-A7D2-414D-8E0F-DEB5F97F1F14}" destId="{3890DD5E-0C82-4F4D-86A2-FA19FD8A2944}" srcOrd="0" destOrd="0" presId="urn:microsoft.com/office/officeart/2005/8/layout/vList2"/>
    <dgm:cxn modelId="{C2C01506-8E5E-4EC2-97DD-672F44AF27BB}" srcId="{959EC33A-F814-49F0-90CC-D40610495739}" destId="{DDA506F7-84F4-46CA-9234-6AEA0390A628}" srcOrd="6" destOrd="0" parTransId="{CDD685AB-C2F9-4D4E-9E49-F97700D993DB}" sibTransId="{3FFA0CC4-07A7-4F75-B18A-6E9C74A47584}"/>
    <dgm:cxn modelId="{2A2AC769-C57B-4C0F-84E6-B35C4FDF87E3}" type="presOf" srcId="{0FDE2E69-5FC3-42A4-908A-C6699472C23D}" destId="{73AE7277-A0CE-44FA-A0B6-DB2963B3FEBC}" srcOrd="0" destOrd="0" presId="urn:microsoft.com/office/officeart/2005/8/layout/vList2"/>
    <dgm:cxn modelId="{F36B8F99-F54A-43C2-BD3F-B88A495C0121}" srcId="{959EC33A-F814-49F0-90CC-D40610495739}" destId="{178646C1-9B82-4099-99BB-F10C377C87C7}" srcOrd="1" destOrd="0" parTransId="{1B838621-BB3B-49B5-8EE3-BD30BC6E7510}" sibTransId="{1AD06A5E-83DA-49AF-AFA7-F2EF1A1A7790}"/>
    <dgm:cxn modelId="{7C11A726-D408-4838-BF96-D7C5508AC464}" type="presOf" srcId="{12899C56-6815-42D1-BCD6-DCAE06881866}" destId="{97349415-34E8-4A13-8190-A605C877C9B8}" srcOrd="0" destOrd="0" presId="urn:microsoft.com/office/officeart/2005/8/layout/vList2"/>
    <dgm:cxn modelId="{FA7100FD-05A8-4A37-8731-596C5352A76D}" srcId="{959EC33A-F814-49F0-90CC-D40610495739}" destId="{4B5E2ED2-55B4-4D52-AEF0-A153AB206925}" srcOrd="5" destOrd="0" parTransId="{0B6EF05A-31BB-4EDB-8026-994C112BC681}" sibTransId="{601AE067-BBA3-4DD9-87CE-F6ED423E0600}"/>
    <dgm:cxn modelId="{34C1502D-C159-4B87-804D-5286189B7B77}" srcId="{959EC33A-F814-49F0-90CC-D40610495739}" destId="{0FDE2E69-5FC3-42A4-908A-C6699472C23D}" srcOrd="0" destOrd="0" parTransId="{58A6D994-8D7F-49F8-85EF-E750DCA40C6F}" sibTransId="{0FF1499A-E5BB-4FBE-A3B2-298585A95BBC}"/>
    <dgm:cxn modelId="{6B4CAA4D-E180-41B7-8DFA-6447D459BB14}" type="presOf" srcId="{959EC33A-F814-49F0-90CC-D40610495739}" destId="{F578EE91-2962-4105-A758-E7A884349D1B}" srcOrd="0" destOrd="0" presId="urn:microsoft.com/office/officeart/2005/8/layout/vList2"/>
    <dgm:cxn modelId="{8A765CFD-E4F7-4ED3-B0BA-6B6C95DA3FEC}" type="presParOf" srcId="{F578EE91-2962-4105-A758-E7A884349D1B}" destId="{73AE7277-A0CE-44FA-A0B6-DB2963B3FEBC}" srcOrd="0" destOrd="0" presId="urn:microsoft.com/office/officeart/2005/8/layout/vList2"/>
    <dgm:cxn modelId="{1C1B2438-384A-424D-936C-DE80647B22E4}" type="presParOf" srcId="{F578EE91-2962-4105-A758-E7A884349D1B}" destId="{05658739-432D-4E06-A7B7-F8A1E1ECA03E}" srcOrd="1" destOrd="0" presId="urn:microsoft.com/office/officeart/2005/8/layout/vList2"/>
    <dgm:cxn modelId="{DB540509-E402-41E9-9183-8C1D4CEB6007}" type="presParOf" srcId="{F578EE91-2962-4105-A758-E7A884349D1B}" destId="{98743237-D384-47D9-A709-F5EB1DE4B1FA}" srcOrd="2" destOrd="0" presId="urn:microsoft.com/office/officeart/2005/8/layout/vList2"/>
    <dgm:cxn modelId="{115E54FA-CCEE-4BAC-B63B-A37842AC453B}" type="presParOf" srcId="{F578EE91-2962-4105-A758-E7A884349D1B}" destId="{3C579022-D492-40DA-B24D-E0CB9C5FBAC1}" srcOrd="3" destOrd="0" presId="urn:microsoft.com/office/officeart/2005/8/layout/vList2"/>
    <dgm:cxn modelId="{09627A6F-A8D1-4698-8D80-A227CD6467DC}" type="presParOf" srcId="{F578EE91-2962-4105-A758-E7A884349D1B}" destId="{130B62F6-6A43-49B2-870B-0B1A3252DA9D}" srcOrd="4" destOrd="0" presId="urn:microsoft.com/office/officeart/2005/8/layout/vList2"/>
    <dgm:cxn modelId="{F0D0BCFA-324F-4120-B25B-C2E15CE88950}" type="presParOf" srcId="{F578EE91-2962-4105-A758-E7A884349D1B}" destId="{025264E6-DD72-4D53-9736-159123FB10B5}" srcOrd="5" destOrd="0" presId="urn:microsoft.com/office/officeart/2005/8/layout/vList2"/>
    <dgm:cxn modelId="{263ECF8A-2CD8-4432-87AB-0440142DBCA5}" type="presParOf" srcId="{F578EE91-2962-4105-A758-E7A884349D1B}" destId="{68853273-B54F-4C57-8B03-1E287C7BEC08}" srcOrd="6" destOrd="0" presId="urn:microsoft.com/office/officeart/2005/8/layout/vList2"/>
    <dgm:cxn modelId="{3219EE43-E7F0-407F-8EC8-451DD81693EC}" type="presParOf" srcId="{F578EE91-2962-4105-A758-E7A884349D1B}" destId="{C4D1D3F1-62F6-4D6E-B797-0132EC2BCC85}" srcOrd="7" destOrd="0" presId="urn:microsoft.com/office/officeart/2005/8/layout/vList2"/>
    <dgm:cxn modelId="{5E3D6802-714A-400C-AD5B-4EEFBD845DB7}" type="presParOf" srcId="{F578EE91-2962-4105-A758-E7A884349D1B}" destId="{97349415-34E8-4A13-8190-A605C877C9B8}" srcOrd="8" destOrd="0" presId="urn:microsoft.com/office/officeart/2005/8/layout/vList2"/>
    <dgm:cxn modelId="{CB060E28-7ADC-4977-9143-EB61DCE0A1FB}" type="presParOf" srcId="{F578EE91-2962-4105-A758-E7A884349D1B}" destId="{58B9165E-8CB0-4049-BC60-EF025B671FAC}" srcOrd="9" destOrd="0" presId="urn:microsoft.com/office/officeart/2005/8/layout/vList2"/>
    <dgm:cxn modelId="{3D881DD1-0DBA-46E9-956F-530AB1FADD18}" type="presParOf" srcId="{F578EE91-2962-4105-A758-E7A884349D1B}" destId="{2B135F09-2EE1-4A1E-9C7B-89A27028AF2E}" srcOrd="10" destOrd="0" presId="urn:microsoft.com/office/officeart/2005/8/layout/vList2"/>
    <dgm:cxn modelId="{496111AE-48F7-44DA-8DF0-393646E9F42C}" type="presParOf" srcId="{F578EE91-2962-4105-A758-E7A884349D1B}" destId="{D5F6506A-5207-4BD0-85BE-00F9E39875E2}" srcOrd="11" destOrd="0" presId="urn:microsoft.com/office/officeart/2005/8/layout/vList2"/>
    <dgm:cxn modelId="{39909460-EF32-4A68-A510-DE20B65347B5}" type="presParOf" srcId="{F578EE91-2962-4105-A758-E7A884349D1B}" destId="{98C8A95C-DECC-49BE-B53E-CCF46CAE33B3}" srcOrd="12" destOrd="0" presId="urn:microsoft.com/office/officeart/2005/8/layout/vList2"/>
    <dgm:cxn modelId="{69F31BA0-9CC5-4B0D-8BD8-620A5A301738}" type="presParOf" srcId="{F578EE91-2962-4105-A758-E7A884349D1B}" destId="{646BE930-84A7-4113-9EB2-E76A9F6E6BDC}" srcOrd="13" destOrd="0" presId="urn:microsoft.com/office/officeart/2005/8/layout/vList2"/>
    <dgm:cxn modelId="{18C7EFF3-5141-4F87-9E9E-626FE4ED3DA3}" type="presParOf" srcId="{F578EE91-2962-4105-A758-E7A884349D1B}" destId="{C2A6CD0D-19FD-4C97-8014-DD391FD1622D}" srcOrd="14" destOrd="0" presId="urn:microsoft.com/office/officeart/2005/8/layout/vList2"/>
    <dgm:cxn modelId="{309E4721-00BA-43BC-AF69-DACBDFA04B18}" type="presParOf" srcId="{F578EE91-2962-4105-A758-E7A884349D1B}" destId="{E433B4BE-0385-4DEF-9A67-93B07444D4BA}" srcOrd="15" destOrd="0" presId="urn:microsoft.com/office/officeart/2005/8/layout/vList2"/>
    <dgm:cxn modelId="{38706E89-FF08-4996-9119-DC51A99E0338}" type="presParOf" srcId="{F578EE91-2962-4105-A758-E7A884349D1B}" destId="{3890DD5E-0C82-4F4D-86A2-FA19FD8A2944}" srcOrd="16"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14D6EB8-A735-4360-9B14-D6293D27D5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83429C-9BF2-4F9C-9E81-BAB550B9F964}">
      <dgm:prSet custT="1"/>
      <dgm:spPr/>
      <dgm:t>
        <a:bodyPr/>
        <a:lstStyle/>
        <a:p>
          <a:pPr rtl="0"/>
          <a:r>
            <a:rPr lang="en-US" sz="1600" dirty="0" smtClean="0"/>
            <a:t>The vessel maximum temperature is the lowest at 411 </a:t>
          </a:r>
          <a:r>
            <a:rPr lang="en-US" sz="1600" baseline="30000" dirty="0" smtClean="0"/>
            <a:t>0</a:t>
          </a:r>
          <a:r>
            <a:rPr lang="en-US" sz="1600" dirty="0" smtClean="0"/>
            <a:t>C with the 3 upper layers open at a 3 </a:t>
          </a:r>
          <a:r>
            <a:rPr lang="en-US" sz="1600" dirty="0" err="1" smtClean="0"/>
            <a:t>kPa</a:t>
          </a:r>
          <a:r>
            <a:rPr lang="en-US" sz="1600" dirty="0" smtClean="0"/>
            <a:t> over cost in pressure loss</a:t>
          </a:r>
          <a:endParaRPr lang="en-US" sz="1600" dirty="0"/>
        </a:p>
      </dgm:t>
    </dgm:pt>
    <dgm:pt modelId="{17328D51-0BAE-4C9D-BAD8-C728168F266E}" type="parTrans" cxnId="{3D39DB50-7238-49DD-970F-23DADC011077}">
      <dgm:prSet/>
      <dgm:spPr/>
      <dgm:t>
        <a:bodyPr/>
        <a:lstStyle/>
        <a:p>
          <a:endParaRPr lang="en-US" sz="1600"/>
        </a:p>
      </dgm:t>
    </dgm:pt>
    <dgm:pt modelId="{967E59BC-2294-481E-A011-3BEF1EC23BF5}" type="sibTrans" cxnId="{3D39DB50-7238-49DD-970F-23DADC011077}">
      <dgm:prSet/>
      <dgm:spPr/>
      <dgm:t>
        <a:bodyPr/>
        <a:lstStyle/>
        <a:p>
          <a:endParaRPr lang="en-US" sz="1600"/>
        </a:p>
      </dgm:t>
    </dgm:pt>
    <dgm:pt modelId="{41041571-33AA-4D0A-9738-71DCDCFFDCBA}">
      <dgm:prSet custT="1"/>
      <dgm:spPr/>
      <dgm:t>
        <a:bodyPr/>
        <a:lstStyle/>
        <a:p>
          <a:pPr rtl="0"/>
          <a:r>
            <a:rPr lang="en-US" sz="1600" dirty="0" smtClean="0"/>
            <a:t>With only the 3 lower window layers open, strong stratification occurs and the vessel maximum temperature peaks at 482 </a:t>
          </a:r>
          <a:r>
            <a:rPr lang="en-US" sz="1600" baseline="30000" dirty="0" smtClean="0"/>
            <a:t>0</a:t>
          </a:r>
          <a:r>
            <a:rPr lang="en-US" sz="1600" dirty="0" smtClean="0"/>
            <a:t>C</a:t>
          </a:r>
          <a:endParaRPr lang="en-US" sz="1600" dirty="0"/>
        </a:p>
      </dgm:t>
    </dgm:pt>
    <dgm:pt modelId="{37173351-6B9E-43F5-9570-0DB45E8759F5}" type="parTrans" cxnId="{6E912FC2-3F81-40BA-BC77-8F9DEB8C9826}">
      <dgm:prSet/>
      <dgm:spPr/>
      <dgm:t>
        <a:bodyPr/>
        <a:lstStyle/>
        <a:p>
          <a:endParaRPr lang="en-US" sz="1600"/>
        </a:p>
      </dgm:t>
    </dgm:pt>
    <dgm:pt modelId="{A6541FEF-65CD-4A8F-97CC-E9A6A8E4BEE3}" type="sibTrans" cxnId="{6E912FC2-3F81-40BA-BC77-8F9DEB8C9826}">
      <dgm:prSet/>
      <dgm:spPr/>
      <dgm:t>
        <a:bodyPr/>
        <a:lstStyle/>
        <a:p>
          <a:endParaRPr lang="en-US" sz="1600"/>
        </a:p>
      </dgm:t>
    </dgm:pt>
    <dgm:pt modelId="{3891BBFB-A183-46AA-A5DF-F33B6E4AA9BF}">
      <dgm:prSet custT="1"/>
      <dgm:spPr/>
      <dgm:t>
        <a:bodyPr/>
        <a:lstStyle/>
        <a:p>
          <a:pPr rtl="0"/>
          <a:r>
            <a:rPr lang="en-US" sz="1600" dirty="0" smtClean="0"/>
            <a:t>The lowest pressure drop happens when all windows are open. </a:t>
          </a:r>
          <a:endParaRPr lang="en-US" sz="1600" dirty="0"/>
        </a:p>
      </dgm:t>
    </dgm:pt>
    <dgm:pt modelId="{9DFDA810-8181-46C2-9322-131F0EEBE145}" type="parTrans" cxnId="{D8289DD1-53FE-41B3-987A-405FDBD22C5D}">
      <dgm:prSet/>
      <dgm:spPr/>
      <dgm:t>
        <a:bodyPr/>
        <a:lstStyle/>
        <a:p>
          <a:endParaRPr lang="en-US" sz="1600"/>
        </a:p>
      </dgm:t>
    </dgm:pt>
    <dgm:pt modelId="{A41210FE-A81F-4C81-B157-0EC68546F491}" type="sibTrans" cxnId="{D8289DD1-53FE-41B3-987A-405FDBD22C5D}">
      <dgm:prSet/>
      <dgm:spPr/>
      <dgm:t>
        <a:bodyPr/>
        <a:lstStyle/>
        <a:p>
          <a:endParaRPr lang="en-US" sz="1600"/>
        </a:p>
      </dgm:t>
    </dgm:pt>
    <dgm:pt modelId="{E4F119E5-40FB-4BCA-97F9-91F53F5FF941}" type="pres">
      <dgm:prSet presAssocID="{E14D6EB8-A735-4360-9B14-D6293D27D583}" presName="linear" presStyleCnt="0">
        <dgm:presLayoutVars>
          <dgm:animLvl val="lvl"/>
          <dgm:resizeHandles val="exact"/>
        </dgm:presLayoutVars>
      </dgm:prSet>
      <dgm:spPr/>
      <dgm:t>
        <a:bodyPr/>
        <a:lstStyle/>
        <a:p>
          <a:endParaRPr lang="en-US"/>
        </a:p>
      </dgm:t>
    </dgm:pt>
    <dgm:pt modelId="{102A4FD9-79E0-4E88-BF05-BBC237B55B81}" type="pres">
      <dgm:prSet presAssocID="{2283429C-9BF2-4F9C-9E81-BAB550B9F964}" presName="parentText" presStyleLbl="node1" presStyleIdx="0" presStyleCnt="3">
        <dgm:presLayoutVars>
          <dgm:chMax val="0"/>
          <dgm:bulletEnabled val="1"/>
        </dgm:presLayoutVars>
      </dgm:prSet>
      <dgm:spPr/>
      <dgm:t>
        <a:bodyPr/>
        <a:lstStyle/>
        <a:p>
          <a:endParaRPr lang="en-US"/>
        </a:p>
      </dgm:t>
    </dgm:pt>
    <dgm:pt modelId="{9E27A6AF-1F12-4A3A-B2A5-A894790E9E15}" type="pres">
      <dgm:prSet presAssocID="{967E59BC-2294-481E-A011-3BEF1EC23BF5}" presName="spacer" presStyleCnt="0"/>
      <dgm:spPr/>
    </dgm:pt>
    <dgm:pt modelId="{C2F04991-DA42-411C-AB7B-25DA2D47DA75}" type="pres">
      <dgm:prSet presAssocID="{41041571-33AA-4D0A-9738-71DCDCFFDCBA}" presName="parentText" presStyleLbl="node1" presStyleIdx="1" presStyleCnt="3">
        <dgm:presLayoutVars>
          <dgm:chMax val="0"/>
          <dgm:bulletEnabled val="1"/>
        </dgm:presLayoutVars>
      </dgm:prSet>
      <dgm:spPr/>
      <dgm:t>
        <a:bodyPr/>
        <a:lstStyle/>
        <a:p>
          <a:endParaRPr lang="en-US"/>
        </a:p>
      </dgm:t>
    </dgm:pt>
    <dgm:pt modelId="{543E2493-525B-4CEF-887B-6414A24F512F}" type="pres">
      <dgm:prSet presAssocID="{A6541FEF-65CD-4A8F-97CC-E9A6A8E4BEE3}" presName="spacer" presStyleCnt="0"/>
      <dgm:spPr/>
    </dgm:pt>
    <dgm:pt modelId="{11050987-569E-45F1-A0AC-EAED21C203A2}" type="pres">
      <dgm:prSet presAssocID="{3891BBFB-A183-46AA-A5DF-F33B6E4AA9BF}" presName="parentText" presStyleLbl="node1" presStyleIdx="2" presStyleCnt="3">
        <dgm:presLayoutVars>
          <dgm:chMax val="0"/>
          <dgm:bulletEnabled val="1"/>
        </dgm:presLayoutVars>
      </dgm:prSet>
      <dgm:spPr/>
      <dgm:t>
        <a:bodyPr/>
        <a:lstStyle/>
        <a:p>
          <a:endParaRPr lang="en-US"/>
        </a:p>
      </dgm:t>
    </dgm:pt>
  </dgm:ptLst>
  <dgm:cxnLst>
    <dgm:cxn modelId="{38E24F9A-DC41-4FCD-90E5-630F4DE2172A}" type="presOf" srcId="{2283429C-9BF2-4F9C-9E81-BAB550B9F964}" destId="{102A4FD9-79E0-4E88-BF05-BBC237B55B81}" srcOrd="0" destOrd="0" presId="urn:microsoft.com/office/officeart/2005/8/layout/vList2"/>
    <dgm:cxn modelId="{3D39DB50-7238-49DD-970F-23DADC011077}" srcId="{E14D6EB8-A735-4360-9B14-D6293D27D583}" destId="{2283429C-9BF2-4F9C-9E81-BAB550B9F964}" srcOrd="0" destOrd="0" parTransId="{17328D51-0BAE-4C9D-BAD8-C728168F266E}" sibTransId="{967E59BC-2294-481E-A011-3BEF1EC23BF5}"/>
    <dgm:cxn modelId="{A926FE8D-6249-4923-B5FB-5EA87240773E}" type="presOf" srcId="{3891BBFB-A183-46AA-A5DF-F33B6E4AA9BF}" destId="{11050987-569E-45F1-A0AC-EAED21C203A2}" srcOrd="0" destOrd="0" presId="urn:microsoft.com/office/officeart/2005/8/layout/vList2"/>
    <dgm:cxn modelId="{6E912FC2-3F81-40BA-BC77-8F9DEB8C9826}" srcId="{E14D6EB8-A735-4360-9B14-D6293D27D583}" destId="{41041571-33AA-4D0A-9738-71DCDCFFDCBA}" srcOrd="1" destOrd="0" parTransId="{37173351-6B9E-43F5-9570-0DB45E8759F5}" sibTransId="{A6541FEF-65CD-4A8F-97CC-E9A6A8E4BEE3}"/>
    <dgm:cxn modelId="{CFAA034E-8F21-4A58-BDF6-30A277C97F06}" type="presOf" srcId="{E14D6EB8-A735-4360-9B14-D6293D27D583}" destId="{E4F119E5-40FB-4BCA-97F9-91F53F5FF941}" srcOrd="0" destOrd="0" presId="urn:microsoft.com/office/officeart/2005/8/layout/vList2"/>
    <dgm:cxn modelId="{D8289DD1-53FE-41B3-987A-405FDBD22C5D}" srcId="{E14D6EB8-A735-4360-9B14-D6293D27D583}" destId="{3891BBFB-A183-46AA-A5DF-F33B6E4AA9BF}" srcOrd="2" destOrd="0" parTransId="{9DFDA810-8181-46C2-9322-131F0EEBE145}" sibTransId="{A41210FE-A81F-4C81-B157-0EC68546F491}"/>
    <dgm:cxn modelId="{C1B7475D-3A65-401F-A1BE-5A4CDE3DA8CB}" type="presOf" srcId="{41041571-33AA-4D0A-9738-71DCDCFFDCBA}" destId="{C2F04991-DA42-411C-AB7B-25DA2D47DA75}" srcOrd="0" destOrd="0" presId="urn:microsoft.com/office/officeart/2005/8/layout/vList2"/>
    <dgm:cxn modelId="{CE90BCBF-B51C-4809-8E09-3D06F2189E39}" type="presParOf" srcId="{E4F119E5-40FB-4BCA-97F9-91F53F5FF941}" destId="{102A4FD9-79E0-4E88-BF05-BBC237B55B81}" srcOrd="0" destOrd="0" presId="urn:microsoft.com/office/officeart/2005/8/layout/vList2"/>
    <dgm:cxn modelId="{528D485E-4D71-4F7E-9E45-52CB6F59ACAF}" type="presParOf" srcId="{E4F119E5-40FB-4BCA-97F9-91F53F5FF941}" destId="{9E27A6AF-1F12-4A3A-B2A5-A894790E9E15}" srcOrd="1" destOrd="0" presId="urn:microsoft.com/office/officeart/2005/8/layout/vList2"/>
    <dgm:cxn modelId="{363496FC-F3FA-4147-824F-2A96D7824814}" type="presParOf" srcId="{E4F119E5-40FB-4BCA-97F9-91F53F5FF941}" destId="{C2F04991-DA42-411C-AB7B-25DA2D47DA75}" srcOrd="2" destOrd="0" presId="urn:microsoft.com/office/officeart/2005/8/layout/vList2"/>
    <dgm:cxn modelId="{000AD1E5-46DA-45F3-A26C-16C401EF378C}" type="presParOf" srcId="{E4F119E5-40FB-4BCA-97F9-91F53F5FF941}" destId="{543E2493-525B-4CEF-887B-6414A24F512F}" srcOrd="3" destOrd="0" presId="urn:microsoft.com/office/officeart/2005/8/layout/vList2"/>
    <dgm:cxn modelId="{B4A34C1A-A6E0-4C43-865A-C9556DDFCDAC}" type="presParOf" srcId="{E4F119E5-40FB-4BCA-97F9-91F53F5FF941}" destId="{11050987-569E-45F1-A0AC-EAED21C203A2}"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F0E88E-C109-416C-B6F6-E796AD22461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5A57B55-7852-4410-A33B-3A4AF7EA4736}">
      <dgm:prSet/>
      <dgm:spPr/>
      <dgm:t>
        <a:bodyPr/>
        <a:lstStyle/>
        <a:p>
          <a:r>
            <a:rPr lang="en-US" smtClean="0"/>
            <a:t>All windows open, 2% nominal power, PLOF and PLOF+LOCA</a:t>
          </a:r>
          <a:endParaRPr lang="en-US"/>
        </a:p>
      </dgm:t>
    </dgm:pt>
    <dgm:pt modelId="{13D1550D-7389-455D-B55C-6F979F45B7E5}" type="parTrans" cxnId="{178F6E12-AE17-4A0D-9F04-B12F737AB29A}">
      <dgm:prSet/>
      <dgm:spPr/>
      <dgm:t>
        <a:bodyPr/>
        <a:lstStyle/>
        <a:p>
          <a:endParaRPr lang="en-US"/>
        </a:p>
      </dgm:t>
    </dgm:pt>
    <dgm:pt modelId="{FDBD422E-69DC-4BE9-81C7-D73C598A722A}" type="sibTrans" cxnId="{178F6E12-AE17-4A0D-9F04-B12F737AB29A}">
      <dgm:prSet/>
      <dgm:spPr/>
      <dgm:t>
        <a:bodyPr/>
        <a:lstStyle/>
        <a:p>
          <a:endParaRPr lang="en-US"/>
        </a:p>
      </dgm:t>
    </dgm:pt>
    <dgm:pt modelId="{3DB15DEC-AF4B-4166-9F4B-C927E8FB437E}" type="pres">
      <dgm:prSet presAssocID="{6FF0E88E-C109-416C-B6F6-E796AD224612}" presName="linear" presStyleCnt="0">
        <dgm:presLayoutVars>
          <dgm:animLvl val="lvl"/>
          <dgm:resizeHandles val="exact"/>
        </dgm:presLayoutVars>
      </dgm:prSet>
      <dgm:spPr/>
      <dgm:t>
        <a:bodyPr/>
        <a:lstStyle/>
        <a:p>
          <a:endParaRPr lang="en-US"/>
        </a:p>
      </dgm:t>
    </dgm:pt>
    <dgm:pt modelId="{363DE630-C5D3-431F-9E48-EB31C3DC2AB8}" type="pres">
      <dgm:prSet presAssocID="{15A57B55-7852-4410-A33B-3A4AF7EA4736}" presName="parentText" presStyleLbl="node1" presStyleIdx="0" presStyleCnt="1" custLinFactNeighborY="4187">
        <dgm:presLayoutVars>
          <dgm:chMax val="0"/>
          <dgm:bulletEnabled val="1"/>
        </dgm:presLayoutVars>
      </dgm:prSet>
      <dgm:spPr/>
      <dgm:t>
        <a:bodyPr/>
        <a:lstStyle/>
        <a:p>
          <a:endParaRPr lang="en-US"/>
        </a:p>
      </dgm:t>
    </dgm:pt>
  </dgm:ptLst>
  <dgm:cxnLst>
    <dgm:cxn modelId="{DA5D9AC6-8797-4403-9099-FBAB47B21B65}" type="presOf" srcId="{15A57B55-7852-4410-A33B-3A4AF7EA4736}" destId="{363DE630-C5D3-431F-9E48-EB31C3DC2AB8}" srcOrd="0" destOrd="0" presId="urn:microsoft.com/office/officeart/2005/8/layout/vList2"/>
    <dgm:cxn modelId="{20D04B4E-A3BC-489C-BD02-86FA29A1816D}" type="presOf" srcId="{6FF0E88E-C109-416C-B6F6-E796AD224612}" destId="{3DB15DEC-AF4B-4166-9F4B-C927E8FB437E}" srcOrd="0" destOrd="0" presId="urn:microsoft.com/office/officeart/2005/8/layout/vList2"/>
    <dgm:cxn modelId="{178F6E12-AE17-4A0D-9F04-B12F737AB29A}" srcId="{6FF0E88E-C109-416C-B6F6-E796AD224612}" destId="{15A57B55-7852-4410-A33B-3A4AF7EA4736}" srcOrd="0" destOrd="0" parTransId="{13D1550D-7389-455D-B55C-6F979F45B7E5}" sibTransId="{FDBD422E-69DC-4BE9-81C7-D73C598A722A}"/>
    <dgm:cxn modelId="{2FA175A9-1432-4B94-879A-CB41FC3F2BA5}" type="presParOf" srcId="{3DB15DEC-AF4B-4166-9F4B-C927E8FB437E}" destId="{363DE630-C5D3-431F-9E48-EB31C3DC2AB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09D09A-91CA-4C25-B200-A22E2F9110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7A6B3B-FAD3-442B-BA5F-C25E853F0BEB}">
      <dgm:prSet custT="1"/>
      <dgm:spPr/>
      <dgm:t>
        <a:bodyPr/>
        <a:lstStyle/>
        <a:p>
          <a:pPr rtl="0"/>
          <a:r>
            <a:rPr lang="en-US" sz="1600" dirty="0" smtClean="0"/>
            <a:t>Reduced thermal cycle ~30K</a:t>
          </a:r>
          <a:endParaRPr lang="en-US" sz="1600" dirty="0"/>
        </a:p>
      </dgm:t>
    </dgm:pt>
    <dgm:pt modelId="{9A95756D-1A18-47D3-9378-C35F6C047F6E}" type="parTrans" cxnId="{185018B4-CD49-410F-AB00-EB9698748611}">
      <dgm:prSet/>
      <dgm:spPr/>
      <dgm:t>
        <a:bodyPr/>
        <a:lstStyle/>
        <a:p>
          <a:endParaRPr lang="en-US" sz="1600"/>
        </a:p>
      </dgm:t>
    </dgm:pt>
    <dgm:pt modelId="{DE1A5169-D26B-45A0-A84B-72A10223EDC7}" type="sibTrans" cxnId="{185018B4-CD49-410F-AB00-EB9698748611}">
      <dgm:prSet/>
      <dgm:spPr/>
      <dgm:t>
        <a:bodyPr/>
        <a:lstStyle/>
        <a:p>
          <a:endParaRPr lang="en-US" sz="1600"/>
        </a:p>
      </dgm:t>
    </dgm:pt>
    <dgm:pt modelId="{AB77A5E7-D876-4B2C-8160-D27056224F55}">
      <dgm:prSet custT="1"/>
      <dgm:spPr/>
      <dgm:t>
        <a:bodyPr/>
        <a:lstStyle/>
        <a:p>
          <a:pPr rtl="0"/>
          <a:r>
            <a:rPr lang="en-US" sz="1600" dirty="0" smtClean="0"/>
            <a:t>Thermal stratification</a:t>
          </a:r>
          <a:endParaRPr lang="en-US" sz="1600" dirty="0"/>
        </a:p>
      </dgm:t>
    </dgm:pt>
    <dgm:pt modelId="{9985ED16-8F06-4C7A-BEC2-4A579B3C2FBF}" type="parTrans" cxnId="{39F072A6-7181-4932-91AD-15BDDDE4B849}">
      <dgm:prSet/>
      <dgm:spPr/>
      <dgm:t>
        <a:bodyPr/>
        <a:lstStyle/>
        <a:p>
          <a:endParaRPr lang="en-US" sz="1600"/>
        </a:p>
      </dgm:t>
    </dgm:pt>
    <dgm:pt modelId="{13B572EC-1010-432C-AFAE-B2CA929CACD3}" type="sibTrans" cxnId="{39F072A6-7181-4932-91AD-15BDDDE4B849}">
      <dgm:prSet/>
      <dgm:spPr/>
      <dgm:t>
        <a:bodyPr/>
        <a:lstStyle/>
        <a:p>
          <a:endParaRPr lang="en-US" sz="1600"/>
        </a:p>
      </dgm:t>
    </dgm:pt>
    <dgm:pt modelId="{454CCA3E-5493-4E1E-BEAF-B147817997ED}">
      <dgm:prSet custT="1"/>
      <dgm:spPr/>
      <dgm:t>
        <a:bodyPr/>
        <a:lstStyle/>
        <a:p>
          <a:pPr rtl="0"/>
          <a:r>
            <a:rPr lang="en-US" sz="1600" smtClean="0"/>
            <a:t>Negligible perturbation from LOCA</a:t>
          </a:r>
          <a:endParaRPr lang="en-US" sz="1600"/>
        </a:p>
      </dgm:t>
    </dgm:pt>
    <dgm:pt modelId="{3E54D407-BA68-4348-8DF1-D951314DFFAA}" type="parTrans" cxnId="{57795F41-046C-4B66-82CE-089548C55265}">
      <dgm:prSet/>
      <dgm:spPr/>
      <dgm:t>
        <a:bodyPr/>
        <a:lstStyle/>
        <a:p>
          <a:endParaRPr lang="en-US" sz="1600"/>
        </a:p>
      </dgm:t>
    </dgm:pt>
    <dgm:pt modelId="{FAA22DB1-CD31-4049-A073-CC579DD8004F}" type="sibTrans" cxnId="{57795F41-046C-4B66-82CE-089548C55265}">
      <dgm:prSet/>
      <dgm:spPr/>
      <dgm:t>
        <a:bodyPr/>
        <a:lstStyle/>
        <a:p>
          <a:endParaRPr lang="en-US" sz="1600"/>
        </a:p>
      </dgm:t>
    </dgm:pt>
    <dgm:pt modelId="{ED756618-48C2-41EC-9ED6-A473689E4E51}">
      <dgm:prSet custT="1"/>
      <dgm:spPr/>
      <dgm:t>
        <a:bodyPr/>
        <a:lstStyle/>
        <a:p>
          <a:pPr rtl="0"/>
          <a:r>
            <a:rPr lang="en-US" sz="1600" dirty="0" smtClean="0"/>
            <a:t>DHR </a:t>
          </a:r>
          <a:r>
            <a:rPr lang="en-US" sz="1600" dirty="0" smtClean="0"/>
            <a:t>mode, </a:t>
          </a:r>
          <a:r>
            <a:rPr lang="en-US" sz="1600" dirty="0" smtClean="0"/>
            <a:t>~7% lower mass flow rate due </a:t>
          </a:r>
          <a:r>
            <a:rPr lang="en-US" sz="1600" dirty="0" smtClean="0"/>
            <a:t>to a lower SG thermal barycenter</a:t>
          </a:r>
          <a:endParaRPr lang="en-US" sz="1600" dirty="0"/>
        </a:p>
      </dgm:t>
    </dgm:pt>
    <dgm:pt modelId="{5A4D907F-7B01-419E-913F-61F7FAE32ECD}" type="parTrans" cxnId="{AFCEB711-8EE0-4F1C-9D26-65503FAD0B14}">
      <dgm:prSet/>
      <dgm:spPr/>
      <dgm:t>
        <a:bodyPr/>
        <a:lstStyle/>
        <a:p>
          <a:endParaRPr lang="en-US" sz="1600"/>
        </a:p>
      </dgm:t>
    </dgm:pt>
    <dgm:pt modelId="{1B4D67C6-C146-4319-B0AD-76CD3872571A}" type="sibTrans" cxnId="{AFCEB711-8EE0-4F1C-9D26-65503FAD0B14}">
      <dgm:prSet/>
      <dgm:spPr/>
      <dgm:t>
        <a:bodyPr/>
        <a:lstStyle/>
        <a:p>
          <a:endParaRPr lang="en-US" sz="1600"/>
        </a:p>
      </dgm:t>
    </dgm:pt>
    <dgm:pt modelId="{3FDF142F-4C11-4A56-8F4F-20138E83F031}">
      <dgm:prSet custT="1"/>
      <dgm:spPr/>
      <dgm:t>
        <a:bodyPr/>
        <a:lstStyle/>
        <a:p>
          <a:pPr rtl="0"/>
          <a:r>
            <a:rPr lang="en-US" sz="1600" dirty="0" smtClean="0"/>
            <a:t>Much higher temperature in DHR mode, making it the more critical case</a:t>
          </a:r>
          <a:endParaRPr lang="en-US" sz="1600" dirty="0"/>
        </a:p>
      </dgm:t>
    </dgm:pt>
    <dgm:pt modelId="{634938C8-8963-45DB-8150-B5E9E5953FB3}" type="parTrans" cxnId="{2E27CA15-3D05-4832-9452-9F5FAE7D5FE6}">
      <dgm:prSet/>
      <dgm:spPr/>
      <dgm:t>
        <a:bodyPr/>
        <a:lstStyle/>
        <a:p>
          <a:endParaRPr lang="en-US" sz="1600"/>
        </a:p>
      </dgm:t>
    </dgm:pt>
    <dgm:pt modelId="{0E2BEB56-0706-47AB-BFA2-A87FBFA6627D}" type="sibTrans" cxnId="{2E27CA15-3D05-4832-9452-9F5FAE7D5FE6}">
      <dgm:prSet/>
      <dgm:spPr/>
      <dgm:t>
        <a:bodyPr/>
        <a:lstStyle/>
        <a:p>
          <a:endParaRPr lang="en-US" sz="1600"/>
        </a:p>
      </dgm:t>
    </dgm:pt>
    <dgm:pt modelId="{35EB191C-620C-4AA4-8FBC-38DFE9FD09A6}" type="pres">
      <dgm:prSet presAssocID="{BF09D09A-91CA-4C25-B200-A22E2F911068}" presName="linear" presStyleCnt="0">
        <dgm:presLayoutVars>
          <dgm:animLvl val="lvl"/>
          <dgm:resizeHandles val="exact"/>
        </dgm:presLayoutVars>
      </dgm:prSet>
      <dgm:spPr/>
      <dgm:t>
        <a:bodyPr/>
        <a:lstStyle/>
        <a:p>
          <a:endParaRPr lang="en-US"/>
        </a:p>
      </dgm:t>
    </dgm:pt>
    <dgm:pt modelId="{3240B23B-BAF0-4FBD-AC69-6FCF147B625D}" type="pres">
      <dgm:prSet presAssocID="{317A6B3B-FAD3-442B-BA5F-C25E853F0BEB}" presName="parentText" presStyleLbl="node1" presStyleIdx="0" presStyleCnt="5" custScaleY="59207">
        <dgm:presLayoutVars>
          <dgm:chMax val="0"/>
          <dgm:bulletEnabled val="1"/>
        </dgm:presLayoutVars>
      </dgm:prSet>
      <dgm:spPr/>
      <dgm:t>
        <a:bodyPr/>
        <a:lstStyle/>
        <a:p>
          <a:endParaRPr lang="en-US"/>
        </a:p>
      </dgm:t>
    </dgm:pt>
    <dgm:pt modelId="{C37B5A3F-0BB2-44D9-8FFE-5579D3E7BE4B}" type="pres">
      <dgm:prSet presAssocID="{DE1A5169-D26B-45A0-A84B-72A10223EDC7}" presName="spacer" presStyleCnt="0"/>
      <dgm:spPr/>
    </dgm:pt>
    <dgm:pt modelId="{26A5CD37-AB1A-4651-9C35-82085610E49A}" type="pres">
      <dgm:prSet presAssocID="{AB77A5E7-D876-4B2C-8160-D27056224F55}" presName="parentText" presStyleLbl="node1" presStyleIdx="1" presStyleCnt="5" custScaleY="54074">
        <dgm:presLayoutVars>
          <dgm:chMax val="0"/>
          <dgm:bulletEnabled val="1"/>
        </dgm:presLayoutVars>
      </dgm:prSet>
      <dgm:spPr/>
      <dgm:t>
        <a:bodyPr/>
        <a:lstStyle/>
        <a:p>
          <a:endParaRPr lang="en-US"/>
        </a:p>
      </dgm:t>
    </dgm:pt>
    <dgm:pt modelId="{86567EF6-2A2A-41D7-806B-65A457131EB8}" type="pres">
      <dgm:prSet presAssocID="{13B572EC-1010-432C-AFAE-B2CA929CACD3}" presName="spacer" presStyleCnt="0"/>
      <dgm:spPr/>
    </dgm:pt>
    <dgm:pt modelId="{056248B5-6351-4B12-8FC9-0A2E874EA2EE}" type="pres">
      <dgm:prSet presAssocID="{454CCA3E-5493-4E1E-BEAF-B147817997ED}" presName="parentText" presStyleLbl="node1" presStyleIdx="2" presStyleCnt="5" custScaleY="65742">
        <dgm:presLayoutVars>
          <dgm:chMax val="0"/>
          <dgm:bulletEnabled val="1"/>
        </dgm:presLayoutVars>
      </dgm:prSet>
      <dgm:spPr/>
      <dgm:t>
        <a:bodyPr/>
        <a:lstStyle/>
        <a:p>
          <a:endParaRPr lang="en-US"/>
        </a:p>
      </dgm:t>
    </dgm:pt>
    <dgm:pt modelId="{CCE41A30-0F7B-4FE6-90EC-A34B7F0D9649}" type="pres">
      <dgm:prSet presAssocID="{FAA22DB1-CD31-4049-A073-CC579DD8004F}" presName="spacer" presStyleCnt="0"/>
      <dgm:spPr/>
    </dgm:pt>
    <dgm:pt modelId="{919D0469-3A38-4B4F-8A15-F4D583A821C3}" type="pres">
      <dgm:prSet presAssocID="{ED756618-48C2-41EC-9ED6-A473689E4E51}" presName="parentText" presStyleLbl="node1" presStyleIdx="3" presStyleCnt="5" custLinFactNeighborY="-10306">
        <dgm:presLayoutVars>
          <dgm:chMax val="0"/>
          <dgm:bulletEnabled val="1"/>
        </dgm:presLayoutVars>
      </dgm:prSet>
      <dgm:spPr/>
      <dgm:t>
        <a:bodyPr/>
        <a:lstStyle/>
        <a:p>
          <a:endParaRPr lang="en-US"/>
        </a:p>
      </dgm:t>
    </dgm:pt>
    <dgm:pt modelId="{397066B7-610F-4C73-AA38-23D00743B0E8}" type="pres">
      <dgm:prSet presAssocID="{1B4D67C6-C146-4319-B0AD-76CD3872571A}" presName="spacer" presStyleCnt="0"/>
      <dgm:spPr/>
    </dgm:pt>
    <dgm:pt modelId="{EE71D71C-203E-412C-80B8-EB11CDCCC122}" type="pres">
      <dgm:prSet presAssocID="{3FDF142F-4C11-4A56-8F4F-20138E83F031}" presName="parentText" presStyleLbl="node1" presStyleIdx="4" presStyleCnt="5">
        <dgm:presLayoutVars>
          <dgm:chMax val="0"/>
          <dgm:bulletEnabled val="1"/>
        </dgm:presLayoutVars>
      </dgm:prSet>
      <dgm:spPr/>
      <dgm:t>
        <a:bodyPr/>
        <a:lstStyle/>
        <a:p>
          <a:endParaRPr lang="en-US"/>
        </a:p>
      </dgm:t>
    </dgm:pt>
  </dgm:ptLst>
  <dgm:cxnLst>
    <dgm:cxn modelId="{185018B4-CD49-410F-AB00-EB9698748611}" srcId="{BF09D09A-91CA-4C25-B200-A22E2F911068}" destId="{317A6B3B-FAD3-442B-BA5F-C25E853F0BEB}" srcOrd="0" destOrd="0" parTransId="{9A95756D-1A18-47D3-9378-C35F6C047F6E}" sibTransId="{DE1A5169-D26B-45A0-A84B-72A10223EDC7}"/>
    <dgm:cxn modelId="{AC27036F-28AF-42D0-A188-ADDB499C81D1}" type="presOf" srcId="{AB77A5E7-D876-4B2C-8160-D27056224F55}" destId="{26A5CD37-AB1A-4651-9C35-82085610E49A}" srcOrd="0" destOrd="0" presId="urn:microsoft.com/office/officeart/2005/8/layout/vList2"/>
    <dgm:cxn modelId="{57795F41-046C-4B66-82CE-089548C55265}" srcId="{BF09D09A-91CA-4C25-B200-A22E2F911068}" destId="{454CCA3E-5493-4E1E-BEAF-B147817997ED}" srcOrd="2" destOrd="0" parTransId="{3E54D407-BA68-4348-8DF1-D951314DFFAA}" sibTransId="{FAA22DB1-CD31-4049-A073-CC579DD8004F}"/>
    <dgm:cxn modelId="{2E27CA15-3D05-4832-9452-9F5FAE7D5FE6}" srcId="{BF09D09A-91CA-4C25-B200-A22E2F911068}" destId="{3FDF142F-4C11-4A56-8F4F-20138E83F031}" srcOrd="4" destOrd="0" parTransId="{634938C8-8963-45DB-8150-B5E9E5953FB3}" sibTransId="{0E2BEB56-0706-47AB-BFA2-A87FBFA6627D}"/>
    <dgm:cxn modelId="{39F072A6-7181-4932-91AD-15BDDDE4B849}" srcId="{BF09D09A-91CA-4C25-B200-A22E2F911068}" destId="{AB77A5E7-D876-4B2C-8160-D27056224F55}" srcOrd="1" destOrd="0" parTransId="{9985ED16-8F06-4C7A-BEC2-4A579B3C2FBF}" sibTransId="{13B572EC-1010-432C-AFAE-B2CA929CACD3}"/>
    <dgm:cxn modelId="{2ECF5A21-CDDC-4E05-AAF5-0261E434A800}" type="presOf" srcId="{317A6B3B-FAD3-442B-BA5F-C25E853F0BEB}" destId="{3240B23B-BAF0-4FBD-AC69-6FCF147B625D}" srcOrd="0" destOrd="0" presId="urn:microsoft.com/office/officeart/2005/8/layout/vList2"/>
    <dgm:cxn modelId="{48965652-9172-41F0-B9FE-0D2ED0B9F5CA}" type="presOf" srcId="{BF09D09A-91CA-4C25-B200-A22E2F911068}" destId="{35EB191C-620C-4AA4-8FBC-38DFE9FD09A6}" srcOrd="0" destOrd="0" presId="urn:microsoft.com/office/officeart/2005/8/layout/vList2"/>
    <dgm:cxn modelId="{AFCEB711-8EE0-4F1C-9D26-65503FAD0B14}" srcId="{BF09D09A-91CA-4C25-B200-A22E2F911068}" destId="{ED756618-48C2-41EC-9ED6-A473689E4E51}" srcOrd="3" destOrd="0" parTransId="{5A4D907F-7B01-419E-913F-61F7FAE32ECD}" sibTransId="{1B4D67C6-C146-4319-B0AD-76CD3872571A}"/>
    <dgm:cxn modelId="{E0BB0788-1257-4105-980F-8DA4693D2246}" type="presOf" srcId="{454CCA3E-5493-4E1E-BEAF-B147817997ED}" destId="{056248B5-6351-4B12-8FC9-0A2E874EA2EE}" srcOrd="0" destOrd="0" presId="urn:microsoft.com/office/officeart/2005/8/layout/vList2"/>
    <dgm:cxn modelId="{9CB4781B-0182-4937-856F-07F9CFD4781D}" type="presOf" srcId="{3FDF142F-4C11-4A56-8F4F-20138E83F031}" destId="{EE71D71C-203E-412C-80B8-EB11CDCCC122}" srcOrd="0" destOrd="0" presId="urn:microsoft.com/office/officeart/2005/8/layout/vList2"/>
    <dgm:cxn modelId="{6CF480B9-23D6-4080-8303-7EC0BB32AFD9}" type="presOf" srcId="{ED756618-48C2-41EC-9ED6-A473689E4E51}" destId="{919D0469-3A38-4B4F-8A15-F4D583A821C3}" srcOrd="0" destOrd="0" presId="urn:microsoft.com/office/officeart/2005/8/layout/vList2"/>
    <dgm:cxn modelId="{8B472002-AC38-49DB-AED7-3F39D710856B}" type="presParOf" srcId="{35EB191C-620C-4AA4-8FBC-38DFE9FD09A6}" destId="{3240B23B-BAF0-4FBD-AC69-6FCF147B625D}" srcOrd="0" destOrd="0" presId="urn:microsoft.com/office/officeart/2005/8/layout/vList2"/>
    <dgm:cxn modelId="{6B9EEC1B-1584-4590-8D07-D5A7DE6E329A}" type="presParOf" srcId="{35EB191C-620C-4AA4-8FBC-38DFE9FD09A6}" destId="{C37B5A3F-0BB2-44D9-8FFE-5579D3E7BE4B}" srcOrd="1" destOrd="0" presId="urn:microsoft.com/office/officeart/2005/8/layout/vList2"/>
    <dgm:cxn modelId="{B69F6113-8E7D-41D4-96B9-D31EDBBD6DD7}" type="presParOf" srcId="{35EB191C-620C-4AA4-8FBC-38DFE9FD09A6}" destId="{26A5CD37-AB1A-4651-9C35-82085610E49A}" srcOrd="2" destOrd="0" presId="urn:microsoft.com/office/officeart/2005/8/layout/vList2"/>
    <dgm:cxn modelId="{71395D70-ADCD-4643-B0D3-804BE4636222}" type="presParOf" srcId="{35EB191C-620C-4AA4-8FBC-38DFE9FD09A6}" destId="{86567EF6-2A2A-41D7-806B-65A457131EB8}" srcOrd="3" destOrd="0" presId="urn:microsoft.com/office/officeart/2005/8/layout/vList2"/>
    <dgm:cxn modelId="{7155733D-EA83-428E-AF03-81C182A0C2E0}" type="presParOf" srcId="{35EB191C-620C-4AA4-8FBC-38DFE9FD09A6}" destId="{056248B5-6351-4B12-8FC9-0A2E874EA2EE}" srcOrd="4" destOrd="0" presId="urn:microsoft.com/office/officeart/2005/8/layout/vList2"/>
    <dgm:cxn modelId="{5BE4F796-CC56-405E-BB03-57C69EB3E4D1}" type="presParOf" srcId="{35EB191C-620C-4AA4-8FBC-38DFE9FD09A6}" destId="{CCE41A30-0F7B-4FE6-90EC-A34B7F0D9649}" srcOrd="5" destOrd="0" presId="urn:microsoft.com/office/officeart/2005/8/layout/vList2"/>
    <dgm:cxn modelId="{D2AB397E-FB48-43F6-A6BC-B63DB140352E}" type="presParOf" srcId="{35EB191C-620C-4AA4-8FBC-38DFE9FD09A6}" destId="{919D0469-3A38-4B4F-8A15-F4D583A821C3}" srcOrd="6" destOrd="0" presId="urn:microsoft.com/office/officeart/2005/8/layout/vList2"/>
    <dgm:cxn modelId="{C14FB2E0-E29F-4910-9D97-C9DFD1E78646}" type="presParOf" srcId="{35EB191C-620C-4AA4-8FBC-38DFE9FD09A6}" destId="{397066B7-610F-4C73-AA38-23D00743B0E8}" srcOrd="7" destOrd="0" presId="urn:microsoft.com/office/officeart/2005/8/layout/vList2"/>
    <dgm:cxn modelId="{229E2122-467C-4810-85EB-6C2829591565}" type="presParOf" srcId="{35EB191C-620C-4AA4-8FBC-38DFE9FD09A6}" destId="{EE71D71C-203E-412C-80B8-EB11CDCCC122}"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E4DBABB-8BAB-4345-BF40-E5397C83AD7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2813C38-E903-4DA8-BDA2-1954005F5274}">
      <dgm:prSet/>
      <dgm:spPr/>
      <dgm:t>
        <a:bodyPr/>
        <a:lstStyle/>
        <a:p>
          <a:r>
            <a:rPr lang="en-US" smtClean="0"/>
            <a:t>2% power DHR mode: closing the bottom windows</a:t>
          </a:r>
          <a:endParaRPr lang="en-US"/>
        </a:p>
      </dgm:t>
    </dgm:pt>
    <dgm:pt modelId="{17D55698-22B3-4A5F-9878-239E7A09430C}" type="parTrans" cxnId="{0F457828-D0C0-4E8C-ADE9-5F1549509F22}">
      <dgm:prSet/>
      <dgm:spPr/>
      <dgm:t>
        <a:bodyPr/>
        <a:lstStyle/>
        <a:p>
          <a:endParaRPr lang="en-US"/>
        </a:p>
      </dgm:t>
    </dgm:pt>
    <dgm:pt modelId="{9D3FC1FB-2EC8-49D9-8490-6FAFAF657B7E}" type="sibTrans" cxnId="{0F457828-D0C0-4E8C-ADE9-5F1549509F22}">
      <dgm:prSet/>
      <dgm:spPr/>
      <dgm:t>
        <a:bodyPr/>
        <a:lstStyle/>
        <a:p>
          <a:endParaRPr lang="en-US"/>
        </a:p>
      </dgm:t>
    </dgm:pt>
    <dgm:pt modelId="{7656B7BE-0A62-4829-A47B-413656475E62}" type="pres">
      <dgm:prSet presAssocID="{9E4DBABB-8BAB-4345-BF40-E5397C83AD71}" presName="linear" presStyleCnt="0">
        <dgm:presLayoutVars>
          <dgm:animLvl val="lvl"/>
          <dgm:resizeHandles val="exact"/>
        </dgm:presLayoutVars>
      </dgm:prSet>
      <dgm:spPr/>
      <dgm:t>
        <a:bodyPr/>
        <a:lstStyle/>
        <a:p>
          <a:endParaRPr lang="en-US"/>
        </a:p>
      </dgm:t>
    </dgm:pt>
    <dgm:pt modelId="{F35184BE-4ACE-4813-913D-C539B97A499A}" type="pres">
      <dgm:prSet presAssocID="{E2813C38-E903-4DA8-BDA2-1954005F5274}" presName="parentText" presStyleLbl="node1" presStyleIdx="0" presStyleCnt="1">
        <dgm:presLayoutVars>
          <dgm:chMax val="0"/>
          <dgm:bulletEnabled val="1"/>
        </dgm:presLayoutVars>
      </dgm:prSet>
      <dgm:spPr/>
      <dgm:t>
        <a:bodyPr/>
        <a:lstStyle/>
        <a:p>
          <a:endParaRPr lang="en-US"/>
        </a:p>
      </dgm:t>
    </dgm:pt>
  </dgm:ptLst>
  <dgm:cxnLst>
    <dgm:cxn modelId="{0F457828-D0C0-4E8C-ADE9-5F1549509F22}" srcId="{9E4DBABB-8BAB-4345-BF40-E5397C83AD71}" destId="{E2813C38-E903-4DA8-BDA2-1954005F5274}" srcOrd="0" destOrd="0" parTransId="{17D55698-22B3-4A5F-9878-239E7A09430C}" sibTransId="{9D3FC1FB-2EC8-49D9-8490-6FAFAF657B7E}"/>
    <dgm:cxn modelId="{E0031F32-29E5-4B0B-9557-2D56817DD604}" type="presOf" srcId="{E2813C38-E903-4DA8-BDA2-1954005F5274}" destId="{F35184BE-4ACE-4813-913D-C539B97A499A}" srcOrd="0" destOrd="0" presId="urn:microsoft.com/office/officeart/2005/8/layout/vList2"/>
    <dgm:cxn modelId="{93646B71-3E69-4AB1-9E25-A1DCAE2E3176}" type="presOf" srcId="{9E4DBABB-8BAB-4345-BF40-E5397C83AD71}" destId="{7656B7BE-0A62-4829-A47B-413656475E62}" srcOrd="0" destOrd="0" presId="urn:microsoft.com/office/officeart/2005/8/layout/vList2"/>
    <dgm:cxn modelId="{BCDFF083-C175-48D0-98F6-49AC1E0BAE16}" type="presParOf" srcId="{7656B7BE-0A62-4829-A47B-413656475E62}" destId="{F35184BE-4ACE-4813-913D-C539B97A49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FD8C584-8F18-4983-9520-CC4429DCC1D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F11E9A-BEAE-437D-8F62-C271F5138EC5}">
      <dgm:prSet/>
      <dgm:spPr/>
      <dgm:t>
        <a:bodyPr/>
        <a:lstStyle/>
        <a:p>
          <a:pPr rtl="0"/>
          <a:r>
            <a:rPr lang="en-US" smtClean="0"/>
            <a:t>=&gt; “Only 3 top window layers open” becomes the reference</a:t>
          </a:r>
          <a:endParaRPr lang="en-US"/>
        </a:p>
      </dgm:t>
    </dgm:pt>
    <dgm:pt modelId="{D56336D1-96A2-4ED6-BF34-1E6EB2341FBA}" type="parTrans" cxnId="{5402CDF5-5652-45FA-A916-9193204B1F40}">
      <dgm:prSet/>
      <dgm:spPr/>
      <dgm:t>
        <a:bodyPr/>
        <a:lstStyle/>
        <a:p>
          <a:endParaRPr lang="en-US"/>
        </a:p>
      </dgm:t>
    </dgm:pt>
    <dgm:pt modelId="{DE29DB0F-028E-450D-8E62-9FE2805781AF}" type="sibTrans" cxnId="{5402CDF5-5652-45FA-A916-9193204B1F40}">
      <dgm:prSet/>
      <dgm:spPr/>
      <dgm:t>
        <a:bodyPr/>
        <a:lstStyle/>
        <a:p>
          <a:endParaRPr lang="en-US"/>
        </a:p>
      </dgm:t>
    </dgm:pt>
    <dgm:pt modelId="{C834A73E-EDA4-40F8-B324-3E066DA27637}" type="pres">
      <dgm:prSet presAssocID="{9FD8C584-8F18-4983-9520-CC4429DCC1DD}" presName="linear" presStyleCnt="0">
        <dgm:presLayoutVars>
          <dgm:animLvl val="lvl"/>
          <dgm:resizeHandles val="exact"/>
        </dgm:presLayoutVars>
      </dgm:prSet>
      <dgm:spPr/>
      <dgm:t>
        <a:bodyPr/>
        <a:lstStyle/>
        <a:p>
          <a:endParaRPr lang="en-US"/>
        </a:p>
      </dgm:t>
    </dgm:pt>
    <dgm:pt modelId="{BCB502D3-E11F-4958-B85C-F37D6B7CCCB6}" type="pres">
      <dgm:prSet presAssocID="{F7F11E9A-BEAE-437D-8F62-C271F5138EC5}" presName="parentText" presStyleLbl="node1" presStyleIdx="0" presStyleCnt="1">
        <dgm:presLayoutVars>
          <dgm:chMax val="0"/>
          <dgm:bulletEnabled val="1"/>
        </dgm:presLayoutVars>
      </dgm:prSet>
      <dgm:spPr/>
      <dgm:t>
        <a:bodyPr/>
        <a:lstStyle/>
        <a:p>
          <a:endParaRPr lang="en-US"/>
        </a:p>
      </dgm:t>
    </dgm:pt>
  </dgm:ptLst>
  <dgm:cxnLst>
    <dgm:cxn modelId="{5402CDF5-5652-45FA-A916-9193204B1F40}" srcId="{9FD8C584-8F18-4983-9520-CC4429DCC1DD}" destId="{F7F11E9A-BEAE-437D-8F62-C271F5138EC5}" srcOrd="0" destOrd="0" parTransId="{D56336D1-96A2-4ED6-BF34-1E6EB2341FBA}" sibTransId="{DE29DB0F-028E-450D-8E62-9FE2805781AF}"/>
    <dgm:cxn modelId="{626E4442-3D57-41F9-B90F-3DADB5629546}" type="presOf" srcId="{F7F11E9A-BEAE-437D-8F62-C271F5138EC5}" destId="{BCB502D3-E11F-4958-B85C-F37D6B7CCCB6}" srcOrd="0" destOrd="0" presId="urn:microsoft.com/office/officeart/2005/8/layout/vList2"/>
    <dgm:cxn modelId="{B7FFC572-0BF4-411F-91E0-9E9FEA0C9139}" type="presOf" srcId="{9FD8C584-8F18-4983-9520-CC4429DCC1DD}" destId="{C834A73E-EDA4-40F8-B324-3E066DA27637}" srcOrd="0" destOrd="0" presId="urn:microsoft.com/office/officeart/2005/8/layout/vList2"/>
    <dgm:cxn modelId="{52843B89-7F34-4815-95DC-766608740760}" type="presParOf" srcId="{C834A73E-EDA4-40F8-B324-3E066DA27637}" destId="{BCB502D3-E11F-4958-B85C-F37D6B7CCCB6}"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F80ED30-A6C2-4970-8BFB-196A5D8850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26E67C-E62E-4DD0-B1ED-E0E2F75AA60F}">
      <dgm:prSet custT="1"/>
      <dgm:spPr/>
      <dgm:t>
        <a:bodyPr/>
        <a:lstStyle/>
        <a:p>
          <a:pPr algn="ctr"/>
          <a:r>
            <a:rPr lang="en-US" sz="2400" dirty="0" smtClean="0"/>
            <a:t>Effect of loss of integrity of the IS</a:t>
          </a:r>
          <a:endParaRPr lang="en-US" sz="2400" dirty="0"/>
        </a:p>
      </dgm:t>
    </dgm:pt>
    <dgm:pt modelId="{37E36567-6BD7-45A7-91B1-4C7A8561B33F}" type="parTrans" cxnId="{3ABB26A2-8FDD-4C33-B867-B19DA23D9076}">
      <dgm:prSet/>
      <dgm:spPr/>
      <dgm:t>
        <a:bodyPr/>
        <a:lstStyle/>
        <a:p>
          <a:endParaRPr lang="en-US" sz="2400"/>
        </a:p>
      </dgm:t>
    </dgm:pt>
    <dgm:pt modelId="{32B35896-4EAF-4515-BAEF-65F78C67916F}" type="sibTrans" cxnId="{3ABB26A2-8FDD-4C33-B867-B19DA23D9076}">
      <dgm:prSet/>
      <dgm:spPr/>
      <dgm:t>
        <a:bodyPr/>
        <a:lstStyle/>
        <a:p>
          <a:endParaRPr lang="en-US" sz="2400"/>
        </a:p>
      </dgm:t>
    </dgm:pt>
    <dgm:pt modelId="{ECD7C46D-F3AA-4877-A9E0-42D3064A1AA1}" type="pres">
      <dgm:prSet presAssocID="{CF80ED30-A6C2-4970-8BFB-196A5D88502C}" presName="linear" presStyleCnt="0">
        <dgm:presLayoutVars>
          <dgm:animLvl val="lvl"/>
          <dgm:resizeHandles val="exact"/>
        </dgm:presLayoutVars>
      </dgm:prSet>
      <dgm:spPr/>
      <dgm:t>
        <a:bodyPr/>
        <a:lstStyle/>
        <a:p>
          <a:endParaRPr lang="en-US"/>
        </a:p>
      </dgm:t>
    </dgm:pt>
    <dgm:pt modelId="{FD737C5C-0463-4BA7-B428-773E8E23356E}" type="pres">
      <dgm:prSet presAssocID="{FE26E67C-E62E-4DD0-B1ED-E0E2F75AA60F}" presName="parentText" presStyleLbl="node1" presStyleIdx="0" presStyleCnt="1" custScaleX="98099" custScaleY="58658">
        <dgm:presLayoutVars>
          <dgm:chMax val="0"/>
          <dgm:bulletEnabled val="1"/>
        </dgm:presLayoutVars>
      </dgm:prSet>
      <dgm:spPr/>
      <dgm:t>
        <a:bodyPr/>
        <a:lstStyle/>
        <a:p>
          <a:endParaRPr lang="en-US"/>
        </a:p>
      </dgm:t>
    </dgm:pt>
  </dgm:ptLst>
  <dgm:cxnLst>
    <dgm:cxn modelId="{3ABB26A2-8FDD-4C33-B867-B19DA23D9076}" srcId="{CF80ED30-A6C2-4970-8BFB-196A5D88502C}" destId="{FE26E67C-E62E-4DD0-B1ED-E0E2F75AA60F}" srcOrd="0" destOrd="0" parTransId="{37E36567-6BD7-45A7-91B1-4C7A8561B33F}" sibTransId="{32B35896-4EAF-4515-BAEF-65F78C67916F}"/>
    <dgm:cxn modelId="{2D7496C0-1E1A-45A9-8E4C-9401C5D346D5}" type="presOf" srcId="{CF80ED30-A6C2-4970-8BFB-196A5D88502C}" destId="{ECD7C46D-F3AA-4877-A9E0-42D3064A1AA1}" srcOrd="0" destOrd="0" presId="urn:microsoft.com/office/officeart/2005/8/layout/vList2"/>
    <dgm:cxn modelId="{66CACA71-8D06-423E-B44D-3391BDC05F6C}" type="presOf" srcId="{FE26E67C-E62E-4DD0-B1ED-E0E2F75AA60F}" destId="{FD737C5C-0463-4BA7-B428-773E8E23356E}" srcOrd="0" destOrd="0" presId="urn:microsoft.com/office/officeart/2005/8/layout/vList2"/>
    <dgm:cxn modelId="{187D2BC3-0744-48BB-A8A7-0D7C85A3AE1B}" type="presParOf" srcId="{ECD7C46D-F3AA-4877-A9E0-42D3064A1AA1}" destId="{FD737C5C-0463-4BA7-B428-773E8E23356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924D5B0-6D0E-4BD0-BF51-D9DE0533F40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2ABE702-0FC9-4824-BE79-007934FEA20B}">
      <dgm:prSet custT="1"/>
      <dgm:spPr/>
      <dgm:t>
        <a:bodyPr/>
        <a:lstStyle/>
        <a:p>
          <a:pPr rtl="0"/>
          <a:r>
            <a:rPr lang="en-US" sz="1800" dirty="0" smtClean="0"/>
            <a:t>Series of concentric potential holes are installed in the IS baffles and can be activated/deactivated individually</a:t>
          </a:r>
          <a:endParaRPr lang="en-US" sz="1800" dirty="0"/>
        </a:p>
      </dgm:t>
    </dgm:pt>
    <dgm:pt modelId="{9D24D7C7-D39D-48B3-AAE4-A763E8F42028}" type="parTrans" cxnId="{651C0197-D5DA-4217-B8A7-66787880875E}">
      <dgm:prSet/>
      <dgm:spPr/>
      <dgm:t>
        <a:bodyPr/>
        <a:lstStyle/>
        <a:p>
          <a:endParaRPr lang="en-US" sz="1800"/>
        </a:p>
      </dgm:t>
    </dgm:pt>
    <dgm:pt modelId="{0C1164C5-4ABC-48F0-BDC6-070377EDC8AC}" type="sibTrans" cxnId="{651C0197-D5DA-4217-B8A7-66787880875E}">
      <dgm:prSet/>
      <dgm:spPr/>
      <dgm:t>
        <a:bodyPr/>
        <a:lstStyle/>
        <a:p>
          <a:endParaRPr lang="en-US" sz="1800"/>
        </a:p>
      </dgm:t>
    </dgm:pt>
    <dgm:pt modelId="{CA6A7BED-41C8-457E-8758-DCC567493B26}" type="pres">
      <dgm:prSet presAssocID="{7924D5B0-6D0E-4BD0-BF51-D9DE0533F406}" presName="linear" presStyleCnt="0">
        <dgm:presLayoutVars>
          <dgm:animLvl val="lvl"/>
          <dgm:resizeHandles val="exact"/>
        </dgm:presLayoutVars>
      </dgm:prSet>
      <dgm:spPr/>
      <dgm:t>
        <a:bodyPr/>
        <a:lstStyle/>
        <a:p>
          <a:endParaRPr lang="en-US"/>
        </a:p>
      </dgm:t>
    </dgm:pt>
    <dgm:pt modelId="{9AF2AE1D-B814-45A2-9B01-93B14661F1A6}" type="pres">
      <dgm:prSet presAssocID="{72ABE702-0FC9-4824-BE79-007934FEA20B}" presName="parentText" presStyleLbl="node1" presStyleIdx="0" presStyleCnt="1">
        <dgm:presLayoutVars>
          <dgm:chMax val="0"/>
          <dgm:bulletEnabled val="1"/>
        </dgm:presLayoutVars>
      </dgm:prSet>
      <dgm:spPr/>
      <dgm:t>
        <a:bodyPr/>
        <a:lstStyle/>
        <a:p>
          <a:endParaRPr lang="en-US"/>
        </a:p>
      </dgm:t>
    </dgm:pt>
  </dgm:ptLst>
  <dgm:cxnLst>
    <dgm:cxn modelId="{AFA571E3-D510-4C9E-B331-7474A1294748}" type="presOf" srcId="{7924D5B0-6D0E-4BD0-BF51-D9DE0533F406}" destId="{CA6A7BED-41C8-457E-8758-DCC567493B26}" srcOrd="0" destOrd="0" presId="urn:microsoft.com/office/officeart/2005/8/layout/vList2"/>
    <dgm:cxn modelId="{651C0197-D5DA-4217-B8A7-66787880875E}" srcId="{7924D5B0-6D0E-4BD0-BF51-D9DE0533F406}" destId="{72ABE702-0FC9-4824-BE79-007934FEA20B}" srcOrd="0" destOrd="0" parTransId="{9D24D7C7-D39D-48B3-AAE4-A763E8F42028}" sibTransId="{0C1164C5-4ABC-48F0-BDC6-070377EDC8AC}"/>
    <dgm:cxn modelId="{03A6CA66-6B12-4302-B6A5-EA54971F82C0}" type="presOf" srcId="{72ABE702-0FC9-4824-BE79-007934FEA20B}" destId="{9AF2AE1D-B814-45A2-9B01-93B14661F1A6}" srcOrd="0" destOrd="0" presId="urn:microsoft.com/office/officeart/2005/8/layout/vList2"/>
    <dgm:cxn modelId="{EE50D6D1-9913-4CC8-A969-77BE8D7F09AF}" type="presParOf" srcId="{CA6A7BED-41C8-457E-8758-DCC567493B26}" destId="{9AF2AE1D-B814-45A2-9B01-93B14661F1A6}"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5AD891F-C75F-4977-9480-BC99EBDF969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97D0924-A1B4-437D-A6DD-EE092B4DE8E9}">
      <dgm:prSet custT="1"/>
      <dgm:spPr/>
      <dgm:t>
        <a:bodyPr/>
        <a:lstStyle/>
        <a:p>
          <a:pPr rtl="0"/>
          <a:r>
            <a:rPr lang="en-US" sz="1800" dirty="0" smtClean="0"/>
            <a:t>In the cold plenum bypassing the windows</a:t>
          </a:r>
          <a:endParaRPr lang="en-US" sz="1800" dirty="0"/>
        </a:p>
      </dgm:t>
    </dgm:pt>
    <dgm:pt modelId="{1F5A6995-D313-4230-B557-B188CA0CB0F3}" type="parTrans" cxnId="{B40AF1B0-03B9-413C-BEB1-09859EDF691D}">
      <dgm:prSet/>
      <dgm:spPr/>
      <dgm:t>
        <a:bodyPr/>
        <a:lstStyle/>
        <a:p>
          <a:endParaRPr lang="en-US" sz="1800"/>
        </a:p>
      </dgm:t>
    </dgm:pt>
    <dgm:pt modelId="{D9857BBB-53E5-4A75-969D-F6D0CC53D3E9}" type="sibTrans" cxnId="{B40AF1B0-03B9-413C-BEB1-09859EDF691D}">
      <dgm:prSet/>
      <dgm:spPr/>
      <dgm:t>
        <a:bodyPr/>
        <a:lstStyle/>
        <a:p>
          <a:endParaRPr lang="en-US" sz="1800"/>
        </a:p>
      </dgm:t>
    </dgm:pt>
    <dgm:pt modelId="{FF781610-6A40-4C88-A74E-A9AF6FEAE159}" type="pres">
      <dgm:prSet presAssocID="{35AD891F-C75F-4977-9480-BC99EBDF969D}" presName="linear" presStyleCnt="0">
        <dgm:presLayoutVars>
          <dgm:animLvl val="lvl"/>
          <dgm:resizeHandles val="exact"/>
        </dgm:presLayoutVars>
      </dgm:prSet>
      <dgm:spPr/>
      <dgm:t>
        <a:bodyPr/>
        <a:lstStyle/>
        <a:p>
          <a:endParaRPr lang="en-US"/>
        </a:p>
      </dgm:t>
    </dgm:pt>
    <dgm:pt modelId="{5DB6B472-9093-452E-B712-9F6BAC6B9394}" type="pres">
      <dgm:prSet presAssocID="{D97D0924-A1B4-437D-A6DD-EE092B4DE8E9}" presName="parentText" presStyleLbl="node1" presStyleIdx="0" presStyleCnt="1">
        <dgm:presLayoutVars>
          <dgm:chMax val="0"/>
          <dgm:bulletEnabled val="1"/>
        </dgm:presLayoutVars>
      </dgm:prSet>
      <dgm:spPr/>
      <dgm:t>
        <a:bodyPr/>
        <a:lstStyle/>
        <a:p>
          <a:endParaRPr lang="en-US"/>
        </a:p>
      </dgm:t>
    </dgm:pt>
  </dgm:ptLst>
  <dgm:cxnLst>
    <dgm:cxn modelId="{B40AF1B0-03B9-413C-BEB1-09859EDF691D}" srcId="{35AD891F-C75F-4977-9480-BC99EBDF969D}" destId="{D97D0924-A1B4-437D-A6DD-EE092B4DE8E9}" srcOrd="0" destOrd="0" parTransId="{1F5A6995-D313-4230-B557-B188CA0CB0F3}" sibTransId="{D9857BBB-53E5-4A75-969D-F6D0CC53D3E9}"/>
    <dgm:cxn modelId="{886C07C0-64A5-4F68-A5AD-75CFD016AA7B}" type="presOf" srcId="{35AD891F-C75F-4977-9480-BC99EBDF969D}" destId="{FF781610-6A40-4C88-A74E-A9AF6FEAE159}" srcOrd="0" destOrd="0" presId="urn:microsoft.com/office/officeart/2005/8/layout/vList2"/>
    <dgm:cxn modelId="{C4F380B8-9686-4B86-B8F3-A4E92A9924FF}" type="presOf" srcId="{D97D0924-A1B4-437D-A6DD-EE092B4DE8E9}" destId="{5DB6B472-9093-452E-B712-9F6BAC6B9394}" srcOrd="0" destOrd="0" presId="urn:microsoft.com/office/officeart/2005/8/layout/vList2"/>
    <dgm:cxn modelId="{1B386AD8-B06A-4ABC-8BE4-B763508F20E6}" type="presParOf" srcId="{FF781610-6A40-4C88-A74E-A9AF6FEAE159}" destId="{5DB6B472-9093-452E-B712-9F6BAC6B9394}"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94D2B1A-EA2C-4203-8758-7EFA2F637C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101B15A-93CC-4F91-902E-499431F70201}">
      <dgm:prSet custT="1"/>
      <dgm:spPr/>
      <dgm:t>
        <a:bodyPr/>
        <a:lstStyle/>
        <a:p>
          <a:pPr rtl="0"/>
          <a:r>
            <a:rPr lang="en-US" sz="1800" dirty="0" smtClean="0"/>
            <a:t>At the hot plenum bottom wall</a:t>
          </a:r>
          <a:endParaRPr lang="en-US" sz="1800" dirty="0"/>
        </a:p>
      </dgm:t>
    </dgm:pt>
    <dgm:pt modelId="{07E98D84-4F41-4075-8A41-66D85812F17C}" type="parTrans" cxnId="{DCCFF9F7-7449-46BB-9E1E-DD44BC45C81A}">
      <dgm:prSet/>
      <dgm:spPr/>
      <dgm:t>
        <a:bodyPr/>
        <a:lstStyle/>
        <a:p>
          <a:endParaRPr lang="en-US"/>
        </a:p>
      </dgm:t>
    </dgm:pt>
    <dgm:pt modelId="{0A54657F-B4CE-4022-8B6A-3107D21DC937}" type="sibTrans" cxnId="{DCCFF9F7-7449-46BB-9E1E-DD44BC45C81A}">
      <dgm:prSet/>
      <dgm:spPr/>
      <dgm:t>
        <a:bodyPr/>
        <a:lstStyle/>
        <a:p>
          <a:endParaRPr lang="en-US"/>
        </a:p>
      </dgm:t>
    </dgm:pt>
    <dgm:pt modelId="{CADD7C87-AC3A-4D8B-AF03-303C87773738}" type="pres">
      <dgm:prSet presAssocID="{794D2B1A-EA2C-4203-8758-7EFA2F637C0B}" presName="linear" presStyleCnt="0">
        <dgm:presLayoutVars>
          <dgm:animLvl val="lvl"/>
          <dgm:resizeHandles val="exact"/>
        </dgm:presLayoutVars>
      </dgm:prSet>
      <dgm:spPr/>
      <dgm:t>
        <a:bodyPr/>
        <a:lstStyle/>
        <a:p>
          <a:endParaRPr lang="en-US"/>
        </a:p>
      </dgm:t>
    </dgm:pt>
    <dgm:pt modelId="{CF6BF93E-4DD6-462D-9886-21C47BE47271}" type="pres">
      <dgm:prSet presAssocID="{7101B15A-93CC-4F91-902E-499431F70201}" presName="parentText" presStyleLbl="node1" presStyleIdx="0" presStyleCnt="1">
        <dgm:presLayoutVars>
          <dgm:chMax val="0"/>
          <dgm:bulletEnabled val="1"/>
        </dgm:presLayoutVars>
      </dgm:prSet>
      <dgm:spPr/>
      <dgm:t>
        <a:bodyPr/>
        <a:lstStyle/>
        <a:p>
          <a:endParaRPr lang="en-US"/>
        </a:p>
      </dgm:t>
    </dgm:pt>
  </dgm:ptLst>
  <dgm:cxnLst>
    <dgm:cxn modelId="{DCCFF9F7-7449-46BB-9E1E-DD44BC45C81A}" srcId="{794D2B1A-EA2C-4203-8758-7EFA2F637C0B}" destId="{7101B15A-93CC-4F91-902E-499431F70201}" srcOrd="0" destOrd="0" parTransId="{07E98D84-4F41-4075-8A41-66D85812F17C}" sibTransId="{0A54657F-B4CE-4022-8B6A-3107D21DC937}"/>
    <dgm:cxn modelId="{007E6B62-1141-40E8-BEF4-79313DD2D251}" type="presOf" srcId="{794D2B1A-EA2C-4203-8758-7EFA2F637C0B}" destId="{CADD7C87-AC3A-4D8B-AF03-303C87773738}" srcOrd="0" destOrd="0" presId="urn:microsoft.com/office/officeart/2005/8/layout/vList2"/>
    <dgm:cxn modelId="{F615A1A3-DBC2-443E-9FBD-5D080CD8A93C}" type="presOf" srcId="{7101B15A-93CC-4F91-902E-499431F70201}" destId="{CF6BF93E-4DD6-462D-9886-21C47BE47271}" srcOrd="0" destOrd="0" presId="urn:microsoft.com/office/officeart/2005/8/layout/vList2"/>
    <dgm:cxn modelId="{A690DEFE-4FA3-4F4D-A31E-6AEFD31701D9}" type="presParOf" srcId="{CADD7C87-AC3A-4D8B-AF03-303C87773738}" destId="{CF6BF93E-4DD6-462D-9886-21C47BE47271}"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2A26C0E-22D7-4F9B-839D-CDB458EFF42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517CD1E-7406-40EE-8BF2-555F35500E64}">
      <dgm:prSet custT="1"/>
      <dgm:spPr/>
      <dgm:t>
        <a:bodyPr/>
        <a:lstStyle/>
        <a:p>
          <a:pPr algn="ctr" rtl="0"/>
          <a:r>
            <a:rPr lang="en-US" sz="1800" dirty="0" smtClean="0"/>
            <a:t>At the hot plenum side wall</a:t>
          </a:r>
          <a:endParaRPr lang="en-US" sz="1800" dirty="0"/>
        </a:p>
      </dgm:t>
    </dgm:pt>
    <dgm:pt modelId="{8F41E784-69B1-4FA5-89F9-2C883DB6972E}" type="parTrans" cxnId="{187D1B88-8BC3-4899-BF4D-0AF8B0145681}">
      <dgm:prSet/>
      <dgm:spPr/>
      <dgm:t>
        <a:bodyPr/>
        <a:lstStyle/>
        <a:p>
          <a:endParaRPr lang="en-US" sz="1800"/>
        </a:p>
      </dgm:t>
    </dgm:pt>
    <dgm:pt modelId="{856475DA-537C-49EC-97D0-91050F8FB029}" type="sibTrans" cxnId="{187D1B88-8BC3-4899-BF4D-0AF8B0145681}">
      <dgm:prSet/>
      <dgm:spPr/>
      <dgm:t>
        <a:bodyPr/>
        <a:lstStyle/>
        <a:p>
          <a:endParaRPr lang="en-US" sz="1800"/>
        </a:p>
      </dgm:t>
    </dgm:pt>
    <dgm:pt modelId="{2601071E-67E7-4A71-AC21-5430390840C9}" type="pres">
      <dgm:prSet presAssocID="{22A26C0E-22D7-4F9B-839D-CDB458EFF42A}" presName="linear" presStyleCnt="0">
        <dgm:presLayoutVars>
          <dgm:animLvl val="lvl"/>
          <dgm:resizeHandles val="exact"/>
        </dgm:presLayoutVars>
      </dgm:prSet>
      <dgm:spPr/>
      <dgm:t>
        <a:bodyPr/>
        <a:lstStyle/>
        <a:p>
          <a:endParaRPr lang="en-US"/>
        </a:p>
      </dgm:t>
    </dgm:pt>
    <dgm:pt modelId="{15C960EF-3AC2-4930-91E1-AC0E74576626}" type="pres">
      <dgm:prSet presAssocID="{D517CD1E-7406-40EE-8BF2-555F35500E64}" presName="parentText" presStyleLbl="node1" presStyleIdx="0" presStyleCnt="1">
        <dgm:presLayoutVars>
          <dgm:chMax val="0"/>
          <dgm:bulletEnabled val="1"/>
        </dgm:presLayoutVars>
      </dgm:prSet>
      <dgm:spPr/>
      <dgm:t>
        <a:bodyPr/>
        <a:lstStyle/>
        <a:p>
          <a:endParaRPr lang="en-US"/>
        </a:p>
      </dgm:t>
    </dgm:pt>
  </dgm:ptLst>
  <dgm:cxnLst>
    <dgm:cxn modelId="{187D1B88-8BC3-4899-BF4D-0AF8B0145681}" srcId="{22A26C0E-22D7-4F9B-839D-CDB458EFF42A}" destId="{D517CD1E-7406-40EE-8BF2-555F35500E64}" srcOrd="0" destOrd="0" parTransId="{8F41E784-69B1-4FA5-89F9-2C883DB6972E}" sibTransId="{856475DA-537C-49EC-97D0-91050F8FB029}"/>
    <dgm:cxn modelId="{930220E6-AE10-4C25-8282-AA7710558B79}" type="presOf" srcId="{22A26C0E-22D7-4F9B-839D-CDB458EFF42A}" destId="{2601071E-67E7-4A71-AC21-5430390840C9}" srcOrd="0" destOrd="0" presId="urn:microsoft.com/office/officeart/2005/8/layout/vList2"/>
    <dgm:cxn modelId="{436C2F0B-95D5-455F-9AEE-EC1E27221085}" type="presOf" srcId="{D517CD1E-7406-40EE-8BF2-555F35500E64}" destId="{15C960EF-3AC2-4930-91E1-AC0E74576626}" srcOrd="0" destOrd="0" presId="urn:microsoft.com/office/officeart/2005/8/layout/vList2"/>
    <dgm:cxn modelId="{CD378A01-5B46-4792-8D73-7D985E92371C}" type="presParOf" srcId="{2601071E-67E7-4A71-AC21-5430390840C9}" destId="{15C960EF-3AC2-4930-91E1-AC0E74576626}"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3AE284-E235-4374-9045-8E32D89202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1EA7D3C-4D22-44FD-A961-F4EC6599F8D3}">
      <dgm:prSet/>
      <dgm:spPr/>
      <dgm:t>
        <a:bodyPr/>
        <a:lstStyle/>
        <a:p>
          <a:r>
            <a:rPr lang="en-US" smtClean="0"/>
            <a:t>ALFRED “Old Configuration” main issues and how it is addressed</a:t>
          </a:r>
          <a:r>
            <a:rPr lang="en-US" baseline="30000" smtClean="0"/>
            <a:t>*</a:t>
          </a:r>
          <a:endParaRPr lang="en-US"/>
        </a:p>
      </dgm:t>
    </dgm:pt>
    <dgm:pt modelId="{275F0052-BA95-422C-8EAD-FBB303B36567}" type="parTrans" cxnId="{2516EB40-FFC9-4ADC-B1E9-5D1CF6FA5D9F}">
      <dgm:prSet/>
      <dgm:spPr/>
      <dgm:t>
        <a:bodyPr/>
        <a:lstStyle/>
        <a:p>
          <a:endParaRPr lang="en-US"/>
        </a:p>
      </dgm:t>
    </dgm:pt>
    <dgm:pt modelId="{FC6170E4-4EF3-4B3F-984F-4CA5BE7F665B}" type="sibTrans" cxnId="{2516EB40-FFC9-4ADC-B1E9-5D1CF6FA5D9F}">
      <dgm:prSet/>
      <dgm:spPr/>
      <dgm:t>
        <a:bodyPr/>
        <a:lstStyle/>
        <a:p>
          <a:endParaRPr lang="en-US"/>
        </a:p>
      </dgm:t>
    </dgm:pt>
    <dgm:pt modelId="{FFFD22D4-D7F3-4D29-AD7F-435B13B93494}" type="pres">
      <dgm:prSet presAssocID="{473AE284-E235-4374-9045-8E32D89202D6}" presName="linear" presStyleCnt="0">
        <dgm:presLayoutVars>
          <dgm:animLvl val="lvl"/>
          <dgm:resizeHandles val="exact"/>
        </dgm:presLayoutVars>
      </dgm:prSet>
      <dgm:spPr/>
      <dgm:t>
        <a:bodyPr/>
        <a:lstStyle/>
        <a:p>
          <a:endParaRPr lang="en-US"/>
        </a:p>
      </dgm:t>
    </dgm:pt>
    <dgm:pt modelId="{0EBB6244-D2D3-4C5B-B434-493F4216730D}" type="pres">
      <dgm:prSet presAssocID="{E1EA7D3C-4D22-44FD-A961-F4EC6599F8D3}" presName="parentText" presStyleLbl="node1" presStyleIdx="0" presStyleCnt="1">
        <dgm:presLayoutVars>
          <dgm:chMax val="0"/>
          <dgm:bulletEnabled val="1"/>
        </dgm:presLayoutVars>
      </dgm:prSet>
      <dgm:spPr/>
      <dgm:t>
        <a:bodyPr/>
        <a:lstStyle/>
        <a:p>
          <a:endParaRPr lang="en-US"/>
        </a:p>
      </dgm:t>
    </dgm:pt>
  </dgm:ptLst>
  <dgm:cxnLst>
    <dgm:cxn modelId="{2516EB40-FFC9-4ADC-B1E9-5D1CF6FA5D9F}" srcId="{473AE284-E235-4374-9045-8E32D89202D6}" destId="{E1EA7D3C-4D22-44FD-A961-F4EC6599F8D3}" srcOrd="0" destOrd="0" parTransId="{275F0052-BA95-422C-8EAD-FBB303B36567}" sibTransId="{FC6170E4-4EF3-4B3F-984F-4CA5BE7F665B}"/>
    <dgm:cxn modelId="{6CCD6249-274A-4597-8F45-D1F9A3280085}" type="presOf" srcId="{473AE284-E235-4374-9045-8E32D89202D6}" destId="{FFFD22D4-D7F3-4D29-AD7F-435B13B93494}" srcOrd="0" destOrd="0" presId="urn:microsoft.com/office/officeart/2005/8/layout/vList2"/>
    <dgm:cxn modelId="{9F91321A-A300-4116-8429-15648C7DBC7F}" type="presOf" srcId="{E1EA7D3C-4D22-44FD-A961-F4EC6599F8D3}" destId="{0EBB6244-D2D3-4C5B-B434-493F4216730D}" srcOrd="0" destOrd="0" presId="urn:microsoft.com/office/officeart/2005/8/layout/vList2"/>
    <dgm:cxn modelId="{740BC723-7E39-4A8A-8948-EA504F6281A2}" type="presParOf" srcId="{FFFD22D4-D7F3-4D29-AD7F-435B13B93494}" destId="{0EBB6244-D2D3-4C5B-B434-493F4216730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40E5DD2-33B7-4C6C-8ADE-225710BBEED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CA9D61A-A0DF-4F1E-A342-31E667665864}">
      <dgm:prSet custT="1"/>
      <dgm:spPr/>
      <dgm:t>
        <a:bodyPr/>
        <a:lstStyle/>
        <a:p>
          <a:pPr algn="ctr" rtl="0"/>
          <a:r>
            <a:rPr lang="en-US" sz="1600" dirty="0" smtClean="0"/>
            <a:t>Aligned with a window</a:t>
          </a:r>
          <a:endParaRPr lang="en-US" sz="1600" dirty="0"/>
        </a:p>
      </dgm:t>
    </dgm:pt>
    <dgm:pt modelId="{9A7C1C45-6C82-418D-9433-B31BAFA89904}" type="parTrans" cxnId="{B1173701-05E4-4C83-946B-35108A50BDF3}">
      <dgm:prSet/>
      <dgm:spPr/>
      <dgm:t>
        <a:bodyPr/>
        <a:lstStyle/>
        <a:p>
          <a:pPr algn="ctr"/>
          <a:endParaRPr lang="en-US"/>
        </a:p>
      </dgm:t>
    </dgm:pt>
    <dgm:pt modelId="{37733CB9-4D2F-493F-B9FE-8C33C72E7B5C}" type="sibTrans" cxnId="{B1173701-05E4-4C83-946B-35108A50BDF3}">
      <dgm:prSet/>
      <dgm:spPr/>
      <dgm:t>
        <a:bodyPr/>
        <a:lstStyle/>
        <a:p>
          <a:pPr algn="ctr"/>
          <a:endParaRPr lang="en-US"/>
        </a:p>
      </dgm:t>
    </dgm:pt>
    <dgm:pt modelId="{1BCF4649-E90A-4225-95FF-A31DF2610CF9}" type="pres">
      <dgm:prSet presAssocID="{A40E5DD2-33B7-4C6C-8ADE-225710BBEEDF}" presName="linear" presStyleCnt="0">
        <dgm:presLayoutVars>
          <dgm:animLvl val="lvl"/>
          <dgm:resizeHandles val="exact"/>
        </dgm:presLayoutVars>
      </dgm:prSet>
      <dgm:spPr/>
      <dgm:t>
        <a:bodyPr/>
        <a:lstStyle/>
        <a:p>
          <a:endParaRPr lang="en-US"/>
        </a:p>
      </dgm:t>
    </dgm:pt>
    <dgm:pt modelId="{7B8DCBB1-01DE-4554-9952-CFB81143B3A2}" type="pres">
      <dgm:prSet presAssocID="{DCA9D61A-A0DF-4F1E-A342-31E667665864}" presName="parentText" presStyleLbl="node1" presStyleIdx="0" presStyleCnt="1" custLinFactY="-100000" custLinFactNeighborX="23724" custLinFactNeighborY="-187837">
        <dgm:presLayoutVars>
          <dgm:chMax val="0"/>
          <dgm:bulletEnabled val="1"/>
        </dgm:presLayoutVars>
      </dgm:prSet>
      <dgm:spPr/>
      <dgm:t>
        <a:bodyPr/>
        <a:lstStyle/>
        <a:p>
          <a:endParaRPr lang="en-US"/>
        </a:p>
      </dgm:t>
    </dgm:pt>
  </dgm:ptLst>
  <dgm:cxnLst>
    <dgm:cxn modelId="{B1173701-05E4-4C83-946B-35108A50BDF3}" srcId="{A40E5DD2-33B7-4C6C-8ADE-225710BBEEDF}" destId="{DCA9D61A-A0DF-4F1E-A342-31E667665864}" srcOrd="0" destOrd="0" parTransId="{9A7C1C45-6C82-418D-9433-B31BAFA89904}" sibTransId="{37733CB9-4D2F-493F-B9FE-8C33C72E7B5C}"/>
    <dgm:cxn modelId="{08428463-BC7A-4DB4-92DA-B3D122911AF6}" type="presOf" srcId="{DCA9D61A-A0DF-4F1E-A342-31E667665864}" destId="{7B8DCBB1-01DE-4554-9952-CFB81143B3A2}" srcOrd="0" destOrd="0" presId="urn:microsoft.com/office/officeart/2005/8/layout/vList2"/>
    <dgm:cxn modelId="{681FEFC8-7CFA-47AB-B313-EF4207D0216D}" type="presOf" srcId="{A40E5DD2-33B7-4C6C-8ADE-225710BBEEDF}" destId="{1BCF4649-E90A-4225-95FF-A31DF2610CF9}" srcOrd="0" destOrd="0" presId="urn:microsoft.com/office/officeart/2005/8/layout/vList2"/>
    <dgm:cxn modelId="{BB86025B-162B-4F9C-BAC9-77FDA8E42C80}" type="presParOf" srcId="{1BCF4649-E90A-4225-95FF-A31DF2610CF9}" destId="{7B8DCBB1-01DE-4554-9952-CFB81143B3A2}" srcOrd="0" destOrd="0" presId="urn:microsoft.com/office/officeart/2005/8/layout/vList2"/>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CBAA0B6-D124-42B6-8CB7-1383F1A566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70EA16A-2797-4CF6-A814-8F769C0ED305}">
      <dgm:prSet custT="1"/>
      <dgm:spPr/>
      <dgm:t>
        <a:bodyPr/>
        <a:lstStyle/>
        <a:p>
          <a:pPr algn="ctr" rtl="0"/>
          <a:r>
            <a:rPr lang="en-US" sz="1600" dirty="0" smtClean="0"/>
            <a:t>Staggered between two windows</a:t>
          </a:r>
          <a:endParaRPr lang="en-US" sz="1600" dirty="0"/>
        </a:p>
      </dgm:t>
    </dgm:pt>
    <dgm:pt modelId="{2FF08CE5-809E-4F61-A899-129A7CF5B1FC}" type="parTrans" cxnId="{3141E179-5FC6-4E9D-B538-7009F3FA72A7}">
      <dgm:prSet/>
      <dgm:spPr/>
      <dgm:t>
        <a:bodyPr/>
        <a:lstStyle/>
        <a:p>
          <a:endParaRPr lang="en-US" sz="1600"/>
        </a:p>
      </dgm:t>
    </dgm:pt>
    <dgm:pt modelId="{36F17D7C-05E9-4C62-96B0-3EE812F29498}" type="sibTrans" cxnId="{3141E179-5FC6-4E9D-B538-7009F3FA72A7}">
      <dgm:prSet/>
      <dgm:spPr/>
      <dgm:t>
        <a:bodyPr/>
        <a:lstStyle/>
        <a:p>
          <a:endParaRPr lang="en-US" sz="1600"/>
        </a:p>
      </dgm:t>
    </dgm:pt>
    <dgm:pt modelId="{1A8BA3C2-1839-4C26-96DB-DA23C773EAF7}" type="pres">
      <dgm:prSet presAssocID="{0CBAA0B6-D124-42B6-8CB7-1383F1A56640}" presName="linear" presStyleCnt="0">
        <dgm:presLayoutVars>
          <dgm:animLvl val="lvl"/>
          <dgm:resizeHandles val="exact"/>
        </dgm:presLayoutVars>
      </dgm:prSet>
      <dgm:spPr/>
      <dgm:t>
        <a:bodyPr/>
        <a:lstStyle/>
        <a:p>
          <a:endParaRPr lang="en-US"/>
        </a:p>
      </dgm:t>
    </dgm:pt>
    <dgm:pt modelId="{21CF7B50-7E52-4EB4-A8FC-18EA37A1264D}" type="pres">
      <dgm:prSet presAssocID="{170EA16A-2797-4CF6-A814-8F769C0ED305}" presName="parentText" presStyleLbl="node1" presStyleIdx="0" presStyleCnt="1">
        <dgm:presLayoutVars>
          <dgm:chMax val="0"/>
          <dgm:bulletEnabled val="1"/>
        </dgm:presLayoutVars>
      </dgm:prSet>
      <dgm:spPr/>
      <dgm:t>
        <a:bodyPr/>
        <a:lstStyle/>
        <a:p>
          <a:endParaRPr lang="en-US"/>
        </a:p>
      </dgm:t>
    </dgm:pt>
  </dgm:ptLst>
  <dgm:cxnLst>
    <dgm:cxn modelId="{5CED5E75-E785-4F0C-A3AB-C2E22AAAF07B}" type="presOf" srcId="{170EA16A-2797-4CF6-A814-8F769C0ED305}" destId="{21CF7B50-7E52-4EB4-A8FC-18EA37A1264D}" srcOrd="0" destOrd="0" presId="urn:microsoft.com/office/officeart/2005/8/layout/vList2"/>
    <dgm:cxn modelId="{3141E179-5FC6-4E9D-B538-7009F3FA72A7}" srcId="{0CBAA0B6-D124-42B6-8CB7-1383F1A56640}" destId="{170EA16A-2797-4CF6-A814-8F769C0ED305}" srcOrd="0" destOrd="0" parTransId="{2FF08CE5-809E-4F61-A899-129A7CF5B1FC}" sibTransId="{36F17D7C-05E9-4C62-96B0-3EE812F29498}"/>
    <dgm:cxn modelId="{4E3215F0-066B-44FB-AD13-FD72A172ADCA}" type="presOf" srcId="{0CBAA0B6-D124-42B6-8CB7-1383F1A56640}" destId="{1A8BA3C2-1839-4C26-96DB-DA23C773EAF7}" srcOrd="0" destOrd="0" presId="urn:microsoft.com/office/officeart/2005/8/layout/vList2"/>
    <dgm:cxn modelId="{08411F78-F80F-4CA2-BEB8-6C2ECA58EE67}" type="presParOf" srcId="{1A8BA3C2-1839-4C26-96DB-DA23C773EAF7}" destId="{21CF7B50-7E52-4EB4-A8FC-18EA37A1264D}" srcOrd="0" destOrd="0" presId="urn:microsoft.com/office/officeart/2005/8/layout/vList2"/>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EFC0A76-E4D1-4B80-A926-6A35322BF2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4D99FC6-09B5-4E13-AFA9-556A9EA18D93}">
      <dgm:prSet custT="1"/>
      <dgm:spPr/>
      <dgm:t>
        <a:bodyPr/>
        <a:lstStyle/>
        <a:p>
          <a:pPr rtl="0"/>
          <a:r>
            <a:rPr lang="en-US" sz="1800" dirty="0" smtClean="0"/>
            <a:t>We can get a flavor of what happens depending on the bypass flow rate</a:t>
          </a:r>
          <a:endParaRPr lang="en-US" sz="1800" dirty="0"/>
        </a:p>
      </dgm:t>
    </dgm:pt>
    <dgm:pt modelId="{6EA14203-B46E-425A-9D88-6F7F5357E153}" type="parTrans" cxnId="{F87429BD-7ED0-4D36-8596-7DD9A46FB995}">
      <dgm:prSet/>
      <dgm:spPr/>
      <dgm:t>
        <a:bodyPr/>
        <a:lstStyle/>
        <a:p>
          <a:endParaRPr lang="en-US" sz="1800"/>
        </a:p>
      </dgm:t>
    </dgm:pt>
    <dgm:pt modelId="{21FD6883-6EF7-4840-9C1D-CCC9D5992106}" type="sibTrans" cxnId="{F87429BD-7ED0-4D36-8596-7DD9A46FB995}">
      <dgm:prSet/>
      <dgm:spPr/>
      <dgm:t>
        <a:bodyPr/>
        <a:lstStyle/>
        <a:p>
          <a:endParaRPr lang="en-US" sz="1800"/>
        </a:p>
      </dgm:t>
    </dgm:pt>
    <dgm:pt modelId="{C60305AB-E0F7-49F3-BFBA-F65F1A5199EC}" type="pres">
      <dgm:prSet presAssocID="{8EFC0A76-E4D1-4B80-A926-6A35322BF255}" presName="linear" presStyleCnt="0">
        <dgm:presLayoutVars>
          <dgm:animLvl val="lvl"/>
          <dgm:resizeHandles val="exact"/>
        </dgm:presLayoutVars>
      </dgm:prSet>
      <dgm:spPr/>
      <dgm:t>
        <a:bodyPr/>
        <a:lstStyle/>
        <a:p>
          <a:endParaRPr lang="en-US"/>
        </a:p>
      </dgm:t>
    </dgm:pt>
    <dgm:pt modelId="{5C9085A1-EA18-4191-B638-40177D49E47D}" type="pres">
      <dgm:prSet presAssocID="{D4D99FC6-09B5-4E13-AFA9-556A9EA18D93}" presName="parentText" presStyleLbl="node1" presStyleIdx="0" presStyleCnt="1">
        <dgm:presLayoutVars>
          <dgm:chMax val="0"/>
          <dgm:bulletEnabled val="1"/>
        </dgm:presLayoutVars>
      </dgm:prSet>
      <dgm:spPr/>
      <dgm:t>
        <a:bodyPr/>
        <a:lstStyle/>
        <a:p>
          <a:endParaRPr lang="en-US"/>
        </a:p>
      </dgm:t>
    </dgm:pt>
  </dgm:ptLst>
  <dgm:cxnLst>
    <dgm:cxn modelId="{F87429BD-7ED0-4D36-8596-7DD9A46FB995}" srcId="{8EFC0A76-E4D1-4B80-A926-6A35322BF255}" destId="{D4D99FC6-09B5-4E13-AFA9-556A9EA18D93}" srcOrd="0" destOrd="0" parTransId="{6EA14203-B46E-425A-9D88-6F7F5357E153}" sibTransId="{21FD6883-6EF7-4840-9C1D-CCC9D5992106}"/>
    <dgm:cxn modelId="{E82BB8B2-088F-4212-9894-AE08F4A96106}" type="presOf" srcId="{D4D99FC6-09B5-4E13-AFA9-556A9EA18D93}" destId="{5C9085A1-EA18-4191-B638-40177D49E47D}" srcOrd="0" destOrd="0" presId="urn:microsoft.com/office/officeart/2005/8/layout/vList2"/>
    <dgm:cxn modelId="{68D03A84-B355-4E8D-84DF-375242562E9C}" type="presOf" srcId="{8EFC0A76-E4D1-4B80-A926-6A35322BF255}" destId="{C60305AB-E0F7-49F3-BFBA-F65F1A5199EC}" srcOrd="0" destOrd="0" presId="urn:microsoft.com/office/officeart/2005/8/layout/vList2"/>
    <dgm:cxn modelId="{8192DB31-06AC-4189-B896-F261A047FE03}" type="presParOf" srcId="{C60305AB-E0F7-49F3-BFBA-F65F1A5199EC}" destId="{5C9085A1-EA18-4191-B638-40177D49E47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28C3886-6EEA-4254-A40E-C34A0DE5CE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FF0C8C-FFBA-4017-A1AA-1D1C5B2F5F70}">
      <dgm:prSet custT="1"/>
      <dgm:spPr/>
      <dgm:t>
        <a:bodyPr/>
        <a:lstStyle/>
        <a:p>
          <a:pPr rtl="0"/>
          <a:r>
            <a:rPr lang="en-US" sz="1800" dirty="0" smtClean="0"/>
            <a:t>Looking at the vessel max T, at 169 kg/s, we can expect thermal fatigue </a:t>
          </a:r>
          <a:endParaRPr lang="en-US" sz="1800" dirty="0"/>
        </a:p>
      </dgm:t>
    </dgm:pt>
    <dgm:pt modelId="{AE24904E-BA89-47D4-AACB-29D79FDA646A}" type="parTrans" cxnId="{D851418F-FDE7-4F7E-BD80-C9DC7990F704}">
      <dgm:prSet/>
      <dgm:spPr/>
      <dgm:t>
        <a:bodyPr/>
        <a:lstStyle/>
        <a:p>
          <a:endParaRPr lang="en-US" sz="1800"/>
        </a:p>
      </dgm:t>
    </dgm:pt>
    <dgm:pt modelId="{ECAEC73D-A97E-4BF4-BF4B-87062D7EE486}" type="sibTrans" cxnId="{D851418F-FDE7-4F7E-BD80-C9DC7990F704}">
      <dgm:prSet/>
      <dgm:spPr/>
      <dgm:t>
        <a:bodyPr/>
        <a:lstStyle/>
        <a:p>
          <a:endParaRPr lang="en-US" sz="1800"/>
        </a:p>
      </dgm:t>
    </dgm:pt>
    <dgm:pt modelId="{2A730F51-85E8-439D-B28A-58873ED9F93F}" type="pres">
      <dgm:prSet presAssocID="{A28C3886-6EEA-4254-A40E-C34A0DE5CE63}" presName="linear" presStyleCnt="0">
        <dgm:presLayoutVars>
          <dgm:animLvl val="lvl"/>
          <dgm:resizeHandles val="exact"/>
        </dgm:presLayoutVars>
      </dgm:prSet>
      <dgm:spPr/>
      <dgm:t>
        <a:bodyPr/>
        <a:lstStyle/>
        <a:p>
          <a:endParaRPr lang="en-US"/>
        </a:p>
      </dgm:t>
    </dgm:pt>
    <dgm:pt modelId="{24964234-5E15-49B0-8E9B-B4F297B12583}" type="pres">
      <dgm:prSet presAssocID="{DBFF0C8C-FFBA-4017-A1AA-1D1C5B2F5F70}" presName="parentText" presStyleLbl="node1" presStyleIdx="0" presStyleCnt="1">
        <dgm:presLayoutVars>
          <dgm:chMax val="0"/>
          <dgm:bulletEnabled val="1"/>
        </dgm:presLayoutVars>
      </dgm:prSet>
      <dgm:spPr/>
      <dgm:t>
        <a:bodyPr/>
        <a:lstStyle/>
        <a:p>
          <a:endParaRPr lang="en-US"/>
        </a:p>
      </dgm:t>
    </dgm:pt>
  </dgm:ptLst>
  <dgm:cxnLst>
    <dgm:cxn modelId="{D42AA3A8-DB78-4955-B0B8-03BE55911333}" type="presOf" srcId="{DBFF0C8C-FFBA-4017-A1AA-1D1C5B2F5F70}" destId="{24964234-5E15-49B0-8E9B-B4F297B12583}" srcOrd="0" destOrd="0" presId="urn:microsoft.com/office/officeart/2005/8/layout/vList2"/>
    <dgm:cxn modelId="{D851418F-FDE7-4F7E-BD80-C9DC7990F704}" srcId="{A28C3886-6EEA-4254-A40E-C34A0DE5CE63}" destId="{DBFF0C8C-FFBA-4017-A1AA-1D1C5B2F5F70}" srcOrd="0" destOrd="0" parTransId="{AE24904E-BA89-47D4-AACB-29D79FDA646A}" sibTransId="{ECAEC73D-A97E-4BF4-BF4B-87062D7EE486}"/>
    <dgm:cxn modelId="{1B4FAD4F-6EB4-4E4A-ADC2-FF14E972D790}" type="presOf" srcId="{A28C3886-6EEA-4254-A40E-C34A0DE5CE63}" destId="{2A730F51-85E8-439D-B28A-58873ED9F93F}" srcOrd="0" destOrd="0" presId="urn:microsoft.com/office/officeart/2005/8/layout/vList2"/>
    <dgm:cxn modelId="{E077E845-AD4D-486D-8362-6D0A88C8EC61}" type="presParOf" srcId="{2A730F51-85E8-439D-B28A-58873ED9F93F}" destId="{24964234-5E15-49B0-8E9B-B4F297B12583}"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3698218-CAC3-4E22-8AE5-0847E1DC5A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4832283-E90D-4CD2-8FAA-FD1500E8C1C6}">
      <dgm:prSet custT="1"/>
      <dgm:spPr/>
      <dgm:t>
        <a:bodyPr/>
        <a:lstStyle/>
        <a:p>
          <a:pPr rtl="0"/>
          <a:r>
            <a:rPr lang="en-US" sz="1800" dirty="0" smtClean="0"/>
            <a:t>For large bypass, the SG outlet T decreases while the Core inlet T increases</a:t>
          </a:r>
          <a:endParaRPr lang="en-US" sz="1800" dirty="0"/>
        </a:p>
      </dgm:t>
    </dgm:pt>
    <dgm:pt modelId="{0480C291-2C24-45CC-8A8B-723BC3B26016}" type="parTrans" cxnId="{31D89832-1B01-4703-8075-89B6D28D9FAD}">
      <dgm:prSet/>
      <dgm:spPr/>
      <dgm:t>
        <a:bodyPr/>
        <a:lstStyle/>
        <a:p>
          <a:endParaRPr lang="en-US"/>
        </a:p>
      </dgm:t>
    </dgm:pt>
    <dgm:pt modelId="{CEB0D5E2-B462-4331-B21C-24DDDED0DF1C}" type="sibTrans" cxnId="{31D89832-1B01-4703-8075-89B6D28D9FAD}">
      <dgm:prSet/>
      <dgm:spPr/>
      <dgm:t>
        <a:bodyPr/>
        <a:lstStyle/>
        <a:p>
          <a:endParaRPr lang="en-US"/>
        </a:p>
      </dgm:t>
    </dgm:pt>
    <dgm:pt modelId="{824C5A71-B093-442E-AFED-AED4B86D6622}" type="pres">
      <dgm:prSet presAssocID="{43698218-CAC3-4E22-8AE5-0847E1DC5A39}" presName="linear" presStyleCnt="0">
        <dgm:presLayoutVars>
          <dgm:animLvl val="lvl"/>
          <dgm:resizeHandles val="exact"/>
        </dgm:presLayoutVars>
      </dgm:prSet>
      <dgm:spPr/>
      <dgm:t>
        <a:bodyPr/>
        <a:lstStyle/>
        <a:p>
          <a:endParaRPr lang="en-US"/>
        </a:p>
      </dgm:t>
    </dgm:pt>
    <dgm:pt modelId="{D63F9749-2195-41A1-95DC-249DBA6C00E1}" type="pres">
      <dgm:prSet presAssocID="{64832283-E90D-4CD2-8FAA-FD1500E8C1C6}" presName="parentText" presStyleLbl="node1" presStyleIdx="0" presStyleCnt="1" custLinFactNeighborX="-255">
        <dgm:presLayoutVars>
          <dgm:chMax val="0"/>
          <dgm:bulletEnabled val="1"/>
        </dgm:presLayoutVars>
      </dgm:prSet>
      <dgm:spPr/>
      <dgm:t>
        <a:bodyPr/>
        <a:lstStyle/>
        <a:p>
          <a:endParaRPr lang="en-US"/>
        </a:p>
      </dgm:t>
    </dgm:pt>
  </dgm:ptLst>
  <dgm:cxnLst>
    <dgm:cxn modelId="{60654CC1-3536-477F-AA06-C932A6EF83D1}" type="presOf" srcId="{64832283-E90D-4CD2-8FAA-FD1500E8C1C6}" destId="{D63F9749-2195-41A1-95DC-249DBA6C00E1}" srcOrd="0" destOrd="0" presId="urn:microsoft.com/office/officeart/2005/8/layout/vList2"/>
    <dgm:cxn modelId="{16BAF40D-D6CE-47A3-9743-DFA9C2984EDB}" type="presOf" srcId="{43698218-CAC3-4E22-8AE5-0847E1DC5A39}" destId="{824C5A71-B093-442E-AFED-AED4B86D6622}" srcOrd="0" destOrd="0" presId="urn:microsoft.com/office/officeart/2005/8/layout/vList2"/>
    <dgm:cxn modelId="{31D89832-1B01-4703-8075-89B6D28D9FAD}" srcId="{43698218-CAC3-4E22-8AE5-0847E1DC5A39}" destId="{64832283-E90D-4CD2-8FAA-FD1500E8C1C6}" srcOrd="0" destOrd="0" parTransId="{0480C291-2C24-45CC-8A8B-723BC3B26016}" sibTransId="{CEB0D5E2-B462-4331-B21C-24DDDED0DF1C}"/>
    <dgm:cxn modelId="{AEC914EB-7B06-4AB3-8868-FD96D0FF63AA}" type="presParOf" srcId="{824C5A71-B093-442E-AFED-AED4B86D6622}" destId="{D63F9749-2195-41A1-95DC-249DBA6C00E1}"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163DBD6-C5AA-44AC-BB41-2F5968491C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40D4FE8-7589-4CA5-9927-DF28ACA0C7DA}">
      <dgm:prSet custT="1"/>
      <dgm:spPr/>
      <dgm:t>
        <a:bodyPr/>
        <a:lstStyle/>
        <a:p>
          <a:pPr rtl="0"/>
          <a:r>
            <a:rPr lang="en-US" sz="1800" dirty="0" smtClean="0"/>
            <a:t>Surface thermal effects are averted at the hot surface/SG inlet before the cold one</a:t>
          </a:r>
          <a:endParaRPr lang="en-US" sz="1800" dirty="0"/>
        </a:p>
      </dgm:t>
    </dgm:pt>
    <dgm:pt modelId="{2A2DA03E-9BCE-46AB-9718-2863CF993ED5}" type="parTrans" cxnId="{380C6963-98FA-46AD-8A71-76E6464D26F2}">
      <dgm:prSet/>
      <dgm:spPr/>
      <dgm:t>
        <a:bodyPr/>
        <a:lstStyle/>
        <a:p>
          <a:endParaRPr lang="en-US"/>
        </a:p>
      </dgm:t>
    </dgm:pt>
    <dgm:pt modelId="{7894F843-A613-41EF-9C9A-48C82660F0AA}" type="sibTrans" cxnId="{380C6963-98FA-46AD-8A71-76E6464D26F2}">
      <dgm:prSet/>
      <dgm:spPr/>
      <dgm:t>
        <a:bodyPr/>
        <a:lstStyle/>
        <a:p>
          <a:endParaRPr lang="en-US"/>
        </a:p>
      </dgm:t>
    </dgm:pt>
    <dgm:pt modelId="{8B312D9F-1D0B-4A90-90BD-03B644644D6E}" type="pres">
      <dgm:prSet presAssocID="{C163DBD6-C5AA-44AC-BB41-2F5968491CE7}" presName="linear" presStyleCnt="0">
        <dgm:presLayoutVars>
          <dgm:animLvl val="lvl"/>
          <dgm:resizeHandles val="exact"/>
        </dgm:presLayoutVars>
      </dgm:prSet>
      <dgm:spPr/>
      <dgm:t>
        <a:bodyPr/>
        <a:lstStyle/>
        <a:p>
          <a:endParaRPr lang="en-US"/>
        </a:p>
      </dgm:t>
    </dgm:pt>
    <dgm:pt modelId="{EF4A2019-EC2F-4DC0-8510-C4B500764D0E}" type="pres">
      <dgm:prSet presAssocID="{E40D4FE8-7589-4CA5-9927-DF28ACA0C7DA}" presName="parentText" presStyleLbl="node1" presStyleIdx="0" presStyleCnt="1">
        <dgm:presLayoutVars>
          <dgm:chMax val="0"/>
          <dgm:bulletEnabled val="1"/>
        </dgm:presLayoutVars>
      </dgm:prSet>
      <dgm:spPr/>
      <dgm:t>
        <a:bodyPr/>
        <a:lstStyle/>
        <a:p>
          <a:endParaRPr lang="en-US"/>
        </a:p>
      </dgm:t>
    </dgm:pt>
  </dgm:ptLst>
  <dgm:cxnLst>
    <dgm:cxn modelId="{D6AA5E2B-EC08-4A35-B142-DD4290A5BEAE}" type="presOf" srcId="{C163DBD6-C5AA-44AC-BB41-2F5968491CE7}" destId="{8B312D9F-1D0B-4A90-90BD-03B644644D6E}" srcOrd="0" destOrd="0" presId="urn:microsoft.com/office/officeart/2005/8/layout/vList2"/>
    <dgm:cxn modelId="{380C6963-98FA-46AD-8A71-76E6464D26F2}" srcId="{C163DBD6-C5AA-44AC-BB41-2F5968491CE7}" destId="{E40D4FE8-7589-4CA5-9927-DF28ACA0C7DA}" srcOrd="0" destOrd="0" parTransId="{2A2DA03E-9BCE-46AB-9718-2863CF993ED5}" sibTransId="{7894F843-A613-41EF-9C9A-48C82660F0AA}"/>
    <dgm:cxn modelId="{19BE8FF6-0C9D-440B-9D4B-C23D22DE8CC1}" type="presOf" srcId="{E40D4FE8-7589-4CA5-9927-DF28ACA0C7DA}" destId="{EF4A2019-EC2F-4DC0-8510-C4B500764D0E}" srcOrd="0" destOrd="0" presId="urn:microsoft.com/office/officeart/2005/8/layout/vList2"/>
    <dgm:cxn modelId="{35189778-1A8B-4805-9DFF-470449FC0B15}" type="presParOf" srcId="{8B312D9F-1D0B-4A90-90BD-03B644644D6E}" destId="{EF4A2019-EC2F-4DC0-8510-C4B500764D0E}"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B97DBBD-7BA4-4878-B95A-DDDAD8F960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894299-6FB1-4692-A864-0B56D863FD1B}">
      <dgm:prSet custT="1"/>
      <dgm:spPr/>
      <dgm:t>
        <a:bodyPr/>
        <a:lstStyle/>
        <a:p>
          <a:pPr algn="ctr"/>
          <a:r>
            <a:rPr lang="en-US" sz="2400" dirty="0" smtClean="0"/>
            <a:t>Results for the cut series aligned with the window</a:t>
          </a:r>
          <a:endParaRPr lang="en-US" sz="2400" dirty="0"/>
        </a:p>
      </dgm:t>
    </dgm:pt>
    <dgm:pt modelId="{0CAE0EBA-3832-4F76-B03A-162B547870D5}" type="parTrans" cxnId="{2D8DB037-C05F-4477-B4F0-4AA1A099015A}">
      <dgm:prSet/>
      <dgm:spPr/>
      <dgm:t>
        <a:bodyPr/>
        <a:lstStyle/>
        <a:p>
          <a:pPr algn="ctr"/>
          <a:endParaRPr lang="en-US" sz="2400"/>
        </a:p>
      </dgm:t>
    </dgm:pt>
    <dgm:pt modelId="{FE23D2A0-605A-44BE-8E30-C6C722B0FFBD}" type="sibTrans" cxnId="{2D8DB037-C05F-4477-B4F0-4AA1A099015A}">
      <dgm:prSet/>
      <dgm:spPr/>
      <dgm:t>
        <a:bodyPr/>
        <a:lstStyle/>
        <a:p>
          <a:pPr algn="ctr"/>
          <a:endParaRPr lang="en-US" sz="2400"/>
        </a:p>
      </dgm:t>
    </dgm:pt>
    <dgm:pt modelId="{8C3B29B4-50C4-485E-A9B9-BDD731936875}" type="pres">
      <dgm:prSet presAssocID="{4B97DBBD-7BA4-4878-B95A-DDDAD8F9603C}" presName="linear" presStyleCnt="0">
        <dgm:presLayoutVars>
          <dgm:animLvl val="lvl"/>
          <dgm:resizeHandles val="exact"/>
        </dgm:presLayoutVars>
      </dgm:prSet>
      <dgm:spPr/>
      <dgm:t>
        <a:bodyPr/>
        <a:lstStyle/>
        <a:p>
          <a:endParaRPr lang="en-US"/>
        </a:p>
      </dgm:t>
    </dgm:pt>
    <dgm:pt modelId="{6DC283D2-6A26-4638-86EB-1B8939C463C2}" type="pres">
      <dgm:prSet presAssocID="{91894299-6FB1-4692-A864-0B56D863FD1B}" presName="parentText" presStyleLbl="node1" presStyleIdx="0" presStyleCnt="1">
        <dgm:presLayoutVars>
          <dgm:chMax val="0"/>
          <dgm:bulletEnabled val="1"/>
        </dgm:presLayoutVars>
      </dgm:prSet>
      <dgm:spPr/>
      <dgm:t>
        <a:bodyPr/>
        <a:lstStyle/>
        <a:p>
          <a:endParaRPr lang="en-US"/>
        </a:p>
      </dgm:t>
    </dgm:pt>
  </dgm:ptLst>
  <dgm:cxnLst>
    <dgm:cxn modelId="{2D8DB037-C05F-4477-B4F0-4AA1A099015A}" srcId="{4B97DBBD-7BA4-4878-B95A-DDDAD8F9603C}" destId="{91894299-6FB1-4692-A864-0B56D863FD1B}" srcOrd="0" destOrd="0" parTransId="{0CAE0EBA-3832-4F76-B03A-162B547870D5}" sibTransId="{FE23D2A0-605A-44BE-8E30-C6C722B0FFBD}"/>
    <dgm:cxn modelId="{1BEFC22C-3B22-421B-B700-6EB064DA4EAF}" type="presOf" srcId="{4B97DBBD-7BA4-4878-B95A-DDDAD8F9603C}" destId="{8C3B29B4-50C4-485E-A9B9-BDD731936875}" srcOrd="0" destOrd="0" presId="urn:microsoft.com/office/officeart/2005/8/layout/vList2"/>
    <dgm:cxn modelId="{DFCF7439-BEF3-46B9-8D3F-457539718C3A}" type="presOf" srcId="{91894299-6FB1-4692-A864-0B56D863FD1B}" destId="{6DC283D2-6A26-4638-86EB-1B8939C463C2}" srcOrd="0" destOrd="0" presId="urn:microsoft.com/office/officeart/2005/8/layout/vList2"/>
    <dgm:cxn modelId="{ACE9FB6C-F74E-43D9-B81F-42C4EC6CF745}" type="presParOf" srcId="{8C3B29B4-50C4-485E-A9B9-BDD731936875}" destId="{6DC283D2-6A26-4638-86EB-1B8939C463C2}"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4A5CAC1-98B9-44F1-B1D2-889ED376E4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3EAEB25-B5C6-47C4-A0AE-99B4D1A5F659}">
      <dgm:prSet custT="1"/>
      <dgm:spPr/>
      <dgm:t>
        <a:bodyPr/>
        <a:lstStyle/>
        <a:p>
          <a:r>
            <a:rPr lang="en-US" sz="2400" dirty="0" smtClean="0"/>
            <a:t>What happens when the bypass is very large (~30%)</a:t>
          </a:r>
          <a:endParaRPr lang="en-US" sz="2400" dirty="0"/>
        </a:p>
      </dgm:t>
    </dgm:pt>
    <dgm:pt modelId="{2D89764A-4983-4738-908C-8FAD299E8A9F}" type="parTrans" cxnId="{E18048C1-853D-4113-8FAC-CD4EBE65D523}">
      <dgm:prSet/>
      <dgm:spPr/>
      <dgm:t>
        <a:bodyPr/>
        <a:lstStyle/>
        <a:p>
          <a:endParaRPr lang="en-US" sz="2400"/>
        </a:p>
      </dgm:t>
    </dgm:pt>
    <dgm:pt modelId="{3949EC14-BD74-4F6A-8F32-D34152AAC771}" type="sibTrans" cxnId="{E18048C1-853D-4113-8FAC-CD4EBE65D523}">
      <dgm:prSet/>
      <dgm:spPr/>
      <dgm:t>
        <a:bodyPr/>
        <a:lstStyle/>
        <a:p>
          <a:endParaRPr lang="en-US" sz="2400"/>
        </a:p>
      </dgm:t>
    </dgm:pt>
    <dgm:pt modelId="{7350F2BA-1DE1-4B33-934C-97D1B7537D8D}" type="pres">
      <dgm:prSet presAssocID="{A4A5CAC1-98B9-44F1-B1D2-889ED376E4EF}" presName="linear" presStyleCnt="0">
        <dgm:presLayoutVars>
          <dgm:animLvl val="lvl"/>
          <dgm:resizeHandles val="exact"/>
        </dgm:presLayoutVars>
      </dgm:prSet>
      <dgm:spPr/>
      <dgm:t>
        <a:bodyPr/>
        <a:lstStyle/>
        <a:p>
          <a:endParaRPr lang="en-US"/>
        </a:p>
      </dgm:t>
    </dgm:pt>
    <dgm:pt modelId="{6B8EAD54-25BF-4F92-8213-084906BFCC29}" type="pres">
      <dgm:prSet presAssocID="{13EAEB25-B5C6-47C4-A0AE-99B4D1A5F659}" presName="parentText" presStyleLbl="node1" presStyleIdx="0" presStyleCnt="1">
        <dgm:presLayoutVars>
          <dgm:chMax val="0"/>
          <dgm:bulletEnabled val="1"/>
        </dgm:presLayoutVars>
      </dgm:prSet>
      <dgm:spPr/>
      <dgm:t>
        <a:bodyPr/>
        <a:lstStyle/>
        <a:p>
          <a:endParaRPr lang="en-US"/>
        </a:p>
      </dgm:t>
    </dgm:pt>
  </dgm:ptLst>
  <dgm:cxnLst>
    <dgm:cxn modelId="{42009CEA-81F8-4030-A6FE-17CF1AD90654}" type="presOf" srcId="{13EAEB25-B5C6-47C4-A0AE-99B4D1A5F659}" destId="{6B8EAD54-25BF-4F92-8213-084906BFCC29}" srcOrd="0" destOrd="0" presId="urn:microsoft.com/office/officeart/2005/8/layout/vList2"/>
    <dgm:cxn modelId="{E18048C1-853D-4113-8FAC-CD4EBE65D523}" srcId="{A4A5CAC1-98B9-44F1-B1D2-889ED376E4EF}" destId="{13EAEB25-B5C6-47C4-A0AE-99B4D1A5F659}" srcOrd="0" destOrd="0" parTransId="{2D89764A-4983-4738-908C-8FAD299E8A9F}" sibTransId="{3949EC14-BD74-4F6A-8F32-D34152AAC771}"/>
    <dgm:cxn modelId="{40985050-DFA2-4536-9F7D-14EEEAA9F94C}" type="presOf" srcId="{A4A5CAC1-98B9-44F1-B1D2-889ED376E4EF}" destId="{7350F2BA-1DE1-4B33-934C-97D1B7537D8D}" srcOrd="0" destOrd="0" presId="urn:microsoft.com/office/officeart/2005/8/layout/vList2"/>
    <dgm:cxn modelId="{E45DFDBC-35B8-49EF-BB21-FC01F118A163}" type="presParOf" srcId="{7350F2BA-1DE1-4B33-934C-97D1B7537D8D}" destId="{6B8EAD54-25BF-4F92-8213-084906BFCC2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6DA7035-7FEE-4F81-9828-A622179E17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2770E79-6483-4444-9B69-1E00A3F48C09}">
      <dgm:prSet custT="1"/>
      <dgm:spPr/>
      <dgm:t>
        <a:bodyPr/>
        <a:lstStyle/>
        <a:p>
          <a:pPr rtl="0"/>
          <a:r>
            <a:rPr lang="en-US" sz="1800" dirty="0" smtClean="0"/>
            <a:t>Hot flow invades a large part of the down-comer with appearance of possible buoyancy stagnation effects</a:t>
          </a:r>
          <a:endParaRPr lang="en-US" sz="1800" dirty="0"/>
        </a:p>
      </dgm:t>
    </dgm:pt>
    <dgm:pt modelId="{C9E13817-AB15-455D-BC46-1408D27A696A}" type="parTrans" cxnId="{A38DC96C-D419-4347-96D4-5EDDA22DC93F}">
      <dgm:prSet/>
      <dgm:spPr/>
      <dgm:t>
        <a:bodyPr/>
        <a:lstStyle/>
        <a:p>
          <a:endParaRPr lang="en-US" sz="1800"/>
        </a:p>
      </dgm:t>
    </dgm:pt>
    <dgm:pt modelId="{4531FD2E-EACB-43A3-855D-4F65E5384D45}" type="sibTrans" cxnId="{A38DC96C-D419-4347-96D4-5EDDA22DC93F}">
      <dgm:prSet/>
      <dgm:spPr/>
      <dgm:t>
        <a:bodyPr/>
        <a:lstStyle/>
        <a:p>
          <a:endParaRPr lang="en-US" sz="1800"/>
        </a:p>
      </dgm:t>
    </dgm:pt>
    <dgm:pt modelId="{43CE119F-1AF2-4D4D-9151-545E12CC3050}" type="pres">
      <dgm:prSet presAssocID="{66DA7035-7FEE-4F81-9828-A622179E17D2}" presName="linear" presStyleCnt="0">
        <dgm:presLayoutVars>
          <dgm:animLvl val="lvl"/>
          <dgm:resizeHandles val="exact"/>
        </dgm:presLayoutVars>
      </dgm:prSet>
      <dgm:spPr/>
      <dgm:t>
        <a:bodyPr/>
        <a:lstStyle/>
        <a:p>
          <a:endParaRPr lang="en-US"/>
        </a:p>
      </dgm:t>
    </dgm:pt>
    <dgm:pt modelId="{68C0B7FA-5754-41EC-A059-A3CCA1089FA8}" type="pres">
      <dgm:prSet presAssocID="{D2770E79-6483-4444-9B69-1E00A3F48C09}" presName="parentText" presStyleLbl="node1" presStyleIdx="0" presStyleCnt="1">
        <dgm:presLayoutVars>
          <dgm:chMax val="0"/>
          <dgm:bulletEnabled val="1"/>
        </dgm:presLayoutVars>
      </dgm:prSet>
      <dgm:spPr/>
      <dgm:t>
        <a:bodyPr/>
        <a:lstStyle/>
        <a:p>
          <a:endParaRPr lang="en-US"/>
        </a:p>
      </dgm:t>
    </dgm:pt>
  </dgm:ptLst>
  <dgm:cxnLst>
    <dgm:cxn modelId="{EDA98E9A-AA2C-4722-A707-A7A9DE82EFE9}" type="presOf" srcId="{66DA7035-7FEE-4F81-9828-A622179E17D2}" destId="{43CE119F-1AF2-4D4D-9151-545E12CC3050}" srcOrd="0" destOrd="0" presId="urn:microsoft.com/office/officeart/2005/8/layout/vList2"/>
    <dgm:cxn modelId="{DA57819A-A1F7-4078-8172-B139D9986E5E}" type="presOf" srcId="{D2770E79-6483-4444-9B69-1E00A3F48C09}" destId="{68C0B7FA-5754-41EC-A059-A3CCA1089FA8}" srcOrd="0" destOrd="0" presId="urn:microsoft.com/office/officeart/2005/8/layout/vList2"/>
    <dgm:cxn modelId="{A38DC96C-D419-4347-96D4-5EDDA22DC93F}" srcId="{66DA7035-7FEE-4F81-9828-A622179E17D2}" destId="{D2770E79-6483-4444-9B69-1E00A3F48C09}" srcOrd="0" destOrd="0" parTransId="{C9E13817-AB15-455D-BC46-1408D27A696A}" sibTransId="{4531FD2E-EACB-43A3-855D-4F65E5384D45}"/>
    <dgm:cxn modelId="{501C0D89-F903-4898-A75A-2E65ADE86D12}" type="presParOf" srcId="{43CE119F-1AF2-4D4D-9151-545E12CC3050}" destId="{68C0B7FA-5754-41EC-A059-A3CCA1089FA8}"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97CF428-ACD2-43E5-B0A4-635C520708C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0478C6-3C5E-4972-86B1-883BE2998063}">
      <dgm:prSet custT="1"/>
      <dgm:spPr/>
      <dgm:t>
        <a:bodyPr/>
        <a:lstStyle/>
        <a:p>
          <a:pPr rtl="0"/>
          <a:r>
            <a:rPr lang="en-US" sz="1800" dirty="0" smtClean="0"/>
            <a:t>The SG outlet becomes colder while all the rest becomes hotter</a:t>
          </a:r>
          <a:endParaRPr lang="en-US" sz="1800" dirty="0"/>
        </a:p>
      </dgm:t>
    </dgm:pt>
    <dgm:pt modelId="{75E6DB48-EF0A-4B04-A144-4524F0C8F988}" type="parTrans" cxnId="{34EE98ED-2FC3-47A3-8339-9F017A857440}">
      <dgm:prSet/>
      <dgm:spPr/>
      <dgm:t>
        <a:bodyPr/>
        <a:lstStyle/>
        <a:p>
          <a:endParaRPr lang="en-US" sz="1800"/>
        </a:p>
      </dgm:t>
    </dgm:pt>
    <dgm:pt modelId="{0FB71159-B741-40F3-B4C3-4784F52B371B}" type="sibTrans" cxnId="{34EE98ED-2FC3-47A3-8339-9F017A857440}">
      <dgm:prSet/>
      <dgm:spPr/>
      <dgm:t>
        <a:bodyPr/>
        <a:lstStyle/>
        <a:p>
          <a:endParaRPr lang="en-US" sz="1800"/>
        </a:p>
      </dgm:t>
    </dgm:pt>
    <dgm:pt modelId="{DB788E57-CF8D-47F8-BF12-828E9FE79E2F}" type="pres">
      <dgm:prSet presAssocID="{297CF428-ACD2-43E5-B0A4-635C520708CA}" presName="linear" presStyleCnt="0">
        <dgm:presLayoutVars>
          <dgm:animLvl val="lvl"/>
          <dgm:resizeHandles val="exact"/>
        </dgm:presLayoutVars>
      </dgm:prSet>
      <dgm:spPr/>
      <dgm:t>
        <a:bodyPr/>
        <a:lstStyle/>
        <a:p>
          <a:endParaRPr lang="en-US"/>
        </a:p>
      </dgm:t>
    </dgm:pt>
    <dgm:pt modelId="{B0EF0454-2113-4742-B03B-E4EDA489E75E}" type="pres">
      <dgm:prSet presAssocID="{CC0478C6-3C5E-4972-86B1-883BE2998063}" presName="parentText" presStyleLbl="node1" presStyleIdx="0" presStyleCnt="1">
        <dgm:presLayoutVars>
          <dgm:chMax val="0"/>
          <dgm:bulletEnabled val="1"/>
        </dgm:presLayoutVars>
      </dgm:prSet>
      <dgm:spPr/>
      <dgm:t>
        <a:bodyPr/>
        <a:lstStyle/>
        <a:p>
          <a:endParaRPr lang="en-US"/>
        </a:p>
      </dgm:t>
    </dgm:pt>
  </dgm:ptLst>
  <dgm:cxnLst>
    <dgm:cxn modelId="{34EE98ED-2FC3-47A3-8339-9F017A857440}" srcId="{297CF428-ACD2-43E5-B0A4-635C520708CA}" destId="{CC0478C6-3C5E-4972-86B1-883BE2998063}" srcOrd="0" destOrd="0" parTransId="{75E6DB48-EF0A-4B04-A144-4524F0C8F988}" sibTransId="{0FB71159-B741-40F3-B4C3-4784F52B371B}"/>
    <dgm:cxn modelId="{3E776F6F-80F6-497B-8C2F-DEBB9B19D47F}" type="presOf" srcId="{297CF428-ACD2-43E5-B0A4-635C520708CA}" destId="{DB788E57-CF8D-47F8-BF12-828E9FE79E2F}" srcOrd="0" destOrd="0" presId="urn:microsoft.com/office/officeart/2005/8/layout/vList2"/>
    <dgm:cxn modelId="{1325ABB1-C69A-4F50-AC68-8BD8E1DF34EB}" type="presOf" srcId="{CC0478C6-3C5E-4972-86B1-883BE2998063}" destId="{B0EF0454-2113-4742-B03B-E4EDA489E75E}" srcOrd="0" destOrd="0" presId="urn:microsoft.com/office/officeart/2005/8/layout/vList2"/>
    <dgm:cxn modelId="{7702B9EE-1CF9-4DA8-AA98-C3CD7D70A94E}" type="presParOf" srcId="{DB788E57-CF8D-47F8-BF12-828E9FE79E2F}" destId="{B0EF0454-2113-4742-B03B-E4EDA489E75E}"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BFEBC-8964-4F13-9BA9-3D58727E3B3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1DE5E68-A243-4BBA-A441-1CF13C597022}">
      <dgm:prSet custT="1"/>
      <dgm:spPr/>
      <dgm:t>
        <a:bodyPr/>
        <a:lstStyle/>
        <a:p>
          <a:pPr rtl="0"/>
          <a:r>
            <a:rPr lang="en-US" sz="1600" dirty="0" smtClean="0"/>
            <a:t>The old configuration was subject to thermal stratification and Gas entrainment in case of SG tube rupture.</a:t>
          </a:r>
          <a:endParaRPr lang="en-US" sz="1600" dirty="0"/>
        </a:p>
      </dgm:t>
    </dgm:pt>
    <dgm:pt modelId="{E010121C-7041-4AF5-A3C0-A0B99EABB119}" type="parTrans" cxnId="{0FCD6D81-6EE3-47D7-BC0E-222C6A71A489}">
      <dgm:prSet/>
      <dgm:spPr/>
      <dgm:t>
        <a:bodyPr/>
        <a:lstStyle/>
        <a:p>
          <a:endParaRPr lang="en-US" sz="1600"/>
        </a:p>
      </dgm:t>
    </dgm:pt>
    <dgm:pt modelId="{5557F0E9-C5AB-405E-8108-EE5BA901C6C6}" type="sibTrans" cxnId="{0FCD6D81-6EE3-47D7-BC0E-222C6A71A489}">
      <dgm:prSet/>
      <dgm:spPr/>
      <dgm:t>
        <a:bodyPr/>
        <a:lstStyle/>
        <a:p>
          <a:endParaRPr lang="en-US" sz="1600"/>
        </a:p>
      </dgm:t>
    </dgm:pt>
    <dgm:pt modelId="{0BF037B6-0418-423B-9401-D3A7F520795B}">
      <dgm:prSet custT="1"/>
      <dgm:spPr/>
      <dgm:t>
        <a:bodyPr/>
        <a:lstStyle/>
        <a:p>
          <a:pPr rtl="0"/>
          <a:r>
            <a:rPr lang="en-US" sz="1600" smtClean="0"/>
            <a:t>An internal structure (IS) has been added.</a:t>
          </a:r>
          <a:endParaRPr lang="en-US" sz="1600"/>
        </a:p>
      </dgm:t>
    </dgm:pt>
    <dgm:pt modelId="{EBC7DFF2-D66F-4E3B-8465-89BFEC037BB1}" type="parTrans" cxnId="{78BAEBAF-062A-48C2-8D8A-82B75F45621F}">
      <dgm:prSet/>
      <dgm:spPr/>
      <dgm:t>
        <a:bodyPr/>
        <a:lstStyle/>
        <a:p>
          <a:endParaRPr lang="en-US" sz="1600"/>
        </a:p>
      </dgm:t>
    </dgm:pt>
    <dgm:pt modelId="{987D235D-F7C3-4979-91C7-093CCAE7E18B}" type="sibTrans" cxnId="{78BAEBAF-062A-48C2-8D8A-82B75F45621F}">
      <dgm:prSet/>
      <dgm:spPr/>
      <dgm:t>
        <a:bodyPr/>
        <a:lstStyle/>
        <a:p>
          <a:endParaRPr lang="en-US" sz="1600"/>
        </a:p>
      </dgm:t>
    </dgm:pt>
    <dgm:pt modelId="{ADD28358-EC50-4748-ADCD-5E1671D5239B}" type="pres">
      <dgm:prSet presAssocID="{3D8BFEBC-8964-4F13-9BA9-3D58727E3B32}" presName="linear" presStyleCnt="0">
        <dgm:presLayoutVars>
          <dgm:animLvl val="lvl"/>
          <dgm:resizeHandles val="exact"/>
        </dgm:presLayoutVars>
      </dgm:prSet>
      <dgm:spPr/>
      <dgm:t>
        <a:bodyPr/>
        <a:lstStyle/>
        <a:p>
          <a:endParaRPr lang="en-US"/>
        </a:p>
      </dgm:t>
    </dgm:pt>
    <dgm:pt modelId="{8CB97B53-4E31-40BF-A512-016AC3AEFAC4}" type="pres">
      <dgm:prSet presAssocID="{C1DE5E68-A243-4BBA-A441-1CF13C597022}" presName="parentText" presStyleLbl="node1" presStyleIdx="0" presStyleCnt="2">
        <dgm:presLayoutVars>
          <dgm:chMax val="0"/>
          <dgm:bulletEnabled val="1"/>
        </dgm:presLayoutVars>
      </dgm:prSet>
      <dgm:spPr/>
      <dgm:t>
        <a:bodyPr/>
        <a:lstStyle/>
        <a:p>
          <a:endParaRPr lang="en-US"/>
        </a:p>
      </dgm:t>
    </dgm:pt>
    <dgm:pt modelId="{155DF052-2622-46F7-A98C-CC49C4F75DDD}" type="pres">
      <dgm:prSet presAssocID="{5557F0E9-C5AB-405E-8108-EE5BA901C6C6}" presName="spacer" presStyleCnt="0"/>
      <dgm:spPr/>
    </dgm:pt>
    <dgm:pt modelId="{70C160BA-8E37-47FE-B6E0-E011449FE804}" type="pres">
      <dgm:prSet presAssocID="{0BF037B6-0418-423B-9401-D3A7F520795B}" presName="parentText" presStyleLbl="node1" presStyleIdx="1" presStyleCnt="2">
        <dgm:presLayoutVars>
          <dgm:chMax val="0"/>
          <dgm:bulletEnabled val="1"/>
        </dgm:presLayoutVars>
      </dgm:prSet>
      <dgm:spPr/>
      <dgm:t>
        <a:bodyPr/>
        <a:lstStyle/>
        <a:p>
          <a:endParaRPr lang="en-US"/>
        </a:p>
      </dgm:t>
    </dgm:pt>
  </dgm:ptLst>
  <dgm:cxnLst>
    <dgm:cxn modelId="{5A8CE708-142E-45BB-914D-642BEE61F4FF}" type="presOf" srcId="{C1DE5E68-A243-4BBA-A441-1CF13C597022}" destId="{8CB97B53-4E31-40BF-A512-016AC3AEFAC4}" srcOrd="0" destOrd="0" presId="urn:microsoft.com/office/officeart/2005/8/layout/vList2"/>
    <dgm:cxn modelId="{0FCD6D81-6EE3-47D7-BC0E-222C6A71A489}" srcId="{3D8BFEBC-8964-4F13-9BA9-3D58727E3B32}" destId="{C1DE5E68-A243-4BBA-A441-1CF13C597022}" srcOrd="0" destOrd="0" parTransId="{E010121C-7041-4AF5-A3C0-A0B99EABB119}" sibTransId="{5557F0E9-C5AB-405E-8108-EE5BA901C6C6}"/>
    <dgm:cxn modelId="{78BAEBAF-062A-48C2-8D8A-82B75F45621F}" srcId="{3D8BFEBC-8964-4F13-9BA9-3D58727E3B32}" destId="{0BF037B6-0418-423B-9401-D3A7F520795B}" srcOrd="1" destOrd="0" parTransId="{EBC7DFF2-D66F-4E3B-8465-89BFEC037BB1}" sibTransId="{987D235D-F7C3-4979-91C7-093CCAE7E18B}"/>
    <dgm:cxn modelId="{2FD6BA18-62A9-4CE4-BF8C-6FC9434FBA6B}" type="presOf" srcId="{0BF037B6-0418-423B-9401-D3A7F520795B}" destId="{70C160BA-8E37-47FE-B6E0-E011449FE804}" srcOrd="0" destOrd="0" presId="urn:microsoft.com/office/officeart/2005/8/layout/vList2"/>
    <dgm:cxn modelId="{67F46F8B-9B28-46A2-9402-882D6395AB9C}" type="presOf" srcId="{3D8BFEBC-8964-4F13-9BA9-3D58727E3B32}" destId="{ADD28358-EC50-4748-ADCD-5E1671D5239B}" srcOrd="0" destOrd="0" presId="urn:microsoft.com/office/officeart/2005/8/layout/vList2"/>
    <dgm:cxn modelId="{FEA73955-8407-4387-A940-4A7D6DBF529D}" type="presParOf" srcId="{ADD28358-EC50-4748-ADCD-5E1671D5239B}" destId="{8CB97B53-4E31-40BF-A512-016AC3AEFAC4}" srcOrd="0" destOrd="0" presId="urn:microsoft.com/office/officeart/2005/8/layout/vList2"/>
    <dgm:cxn modelId="{37AB1BC7-9A09-4941-B5F6-6771C23C713E}" type="presParOf" srcId="{ADD28358-EC50-4748-ADCD-5E1671D5239B}" destId="{155DF052-2622-46F7-A98C-CC49C4F75DDD}" srcOrd="1" destOrd="0" presId="urn:microsoft.com/office/officeart/2005/8/layout/vList2"/>
    <dgm:cxn modelId="{4604801A-14A4-4684-A31B-0B86CE0F71A2}" type="presParOf" srcId="{ADD28358-EC50-4748-ADCD-5E1671D5239B}" destId="{70C160BA-8E37-47FE-B6E0-E011449FE80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B025457-16C6-453C-B5DD-AC3C9D585B5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AFC3A7-817E-4931-A4B1-C7C7343B2E7B}">
      <dgm:prSet custT="1"/>
      <dgm:spPr/>
      <dgm:t>
        <a:bodyPr/>
        <a:lstStyle/>
        <a:p>
          <a:pPr rtl="0"/>
          <a:r>
            <a:rPr lang="en-US" sz="1800" dirty="0" smtClean="0"/>
            <a:t>A ~2m/s hot jet impinges the vessel wall</a:t>
          </a:r>
          <a:endParaRPr lang="en-US" sz="1800" dirty="0"/>
        </a:p>
      </dgm:t>
    </dgm:pt>
    <dgm:pt modelId="{DA30DF70-30A9-4CE5-B84C-B5FE8A139149}" type="parTrans" cxnId="{99685695-662E-421D-B139-C7AA687BB4D4}">
      <dgm:prSet/>
      <dgm:spPr/>
      <dgm:t>
        <a:bodyPr/>
        <a:lstStyle/>
        <a:p>
          <a:endParaRPr lang="en-US"/>
        </a:p>
      </dgm:t>
    </dgm:pt>
    <dgm:pt modelId="{E50D4485-8F57-48FC-9A87-AFDF61DE83A6}" type="sibTrans" cxnId="{99685695-662E-421D-B139-C7AA687BB4D4}">
      <dgm:prSet/>
      <dgm:spPr/>
      <dgm:t>
        <a:bodyPr/>
        <a:lstStyle/>
        <a:p>
          <a:endParaRPr lang="en-US"/>
        </a:p>
      </dgm:t>
    </dgm:pt>
    <dgm:pt modelId="{9866A088-98A6-4109-AF95-DBFADBFC0E90}" type="pres">
      <dgm:prSet presAssocID="{BB025457-16C6-453C-B5DD-AC3C9D585B5C}" presName="linear" presStyleCnt="0">
        <dgm:presLayoutVars>
          <dgm:animLvl val="lvl"/>
          <dgm:resizeHandles val="exact"/>
        </dgm:presLayoutVars>
      </dgm:prSet>
      <dgm:spPr/>
      <dgm:t>
        <a:bodyPr/>
        <a:lstStyle/>
        <a:p>
          <a:endParaRPr lang="en-US"/>
        </a:p>
      </dgm:t>
    </dgm:pt>
    <dgm:pt modelId="{31EFD2FF-BB60-495D-84FE-E890BFEF075D}" type="pres">
      <dgm:prSet presAssocID="{3AAFC3A7-817E-4931-A4B1-C7C7343B2E7B}" presName="parentText" presStyleLbl="node1" presStyleIdx="0" presStyleCnt="1">
        <dgm:presLayoutVars>
          <dgm:chMax val="0"/>
          <dgm:bulletEnabled val="1"/>
        </dgm:presLayoutVars>
      </dgm:prSet>
      <dgm:spPr/>
      <dgm:t>
        <a:bodyPr/>
        <a:lstStyle/>
        <a:p>
          <a:endParaRPr lang="en-US"/>
        </a:p>
      </dgm:t>
    </dgm:pt>
  </dgm:ptLst>
  <dgm:cxnLst>
    <dgm:cxn modelId="{99685695-662E-421D-B139-C7AA687BB4D4}" srcId="{BB025457-16C6-453C-B5DD-AC3C9D585B5C}" destId="{3AAFC3A7-817E-4931-A4B1-C7C7343B2E7B}" srcOrd="0" destOrd="0" parTransId="{DA30DF70-30A9-4CE5-B84C-B5FE8A139149}" sibTransId="{E50D4485-8F57-48FC-9A87-AFDF61DE83A6}"/>
    <dgm:cxn modelId="{A3C4D314-0FA9-4C9D-8169-00EA7FC54604}" type="presOf" srcId="{BB025457-16C6-453C-B5DD-AC3C9D585B5C}" destId="{9866A088-98A6-4109-AF95-DBFADBFC0E90}" srcOrd="0" destOrd="0" presId="urn:microsoft.com/office/officeart/2005/8/layout/vList2"/>
    <dgm:cxn modelId="{9695D73F-4470-437A-850F-3535BF53EC35}" type="presOf" srcId="{3AAFC3A7-817E-4931-A4B1-C7C7343B2E7B}" destId="{31EFD2FF-BB60-495D-84FE-E890BFEF075D}" srcOrd="0" destOrd="0" presId="urn:microsoft.com/office/officeart/2005/8/layout/vList2"/>
    <dgm:cxn modelId="{C33EC779-CF92-45D0-9ECD-8BFE163BC057}" type="presParOf" srcId="{9866A088-98A6-4109-AF95-DBFADBFC0E90}" destId="{31EFD2FF-BB60-495D-84FE-E890BFEF075D}"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4D619BC-6EC4-4656-B7B9-8CE914302CB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2B63EFC-B3AA-4B63-9B81-2912AFD81981}">
      <dgm:prSet/>
      <dgm:spPr/>
      <dgm:t>
        <a:bodyPr/>
        <a:lstStyle/>
        <a:p>
          <a:r>
            <a:rPr lang="en-US" smtClean="0"/>
            <a:t>Concluding words</a:t>
          </a:r>
          <a:endParaRPr lang="en-US"/>
        </a:p>
      </dgm:t>
    </dgm:pt>
    <dgm:pt modelId="{35935F8C-E6F4-482E-A44E-A08A21A1554F}" type="parTrans" cxnId="{FD894407-B9D3-4F5F-9654-E966218B8764}">
      <dgm:prSet/>
      <dgm:spPr/>
      <dgm:t>
        <a:bodyPr/>
        <a:lstStyle/>
        <a:p>
          <a:endParaRPr lang="en-US"/>
        </a:p>
      </dgm:t>
    </dgm:pt>
    <dgm:pt modelId="{085C608E-95AA-4A98-BEBA-5FFBC4C76F13}" type="sibTrans" cxnId="{FD894407-B9D3-4F5F-9654-E966218B8764}">
      <dgm:prSet/>
      <dgm:spPr/>
      <dgm:t>
        <a:bodyPr/>
        <a:lstStyle/>
        <a:p>
          <a:endParaRPr lang="en-US"/>
        </a:p>
      </dgm:t>
    </dgm:pt>
    <dgm:pt modelId="{3CF1A781-DBAF-4321-B05A-D3CB7051C701}" type="pres">
      <dgm:prSet presAssocID="{24D619BC-6EC4-4656-B7B9-8CE914302CB0}" presName="linear" presStyleCnt="0">
        <dgm:presLayoutVars>
          <dgm:animLvl val="lvl"/>
          <dgm:resizeHandles val="exact"/>
        </dgm:presLayoutVars>
      </dgm:prSet>
      <dgm:spPr/>
      <dgm:t>
        <a:bodyPr/>
        <a:lstStyle/>
        <a:p>
          <a:endParaRPr lang="en-US"/>
        </a:p>
      </dgm:t>
    </dgm:pt>
    <dgm:pt modelId="{BCF0DBDB-B3DA-4C97-98F0-4CE169D3B026}" type="pres">
      <dgm:prSet presAssocID="{32B63EFC-B3AA-4B63-9B81-2912AFD81981}" presName="parentText" presStyleLbl="node1" presStyleIdx="0" presStyleCnt="1">
        <dgm:presLayoutVars>
          <dgm:chMax val="0"/>
          <dgm:bulletEnabled val="1"/>
        </dgm:presLayoutVars>
      </dgm:prSet>
      <dgm:spPr/>
      <dgm:t>
        <a:bodyPr/>
        <a:lstStyle/>
        <a:p>
          <a:endParaRPr lang="en-US"/>
        </a:p>
      </dgm:t>
    </dgm:pt>
  </dgm:ptLst>
  <dgm:cxnLst>
    <dgm:cxn modelId="{77003FE0-3915-45CB-A826-75D9161EC903}" type="presOf" srcId="{24D619BC-6EC4-4656-B7B9-8CE914302CB0}" destId="{3CF1A781-DBAF-4321-B05A-D3CB7051C701}" srcOrd="0" destOrd="0" presId="urn:microsoft.com/office/officeart/2005/8/layout/vList2"/>
    <dgm:cxn modelId="{FD894407-B9D3-4F5F-9654-E966218B8764}" srcId="{24D619BC-6EC4-4656-B7B9-8CE914302CB0}" destId="{32B63EFC-B3AA-4B63-9B81-2912AFD81981}" srcOrd="0" destOrd="0" parTransId="{35935F8C-E6F4-482E-A44E-A08A21A1554F}" sibTransId="{085C608E-95AA-4A98-BEBA-5FFBC4C76F13}"/>
    <dgm:cxn modelId="{37149121-0AAB-41B5-B43E-7580169D7838}" type="presOf" srcId="{32B63EFC-B3AA-4B63-9B81-2912AFD81981}" destId="{BCF0DBDB-B3DA-4C97-98F0-4CE169D3B026}" srcOrd="0" destOrd="0" presId="urn:microsoft.com/office/officeart/2005/8/layout/vList2"/>
    <dgm:cxn modelId="{D0D6B153-C33F-4777-941A-5FD7E3095EB2}" type="presParOf" srcId="{3CF1A781-DBAF-4321-B05A-D3CB7051C701}" destId="{BCF0DBDB-B3DA-4C97-98F0-4CE169D3B02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2EA0F95-9C9D-4F45-B26A-D03604C13B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100275-4D89-4041-9D6E-270ADD80F32E}">
      <dgm:prSet custT="1"/>
      <dgm:spPr/>
      <dgm:t>
        <a:bodyPr/>
        <a:lstStyle/>
        <a:p>
          <a:pPr rtl="0"/>
          <a:r>
            <a:rPr lang="en-US" sz="1600" dirty="0" smtClean="0"/>
            <a:t>The design of the ALFRED reactor coolant system has been improved adding an internal structure aimed at keeping the vessel cold and at impeding gas entrainment to the core.</a:t>
          </a:r>
          <a:endParaRPr lang="en-US" sz="1600" dirty="0"/>
        </a:p>
      </dgm:t>
    </dgm:pt>
    <dgm:pt modelId="{01C7BB7B-D696-4E93-8034-FB241AB5A8FC}" type="parTrans" cxnId="{6F364594-4A2A-46C8-8CC7-FC4D106ED7C5}">
      <dgm:prSet/>
      <dgm:spPr/>
      <dgm:t>
        <a:bodyPr/>
        <a:lstStyle/>
        <a:p>
          <a:endParaRPr lang="en-US" sz="1600"/>
        </a:p>
      </dgm:t>
    </dgm:pt>
    <dgm:pt modelId="{B7858B57-8A94-4DAE-B6E8-71034225506C}" type="sibTrans" cxnId="{6F364594-4A2A-46C8-8CC7-FC4D106ED7C5}">
      <dgm:prSet/>
      <dgm:spPr/>
      <dgm:t>
        <a:bodyPr/>
        <a:lstStyle/>
        <a:p>
          <a:endParaRPr lang="en-US" sz="1600"/>
        </a:p>
      </dgm:t>
    </dgm:pt>
    <dgm:pt modelId="{0DFAFF7E-8666-428C-ACF3-6D144B5A62C4}">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600" dirty="0" smtClean="0"/>
            <a:t>A specific and versatile CFD model, carefully balancing between accuracy, (safe) ease of use and computational cost, has been built and heavily operated.</a:t>
          </a:r>
          <a:endParaRPr lang="en-US" sz="1600" dirty="0"/>
        </a:p>
      </dgm:t>
    </dgm:pt>
    <dgm:pt modelId="{287732C4-1415-4C91-B761-730921D1D9F8}" type="parTrans" cxnId="{A25A61A4-099E-45E2-94D3-DC93B300E9DA}">
      <dgm:prSet/>
      <dgm:spPr/>
      <dgm:t>
        <a:bodyPr/>
        <a:lstStyle/>
        <a:p>
          <a:endParaRPr lang="en-US" sz="1600"/>
        </a:p>
      </dgm:t>
    </dgm:pt>
    <dgm:pt modelId="{087DF729-D6FE-477F-86E3-E09DC06A3962}" type="sibTrans" cxnId="{A25A61A4-099E-45E2-94D3-DC93B300E9DA}">
      <dgm:prSet/>
      <dgm:spPr/>
      <dgm:t>
        <a:bodyPr/>
        <a:lstStyle/>
        <a:p>
          <a:endParaRPr lang="en-US" sz="1600"/>
        </a:p>
      </dgm:t>
    </dgm:pt>
    <dgm:pt modelId="{AD32AFD2-689F-4DEE-A683-D5107D28CDA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600" dirty="0" smtClean="0"/>
            <a:t>The model is suitable for preliminary evaluations of various kind in steady-state operation and has confirmed the improvement effectiveness and the overall resilience of the system, be it in normal operation, PLOF or PLOF+LOCA</a:t>
          </a:r>
        </a:p>
        <a:p>
          <a:pPr rtl="0"/>
          <a:endParaRPr lang="en-US" sz="1600" dirty="0"/>
        </a:p>
      </dgm:t>
    </dgm:pt>
    <dgm:pt modelId="{E9626B10-5E67-483B-B073-C1CED2C71A18}" type="parTrans" cxnId="{EA90DFE9-3424-4E39-A608-5CC7A69E2BD4}">
      <dgm:prSet/>
      <dgm:spPr/>
      <dgm:t>
        <a:bodyPr/>
        <a:lstStyle/>
        <a:p>
          <a:endParaRPr lang="en-US" sz="1600"/>
        </a:p>
      </dgm:t>
    </dgm:pt>
    <dgm:pt modelId="{F8EE093D-4A74-4E94-BDDC-83435AC89D57}" type="sibTrans" cxnId="{EA90DFE9-3424-4E39-A608-5CC7A69E2BD4}">
      <dgm:prSet/>
      <dgm:spPr/>
      <dgm:t>
        <a:bodyPr/>
        <a:lstStyle/>
        <a:p>
          <a:endParaRPr lang="en-US" sz="1600"/>
        </a:p>
      </dgm:t>
    </dgm:pt>
    <dgm:pt modelId="{A54DDB0C-DF63-4F80-96F1-52A9119DD32E}">
      <dgm:prSet custT="1"/>
      <dgm:spPr/>
      <dgm:t>
        <a:bodyPr/>
        <a:lstStyle/>
        <a:p>
          <a:pPr rtl="0"/>
          <a:r>
            <a:rPr lang="en-US" sz="1600" dirty="0" smtClean="0"/>
            <a:t>The information obtained improves the knowledge of the system and allows to guide the design towards further optimization. </a:t>
          </a:r>
          <a:endParaRPr lang="en-US" sz="1600" dirty="0"/>
        </a:p>
      </dgm:t>
    </dgm:pt>
    <dgm:pt modelId="{7AF6C563-5649-4DBB-B317-B97B9E4022DD}" type="parTrans" cxnId="{6E2A22CD-5A27-4D9F-9778-54E1B3E862ED}">
      <dgm:prSet/>
      <dgm:spPr/>
      <dgm:t>
        <a:bodyPr/>
        <a:lstStyle/>
        <a:p>
          <a:endParaRPr lang="en-US" sz="1600"/>
        </a:p>
      </dgm:t>
    </dgm:pt>
    <dgm:pt modelId="{2AF28626-B7C8-45B6-BB0C-05EB04FB5576}" type="sibTrans" cxnId="{6E2A22CD-5A27-4D9F-9778-54E1B3E862ED}">
      <dgm:prSet/>
      <dgm:spPr/>
      <dgm:t>
        <a:bodyPr/>
        <a:lstStyle/>
        <a:p>
          <a:endParaRPr lang="en-US" sz="1600"/>
        </a:p>
      </dgm:t>
    </dgm:pt>
    <dgm:pt modelId="{4E47B8DB-7C21-41CB-A5F2-52AC06D7958A}" type="pres">
      <dgm:prSet presAssocID="{D2EA0F95-9C9D-4F45-B26A-D03604C13BA3}" presName="linear" presStyleCnt="0">
        <dgm:presLayoutVars>
          <dgm:animLvl val="lvl"/>
          <dgm:resizeHandles val="exact"/>
        </dgm:presLayoutVars>
      </dgm:prSet>
      <dgm:spPr/>
      <dgm:t>
        <a:bodyPr/>
        <a:lstStyle/>
        <a:p>
          <a:endParaRPr lang="en-US"/>
        </a:p>
      </dgm:t>
    </dgm:pt>
    <dgm:pt modelId="{450A5427-2F92-49E1-BFCD-A4E473727102}" type="pres">
      <dgm:prSet presAssocID="{FE100275-4D89-4041-9D6E-270ADD80F32E}" presName="parentText" presStyleLbl="node1" presStyleIdx="0" presStyleCnt="4" custScaleY="112034">
        <dgm:presLayoutVars>
          <dgm:chMax val="0"/>
          <dgm:bulletEnabled val="1"/>
        </dgm:presLayoutVars>
      </dgm:prSet>
      <dgm:spPr/>
      <dgm:t>
        <a:bodyPr/>
        <a:lstStyle/>
        <a:p>
          <a:endParaRPr lang="en-US"/>
        </a:p>
      </dgm:t>
    </dgm:pt>
    <dgm:pt modelId="{5FF48399-DA34-4E2E-9F3D-B98EF65D916F}" type="pres">
      <dgm:prSet presAssocID="{B7858B57-8A94-4DAE-B6E8-71034225506C}" presName="spacer" presStyleCnt="0"/>
      <dgm:spPr/>
    </dgm:pt>
    <dgm:pt modelId="{1E85B330-7D74-481D-920A-5CCF493C7905}" type="pres">
      <dgm:prSet presAssocID="{0DFAFF7E-8666-428C-ACF3-6D144B5A62C4}" presName="parentText" presStyleLbl="node1" presStyleIdx="1" presStyleCnt="4">
        <dgm:presLayoutVars>
          <dgm:chMax val="0"/>
          <dgm:bulletEnabled val="1"/>
        </dgm:presLayoutVars>
      </dgm:prSet>
      <dgm:spPr/>
      <dgm:t>
        <a:bodyPr/>
        <a:lstStyle/>
        <a:p>
          <a:endParaRPr lang="en-US"/>
        </a:p>
      </dgm:t>
    </dgm:pt>
    <dgm:pt modelId="{7BAE7A1D-BF15-4B9B-9A89-86C2C64A5A5B}" type="pres">
      <dgm:prSet presAssocID="{087DF729-D6FE-477F-86E3-E09DC06A3962}" presName="spacer" presStyleCnt="0"/>
      <dgm:spPr/>
    </dgm:pt>
    <dgm:pt modelId="{8232F0D6-0BBF-4CAF-991C-3DE01B724001}" type="pres">
      <dgm:prSet presAssocID="{AD32AFD2-689F-4DEE-A683-D5107D28CDA3}" presName="parentText" presStyleLbl="node1" presStyleIdx="2" presStyleCnt="4">
        <dgm:presLayoutVars>
          <dgm:chMax val="0"/>
          <dgm:bulletEnabled val="1"/>
        </dgm:presLayoutVars>
      </dgm:prSet>
      <dgm:spPr/>
      <dgm:t>
        <a:bodyPr/>
        <a:lstStyle/>
        <a:p>
          <a:endParaRPr lang="en-US"/>
        </a:p>
      </dgm:t>
    </dgm:pt>
    <dgm:pt modelId="{C209CBCA-6EEB-4E1D-AA55-0C15908CD6C7}" type="pres">
      <dgm:prSet presAssocID="{F8EE093D-4A74-4E94-BDDC-83435AC89D57}" presName="spacer" presStyleCnt="0"/>
      <dgm:spPr/>
    </dgm:pt>
    <dgm:pt modelId="{114D0B34-D10D-43CC-949B-0C2897B3D471}" type="pres">
      <dgm:prSet presAssocID="{A54DDB0C-DF63-4F80-96F1-52A9119DD32E}" presName="parentText" presStyleLbl="node1" presStyleIdx="3" presStyleCnt="4">
        <dgm:presLayoutVars>
          <dgm:chMax val="0"/>
          <dgm:bulletEnabled val="1"/>
        </dgm:presLayoutVars>
      </dgm:prSet>
      <dgm:spPr/>
      <dgm:t>
        <a:bodyPr/>
        <a:lstStyle/>
        <a:p>
          <a:endParaRPr lang="en-US"/>
        </a:p>
      </dgm:t>
    </dgm:pt>
  </dgm:ptLst>
  <dgm:cxnLst>
    <dgm:cxn modelId="{7B623C75-624F-47EB-B6EA-0D47960CEA8A}" type="presOf" srcId="{D2EA0F95-9C9D-4F45-B26A-D03604C13BA3}" destId="{4E47B8DB-7C21-41CB-A5F2-52AC06D7958A}" srcOrd="0" destOrd="0" presId="urn:microsoft.com/office/officeart/2005/8/layout/vList2"/>
    <dgm:cxn modelId="{EA90DFE9-3424-4E39-A608-5CC7A69E2BD4}" srcId="{D2EA0F95-9C9D-4F45-B26A-D03604C13BA3}" destId="{AD32AFD2-689F-4DEE-A683-D5107D28CDA3}" srcOrd="2" destOrd="0" parTransId="{E9626B10-5E67-483B-B073-C1CED2C71A18}" sibTransId="{F8EE093D-4A74-4E94-BDDC-83435AC89D57}"/>
    <dgm:cxn modelId="{5F72A73E-B979-4063-A113-10BE67E8C2B4}" type="presOf" srcId="{0DFAFF7E-8666-428C-ACF3-6D144B5A62C4}" destId="{1E85B330-7D74-481D-920A-5CCF493C7905}" srcOrd="0" destOrd="0" presId="urn:microsoft.com/office/officeart/2005/8/layout/vList2"/>
    <dgm:cxn modelId="{A25A61A4-099E-45E2-94D3-DC93B300E9DA}" srcId="{D2EA0F95-9C9D-4F45-B26A-D03604C13BA3}" destId="{0DFAFF7E-8666-428C-ACF3-6D144B5A62C4}" srcOrd="1" destOrd="0" parTransId="{287732C4-1415-4C91-B761-730921D1D9F8}" sibTransId="{087DF729-D6FE-477F-86E3-E09DC06A3962}"/>
    <dgm:cxn modelId="{6E2A22CD-5A27-4D9F-9778-54E1B3E862ED}" srcId="{D2EA0F95-9C9D-4F45-B26A-D03604C13BA3}" destId="{A54DDB0C-DF63-4F80-96F1-52A9119DD32E}" srcOrd="3" destOrd="0" parTransId="{7AF6C563-5649-4DBB-B317-B97B9E4022DD}" sibTransId="{2AF28626-B7C8-45B6-BB0C-05EB04FB5576}"/>
    <dgm:cxn modelId="{6F364594-4A2A-46C8-8CC7-FC4D106ED7C5}" srcId="{D2EA0F95-9C9D-4F45-B26A-D03604C13BA3}" destId="{FE100275-4D89-4041-9D6E-270ADD80F32E}" srcOrd="0" destOrd="0" parTransId="{01C7BB7B-D696-4E93-8034-FB241AB5A8FC}" sibTransId="{B7858B57-8A94-4DAE-B6E8-71034225506C}"/>
    <dgm:cxn modelId="{3AE8040B-72F8-4DC7-99CE-96A9EC0B7D43}" type="presOf" srcId="{A54DDB0C-DF63-4F80-96F1-52A9119DD32E}" destId="{114D0B34-D10D-43CC-949B-0C2897B3D471}" srcOrd="0" destOrd="0" presId="urn:microsoft.com/office/officeart/2005/8/layout/vList2"/>
    <dgm:cxn modelId="{148D5E32-A243-4D99-8CC0-0AE56896EAF5}" type="presOf" srcId="{AD32AFD2-689F-4DEE-A683-D5107D28CDA3}" destId="{8232F0D6-0BBF-4CAF-991C-3DE01B724001}" srcOrd="0" destOrd="0" presId="urn:microsoft.com/office/officeart/2005/8/layout/vList2"/>
    <dgm:cxn modelId="{284D52CF-31A9-4DFC-B8E6-BFF72187754A}" type="presOf" srcId="{FE100275-4D89-4041-9D6E-270ADD80F32E}" destId="{450A5427-2F92-49E1-BFCD-A4E473727102}" srcOrd="0" destOrd="0" presId="urn:microsoft.com/office/officeart/2005/8/layout/vList2"/>
    <dgm:cxn modelId="{47FBE0BE-8CF6-4E0C-87EE-4F7465F10306}" type="presParOf" srcId="{4E47B8DB-7C21-41CB-A5F2-52AC06D7958A}" destId="{450A5427-2F92-49E1-BFCD-A4E473727102}" srcOrd="0" destOrd="0" presId="urn:microsoft.com/office/officeart/2005/8/layout/vList2"/>
    <dgm:cxn modelId="{91161BCA-3907-4321-9F81-4D39B2E5BE0C}" type="presParOf" srcId="{4E47B8DB-7C21-41CB-A5F2-52AC06D7958A}" destId="{5FF48399-DA34-4E2E-9F3D-B98EF65D916F}" srcOrd="1" destOrd="0" presId="urn:microsoft.com/office/officeart/2005/8/layout/vList2"/>
    <dgm:cxn modelId="{DE77890D-C373-4799-B18E-30DBBC97FE53}" type="presParOf" srcId="{4E47B8DB-7C21-41CB-A5F2-52AC06D7958A}" destId="{1E85B330-7D74-481D-920A-5CCF493C7905}" srcOrd="2" destOrd="0" presId="urn:microsoft.com/office/officeart/2005/8/layout/vList2"/>
    <dgm:cxn modelId="{5D63F350-9BC9-498E-9EC5-F9F57CD18772}" type="presParOf" srcId="{4E47B8DB-7C21-41CB-A5F2-52AC06D7958A}" destId="{7BAE7A1D-BF15-4B9B-9A89-86C2C64A5A5B}" srcOrd="3" destOrd="0" presId="urn:microsoft.com/office/officeart/2005/8/layout/vList2"/>
    <dgm:cxn modelId="{E5E95D35-EEED-4290-BF2F-ECD00BC3B68D}" type="presParOf" srcId="{4E47B8DB-7C21-41CB-A5F2-52AC06D7958A}" destId="{8232F0D6-0BBF-4CAF-991C-3DE01B724001}" srcOrd="4" destOrd="0" presId="urn:microsoft.com/office/officeart/2005/8/layout/vList2"/>
    <dgm:cxn modelId="{36B8D920-E9F4-4E1B-B5B5-08F55AA27BC1}" type="presParOf" srcId="{4E47B8DB-7C21-41CB-A5F2-52AC06D7958A}" destId="{C209CBCA-6EEB-4E1D-AA55-0C15908CD6C7}" srcOrd="5" destOrd="0" presId="urn:microsoft.com/office/officeart/2005/8/layout/vList2"/>
    <dgm:cxn modelId="{DCDE44F2-E245-431E-9DF4-2B2B53767BB6}" type="presParOf" srcId="{4E47B8DB-7C21-41CB-A5F2-52AC06D7958A}" destId="{114D0B34-D10D-43CC-949B-0C2897B3D471}"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D144E9-49CB-4119-BDA1-581A531BFA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AC852A9-679D-47EF-B764-707E1751D3AF}">
      <dgm:prSet/>
      <dgm:spPr/>
      <dgm:t>
        <a:bodyPr/>
        <a:lstStyle/>
        <a:p>
          <a:r>
            <a:rPr lang="en-US" smtClean="0"/>
            <a:t>ALFRED upgraded configuration, 1/3 numerical model</a:t>
          </a:r>
          <a:endParaRPr lang="en-US"/>
        </a:p>
      </dgm:t>
    </dgm:pt>
    <dgm:pt modelId="{50FF2542-5A28-46A9-9801-75E347B36EF4}" type="parTrans" cxnId="{E349DD3F-EA56-48B1-9695-D0908FBE6524}">
      <dgm:prSet/>
      <dgm:spPr/>
      <dgm:t>
        <a:bodyPr/>
        <a:lstStyle/>
        <a:p>
          <a:endParaRPr lang="en-US"/>
        </a:p>
      </dgm:t>
    </dgm:pt>
    <dgm:pt modelId="{40886792-5B54-4D4E-9EFF-93D5551E917C}" type="sibTrans" cxnId="{E349DD3F-EA56-48B1-9695-D0908FBE6524}">
      <dgm:prSet/>
      <dgm:spPr/>
      <dgm:t>
        <a:bodyPr/>
        <a:lstStyle/>
        <a:p>
          <a:endParaRPr lang="en-US"/>
        </a:p>
      </dgm:t>
    </dgm:pt>
    <dgm:pt modelId="{9B0AFF51-3754-497E-88B6-5B952A1E319C}" type="pres">
      <dgm:prSet presAssocID="{B7D144E9-49CB-4119-BDA1-581A531BFA01}" presName="linear" presStyleCnt="0">
        <dgm:presLayoutVars>
          <dgm:animLvl val="lvl"/>
          <dgm:resizeHandles val="exact"/>
        </dgm:presLayoutVars>
      </dgm:prSet>
      <dgm:spPr/>
      <dgm:t>
        <a:bodyPr/>
        <a:lstStyle/>
        <a:p>
          <a:endParaRPr lang="en-US"/>
        </a:p>
      </dgm:t>
    </dgm:pt>
    <dgm:pt modelId="{2CAEE4FD-351A-4A3E-9C99-BA1DB7C8B502}" type="pres">
      <dgm:prSet presAssocID="{5AC852A9-679D-47EF-B764-707E1751D3AF}" presName="parentText" presStyleLbl="node1" presStyleIdx="0" presStyleCnt="1">
        <dgm:presLayoutVars>
          <dgm:chMax val="0"/>
          <dgm:bulletEnabled val="1"/>
        </dgm:presLayoutVars>
      </dgm:prSet>
      <dgm:spPr/>
      <dgm:t>
        <a:bodyPr/>
        <a:lstStyle/>
        <a:p>
          <a:endParaRPr lang="en-US"/>
        </a:p>
      </dgm:t>
    </dgm:pt>
  </dgm:ptLst>
  <dgm:cxnLst>
    <dgm:cxn modelId="{2F1A93CA-4917-4BAF-BF8A-669D5AF98B85}" type="presOf" srcId="{B7D144E9-49CB-4119-BDA1-581A531BFA01}" destId="{9B0AFF51-3754-497E-88B6-5B952A1E319C}" srcOrd="0" destOrd="0" presId="urn:microsoft.com/office/officeart/2005/8/layout/vList2"/>
    <dgm:cxn modelId="{E349DD3F-EA56-48B1-9695-D0908FBE6524}" srcId="{B7D144E9-49CB-4119-BDA1-581A531BFA01}" destId="{5AC852A9-679D-47EF-B764-707E1751D3AF}" srcOrd="0" destOrd="0" parTransId="{50FF2542-5A28-46A9-9801-75E347B36EF4}" sibTransId="{40886792-5B54-4D4E-9EFF-93D5551E917C}"/>
    <dgm:cxn modelId="{15B93D8C-0260-4DEE-AF35-7C95192833F2}" type="presOf" srcId="{5AC852A9-679D-47EF-B764-707E1751D3AF}" destId="{2CAEE4FD-351A-4A3E-9C99-BA1DB7C8B502}" srcOrd="0" destOrd="0" presId="urn:microsoft.com/office/officeart/2005/8/layout/vList2"/>
    <dgm:cxn modelId="{443EFEFF-CAB0-4BAD-8F5A-21F33CA16E3B}" type="presParOf" srcId="{9B0AFF51-3754-497E-88B6-5B952A1E319C}" destId="{2CAEE4FD-351A-4A3E-9C99-BA1DB7C8B5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DB5F86-FD64-43C0-99E4-0933BCC032B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B7CA69-C90A-4A7A-9284-AE28D0262E0F}">
      <dgm:prSet/>
      <dgm:spPr/>
      <dgm:t>
        <a:bodyPr/>
        <a:lstStyle/>
        <a:p>
          <a:r>
            <a:rPr lang="en-US" smtClean="0"/>
            <a:t>Numerics of Steady States: a few pills</a:t>
          </a:r>
          <a:endParaRPr lang="en-US"/>
        </a:p>
      </dgm:t>
    </dgm:pt>
    <dgm:pt modelId="{CA72A939-1F1E-45E2-8249-C9E5EDEE88E6}" type="parTrans" cxnId="{494A26E1-D4A5-4110-BE24-F60763FD9482}">
      <dgm:prSet/>
      <dgm:spPr/>
      <dgm:t>
        <a:bodyPr/>
        <a:lstStyle/>
        <a:p>
          <a:endParaRPr lang="en-US"/>
        </a:p>
      </dgm:t>
    </dgm:pt>
    <dgm:pt modelId="{E5F56EFD-D034-4B75-B0E0-8517F67831E2}" type="sibTrans" cxnId="{494A26E1-D4A5-4110-BE24-F60763FD9482}">
      <dgm:prSet/>
      <dgm:spPr/>
      <dgm:t>
        <a:bodyPr/>
        <a:lstStyle/>
        <a:p>
          <a:endParaRPr lang="en-US"/>
        </a:p>
      </dgm:t>
    </dgm:pt>
    <dgm:pt modelId="{2E84BF0A-9DB5-4768-B5D4-931C1F8CC7DA}" type="pres">
      <dgm:prSet presAssocID="{EADB5F86-FD64-43C0-99E4-0933BCC032BD}" presName="linear" presStyleCnt="0">
        <dgm:presLayoutVars>
          <dgm:animLvl val="lvl"/>
          <dgm:resizeHandles val="exact"/>
        </dgm:presLayoutVars>
      </dgm:prSet>
      <dgm:spPr/>
      <dgm:t>
        <a:bodyPr/>
        <a:lstStyle/>
        <a:p>
          <a:endParaRPr lang="en-US"/>
        </a:p>
      </dgm:t>
    </dgm:pt>
    <dgm:pt modelId="{16E737BC-600C-4C27-A5B3-D0A872619DF2}" type="pres">
      <dgm:prSet presAssocID="{B2B7CA69-C90A-4A7A-9284-AE28D0262E0F}" presName="parentText" presStyleLbl="node1" presStyleIdx="0" presStyleCnt="1">
        <dgm:presLayoutVars>
          <dgm:chMax val="0"/>
          <dgm:bulletEnabled val="1"/>
        </dgm:presLayoutVars>
      </dgm:prSet>
      <dgm:spPr/>
      <dgm:t>
        <a:bodyPr/>
        <a:lstStyle/>
        <a:p>
          <a:endParaRPr lang="en-US"/>
        </a:p>
      </dgm:t>
    </dgm:pt>
  </dgm:ptLst>
  <dgm:cxnLst>
    <dgm:cxn modelId="{494A26E1-D4A5-4110-BE24-F60763FD9482}" srcId="{EADB5F86-FD64-43C0-99E4-0933BCC032BD}" destId="{B2B7CA69-C90A-4A7A-9284-AE28D0262E0F}" srcOrd="0" destOrd="0" parTransId="{CA72A939-1F1E-45E2-8249-C9E5EDEE88E6}" sibTransId="{E5F56EFD-D034-4B75-B0E0-8517F67831E2}"/>
    <dgm:cxn modelId="{8661E825-81E9-4259-8F1A-AA7750246190}" type="presOf" srcId="{B2B7CA69-C90A-4A7A-9284-AE28D0262E0F}" destId="{16E737BC-600C-4C27-A5B3-D0A872619DF2}" srcOrd="0" destOrd="0" presId="urn:microsoft.com/office/officeart/2005/8/layout/vList2"/>
    <dgm:cxn modelId="{79ABDD80-8871-48FC-BDA8-03022DBA4568}" type="presOf" srcId="{EADB5F86-FD64-43C0-99E4-0933BCC032BD}" destId="{2E84BF0A-9DB5-4768-B5D4-931C1F8CC7DA}" srcOrd="0" destOrd="0" presId="urn:microsoft.com/office/officeart/2005/8/layout/vList2"/>
    <dgm:cxn modelId="{F39AC65E-FE7A-4D04-AD8F-DAA508482F65}" type="presParOf" srcId="{2E84BF0A-9DB5-4768-B5D4-931C1F8CC7DA}" destId="{16E737BC-600C-4C27-A5B3-D0A872619D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5FEC7C-0573-49D5-BBF8-46481B4A5F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197EF6-EB47-4CF2-BB40-532B8F460DF0}">
      <dgm:prSet/>
      <dgm:spPr/>
      <dgm:t>
        <a:bodyPr/>
        <a:lstStyle/>
        <a:p>
          <a:pPr rtl="0"/>
          <a:r>
            <a:rPr lang="en-US" b="1" u="sng" dirty="0" smtClean="0"/>
            <a:t>PP</a:t>
          </a:r>
          <a:r>
            <a:rPr lang="en-US" dirty="0" smtClean="0"/>
            <a:t>: mass flow rate imposed from balance between a local high volumetric force and a high hydraulic resistance, swirl added at the local volume top</a:t>
          </a:r>
          <a:endParaRPr lang="en-US" dirty="0"/>
        </a:p>
      </dgm:t>
    </dgm:pt>
    <dgm:pt modelId="{688EA5B0-1867-4B3B-9B08-B3356D2FAC8F}" type="parTrans" cxnId="{34AC39C2-F136-4998-BE28-7804D7993228}">
      <dgm:prSet/>
      <dgm:spPr/>
      <dgm:t>
        <a:bodyPr/>
        <a:lstStyle/>
        <a:p>
          <a:endParaRPr lang="en-US"/>
        </a:p>
      </dgm:t>
    </dgm:pt>
    <dgm:pt modelId="{7373F149-0953-42F7-9EBF-72F6E5F31594}" type="sibTrans" cxnId="{34AC39C2-F136-4998-BE28-7804D7993228}">
      <dgm:prSet/>
      <dgm:spPr/>
      <dgm:t>
        <a:bodyPr/>
        <a:lstStyle/>
        <a:p>
          <a:endParaRPr lang="en-US"/>
        </a:p>
      </dgm:t>
    </dgm:pt>
    <dgm:pt modelId="{C0087664-2EB2-4BE4-ACBE-B0D650CAE6EC}" type="pres">
      <dgm:prSet presAssocID="{085FEC7C-0573-49D5-BBF8-46481B4A5FBA}" presName="linear" presStyleCnt="0">
        <dgm:presLayoutVars>
          <dgm:animLvl val="lvl"/>
          <dgm:resizeHandles val="exact"/>
        </dgm:presLayoutVars>
      </dgm:prSet>
      <dgm:spPr/>
      <dgm:t>
        <a:bodyPr/>
        <a:lstStyle/>
        <a:p>
          <a:endParaRPr lang="en-US"/>
        </a:p>
      </dgm:t>
    </dgm:pt>
    <dgm:pt modelId="{34C06831-D159-42A1-86D2-50B64E870839}" type="pres">
      <dgm:prSet presAssocID="{A5197EF6-EB47-4CF2-BB40-532B8F460DF0}" presName="parentText" presStyleLbl="node1" presStyleIdx="0" presStyleCnt="1">
        <dgm:presLayoutVars>
          <dgm:chMax val="0"/>
          <dgm:bulletEnabled val="1"/>
        </dgm:presLayoutVars>
      </dgm:prSet>
      <dgm:spPr/>
      <dgm:t>
        <a:bodyPr/>
        <a:lstStyle/>
        <a:p>
          <a:endParaRPr lang="en-US"/>
        </a:p>
      </dgm:t>
    </dgm:pt>
  </dgm:ptLst>
  <dgm:cxnLst>
    <dgm:cxn modelId="{7D176446-94B3-4ACF-B8FE-D2A853633995}" type="presOf" srcId="{A5197EF6-EB47-4CF2-BB40-532B8F460DF0}" destId="{34C06831-D159-42A1-86D2-50B64E870839}" srcOrd="0" destOrd="0" presId="urn:microsoft.com/office/officeart/2005/8/layout/vList2"/>
    <dgm:cxn modelId="{34AC39C2-F136-4998-BE28-7804D7993228}" srcId="{085FEC7C-0573-49D5-BBF8-46481B4A5FBA}" destId="{A5197EF6-EB47-4CF2-BB40-532B8F460DF0}" srcOrd="0" destOrd="0" parTransId="{688EA5B0-1867-4B3B-9B08-B3356D2FAC8F}" sibTransId="{7373F149-0953-42F7-9EBF-72F6E5F31594}"/>
    <dgm:cxn modelId="{BE38AADD-5916-4E44-A513-4BD9802C5993}" type="presOf" srcId="{085FEC7C-0573-49D5-BBF8-46481B4A5FBA}" destId="{C0087664-2EB2-4BE4-ACBE-B0D650CAE6EC}" srcOrd="0" destOrd="0" presId="urn:microsoft.com/office/officeart/2005/8/layout/vList2"/>
    <dgm:cxn modelId="{A6772B05-092F-4A1E-8DC0-8939A2C20522}" type="presParOf" srcId="{C0087664-2EB2-4BE4-ACBE-B0D650CAE6EC}" destId="{34C06831-D159-42A1-86D2-50B64E870839}"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A41FE8-1234-4F4C-B299-C86041C60C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EEA17F-DD10-4112-A08C-36565D5EAD68}">
      <dgm:prSet/>
      <dgm:spPr/>
      <dgm:t>
        <a:bodyPr/>
        <a:lstStyle/>
        <a:p>
          <a:pPr rtl="0"/>
          <a:r>
            <a:rPr lang="en-US" b="1" u="sng" smtClean="0"/>
            <a:t>SG</a:t>
          </a:r>
          <a:r>
            <a:rPr lang="en-US" smtClean="0"/>
            <a:t>:</a:t>
          </a:r>
          <a:endParaRPr lang="en-US"/>
        </a:p>
      </dgm:t>
    </dgm:pt>
    <dgm:pt modelId="{C118866B-0086-4CFF-968C-9C392C486DBE}" type="parTrans" cxnId="{A183EBE4-9A83-4A58-ADDF-B5910EB70F88}">
      <dgm:prSet/>
      <dgm:spPr/>
      <dgm:t>
        <a:bodyPr/>
        <a:lstStyle/>
        <a:p>
          <a:endParaRPr lang="en-US"/>
        </a:p>
      </dgm:t>
    </dgm:pt>
    <dgm:pt modelId="{D924EE62-3977-47CD-85EC-29F45D87FC72}" type="sibTrans" cxnId="{A183EBE4-9A83-4A58-ADDF-B5910EB70F88}">
      <dgm:prSet/>
      <dgm:spPr/>
      <dgm:t>
        <a:bodyPr/>
        <a:lstStyle/>
        <a:p>
          <a:endParaRPr lang="en-US"/>
        </a:p>
      </dgm:t>
    </dgm:pt>
    <dgm:pt modelId="{8AABA7EA-BE76-4BC8-9EA0-1F295B086433}">
      <dgm:prSet/>
      <dgm:spPr/>
      <dgm:t>
        <a:bodyPr/>
        <a:lstStyle/>
        <a:p>
          <a:pPr rtl="0"/>
          <a:r>
            <a:rPr lang="en-US" smtClean="0"/>
            <a:t>2 parameters volume heat sink,  a reference temperature and a time scale, adjusted to impose the outlet temperature;</a:t>
          </a:r>
          <a:endParaRPr lang="en-US"/>
        </a:p>
      </dgm:t>
    </dgm:pt>
    <dgm:pt modelId="{E5F6E6D1-C910-4CC3-969A-1126586624FF}" type="parTrans" cxnId="{253C1765-4058-41FC-9B37-B02FCA667D64}">
      <dgm:prSet/>
      <dgm:spPr/>
      <dgm:t>
        <a:bodyPr/>
        <a:lstStyle/>
        <a:p>
          <a:endParaRPr lang="en-US"/>
        </a:p>
      </dgm:t>
    </dgm:pt>
    <dgm:pt modelId="{81BEBBDC-6E65-4561-8DB0-856A24586501}" type="sibTrans" cxnId="{253C1765-4058-41FC-9B37-B02FCA667D64}">
      <dgm:prSet/>
      <dgm:spPr/>
      <dgm:t>
        <a:bodyPr/>
        <a:lstStyle/>
        <a:p>
          <a:endParaRPr lang="en-US"/>
        </a:p>
      </dgm:t>
    </dgm:pt>
    <dgm:pt modelId="{DE485F5A-C295-45E8-8C6A-1FD3B027E287}">
      <dgm:prSet/>
      <dgm:spPr/>
      <dgm:t>
        <a:bodyPr/>
        <a:lstStyle/>
        <a:p>
          <a:pPr rtl="0"/>
          <a:r>
            <a:rPr lang="en-US" smtClean="0"/>
            <a:t>porous media with quadratic hydraulic resistance giving 0.5 bar pressure loss at nominal</a:t>
          </a:r>
          <a:endParaRPr lang="en-US"/>
        </a:p>
      </dgm:t>
    </dgm:pt>
    <dgm:pt modelId="{7BC3DFA9-3333-4F5C-AF01-4B077DBE237A}" type="parTrans" cxnId="{1F03C8B0-8099-40C3-AF30-0A829ED50839}">
      <dgm:prSet/>
      <dgm:spPr/>
      <dgm:t>
        <a:bodyPr/>
        <a:lstStyle/>
        <a:p>
          <a:endParaRPr lang="en-US"/>
        </a:p>
      </dgm:t>
    </dgm:pt>
    <dgm:pt modelId="{4172E5FF-6715-4D4E-A4C8-1C5BBD10D7CA}" type="sibTrans" cxnId="{1F03C8B0-8099-40C3-AF30-0A829ED50839}">
      <dgm:prSet/>
      <dgm:spPr/>
      <dgm:t>
        <a:bodyPr/>
        <a:lstStyle/>
        <a:p>
          <a:endParaRPr lang="en-US"/>
        </a:p>
      </dgm:t>
    </dgm:pt>
    <dgm:pt modelId="{84B90DEA-8C43-4AFE-B6F4-37AC2FA5B636}" type="pres">
      <dgm:prSet presAssocID="{E1A41FE8-1234-4F4C-B299-C86041C60C53}" presName="linear" presStyleCnt="0">
        <dgm:presLayoutVars>
          <dgm:animLvl val="lvl"/>
          <dgm:resizeHandles val="exact"/>
        </dgm:presLayoutVars>
      </dgm:prSet>
      <dgm:spPr/>
      <dgm:t>
        <a:bodyPr/>
        <a:lstStyle/>
        <a:p>
          <a:endParaRPr lang="en-US"/>
        </a:p>
      </dgm:t>
    </dgm:pt>
    <dgm:pt modelId="{E63359F2-67C8-4766-859F-92B5329E5D3B}" type="pres">
      <dgm:prSet presAssocID="{FBEEA17F-DD10-4112-A08C-36565D5EAD68}" presName="parentText" presStyleLbl="node1" presStyleIdx="0" presStyleCnt="1">
        <dgm:presLayoutVars>
          <dgm:chMax val="0"/>
          <dgm:bulletEnabled val="1"/>
        </dgm:presLayoutVars>
      </dgm:prSet>
      <dgm:spPr/>
      <dgm:t>
        <a:bodyPr/>
        <a:lstStyle/>
        <a:p>
          <a:endParaRPr lang="en-US"/>
        </a:p>
      </dgm:t>
    </dgm:pt>
    <dgm:pt modelId="{97F2BBF4-C3FD-4F6F-BA1C-016011E6D9AC}" type="pres">
      <dgm:prSet presAssocID="{FBEEA17F-DD10-4112-A08C-36565D5EAD68}" presName="childText" presStyleLbl="revTx" presStyleIdx="0" presStyleCnt="1">
        <dgm:presLayoutVars>
          <dgm:bulletEnabled val="1"/>
        </dgm:presLayoutVars>
      </dgm:prSet>
      <dgm:spPr/>
      <dgm:t>
        <a:bodyPr/>
        <a:lstStyle/>
        <a:p>
          <a:endParaRPr lang="en-US"/>
        </a:p>
      </dgm:t>
    </dgm:pt>
  </dgm:ptLst>
  <dgm:cxnLst>
    <dgm:cxn modelId="{FEFC8FB6-909A-4C69-94FF-B6C70B4472D9}" type="presOf" srcId="{DE485F5A-C295-45E8-8C6A-1FD3B027E287}" destId="{97F2BBF4-C3FD-4F6F-BA1C-016011E6D9AC}" srcOrd="0" destOrd="1" presId="urn:microsoft.com/office/officeart/2005/8/layout/vList2"/>
    <dgm:cxn modelId="{E0DE1369-C7B3-42B1-A169-EF3C62D3848F}" type="presOf" srcId="{FBEEA17F-DD10-4112-A08C-36565D5EAD68}" destId="{E63359F2-67C8-4766-859F-92B5329E5D3B}" srcOrd="0" destOrd="0" presId="urn:microsoft.com/office/officeart/2005/8/layout/vList2"/>
    <dgm:cxn modelId="{A183EBE4-9A83-4A58-ADDF-B5910EB70F88}" srcId="{E1A41FE8-1234-4F4C-B299-C86041C60C53}" destId="{FBEEA17F-DD10-4112-A08C-36565D5EAD68}" srcOrd="0" destOrd="0" parTransId="{C118866B-0086-4CFF-968C-9C392C486DBE}" sibTransId="{D924EE62-3977-47CD-85EC-29F45D87FC72}"/>
    <dgm:cxn modelId="{F8138CB0-26D9-43BF-B63B-A95CDAA3A42D}" type="presOf" srcId="{8AABA7EA-BE76-4BC8-9EA0-1F295B086433}" destId="{97F2BBF4-C3FD-4F6F-BA1C-016011E6D9AC}" srcOrd="0" destOrd="0" presId="urn:microsoft.com/office/officeart/2005/8/layout/vList2"/>
    <dgm:cxn modelId="{FBB38074-5D67-4B38-A2C5-9BB0612069EC}" type="presOf" srcId="{E1A41FE8-1234-4F4C-B299-C86041C60C53}" destId="{84B90DEA-8C43-4AFE-B6F4-37AC2FA5B636}" srcOrd="0" destOrd="0" presId="urn:microsoft.com/office/officeart/2005/8/layout/vList2"/>
    <dgm:cxn modelId="{1F03C8B0-8099-40C3-AF30-0A829ED50839}" srcId="{FBEEA17F-DD10-4112-A08C-36565D5EAD68}" destId="{DE485F5A-C295-45E8-8C6A-1FD3B027E287}" srcOrd="1" destOrd="0" parTransId="{7BC3DFA9-3333-4F5C-AF01-4B077DBE237A}" sibTransId="{4172E5FF-6715-4D4E-A4C8-1C5BBD10D7CA}"/>
    <dgm:cxn modelId="{253C1765-4058-41FC-9B37-B02FCA667D64}" srcId="{FBEEA17F-DD10-4112-A08C-36565D5EAD68}" destId="{8AABA7EA-BE76-4BC8-9EA0-1F295B086433}" srcOrd="0" destOrd="0" parTransId="{E5F6E6D1-C910-4CC3-969A-1126586624FF}" sibTransId="{81BEBBDC-6E65-4561-8DB0-856A24586501}"/>
    <dgm:cxn modelId="{1E9B483F-5F1E-4F3B-A91D-FBE2D737FEE4}" type="presParOf" srcId="{84B90DEA-8C43-4AFE-B6F4-37AC2FA5B636}" destId="{E63359F2-67C8-4766-859F-92B5329E5D3B}" srcOrd="0" destOrd="0" presId="urn:microsoft.com/office/officeart/2005/8/layout/vList2"/>
    <dgm:cxn modelId="{93EB940E-FBF7-4CC2-9DD8-9DD81CC8541D}" type="presParOf" srcId="{84B90DEA-8C43-4AFE-B6F4-37AC2FA5B636}" destId="{97F2BBF4-C3FD-4F6F-BA1C-016011E6D9AC}"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8762A0-33CD-489B-AFE6-9D1BC75C414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8B6775B-B778-4956-BD31-0E9303FE693D}">
      <dgm:prSet/>
      <dgm:spPr/>
      <dgm:t>
        <a:bodyPr/>
        <a:lstStyle/>
        <a:p>
          <a:pPr rtl="0"/>
          <a:r>
            <a:rPr lang="en-US" b="1" u="sng" dirty="0" smtClean="0"/>
            <a:t>IS</a:t>
          </a:r>
          <a:r>
            <a:rPr lang="en-US" dirty="0" smtClean="0"/>
            <a:t>: conducting baffles in lieu of structural parts, thermal resistance from foreseen width, 3cm or 5 cm.</a:t>
          </a:r>
          <a:endParaRPr lang="en-US" dirty="0"/>
        </a:p>
      </dgm:t>
    </dgm:pt>
    <dgm:pt modelId="{F2527D8B-0A47-4B06-8C02-4A4BBF503859}" type="parTrans" cxnId="{D45369B1-0E45-4141-A807-4078CEEA8446}">
      <dgm:prSet/>
      <dgm:spPr/>
      <dgm:t>
        <a:bodyPr/>
        <a:lstStyle/>
        <a:p>
          <a:endParaRPr lang="en-US"/>
        </a:p>
      </dgm:t>
    </dgm:pt>
    <dgm:pt modelId="{D44FBDB5-BB5B-4BE2-A3E8-4F0A721EF226}" type="sibTrans" cxnId="{D45369B1-0E45-4141-A807-4078CEEA8446}">
      <dgm:prSet/>
      <dgm:spPr/>
      <dgm:t>
        <a:bodyPr/>
        <a:lstStyle/>
        <a:p>
          <a:endParaRPr lang="en-US"/>
        </a:p>
      </dgm:t>
    </dgm:pt>
    <dgm:pt modelId="{65E3A493-2A03-4049-B992-23B4306637F7}" type="pres">
      <dgm:prSet presAssocID="{558762A0-33CD-489B-AFE6-9D1BC75C4145}" presName="linear" presStyleCnt="0">
        <dgm:presLayoutVars>
          <dgm:animLvl val="lvl"/>
          <dgm:resizeHandles val="exact"/>
        </dgm:presLayoutVars>
      </dgm:prSet>
      <dgm:spPr/>
      <dgm:t>
        <a:bodyPr/>
        <a:lstStyle/>
        <a:p>
          <a:endParaRPr lang="en-US"/>
        </a:p>
      </dgm:t>
    </dgm:pt>
    <dgm:pt modelId="{63EDD09C-7D1B-4BC5-BCBD-DA3171F0EF24}" type="pres">
      <dgm:prSet presAssocID="{18B6775B-B778-4956-BD31-0E9303FE693D}" presName="parentText" presStyleLbl="node1" presStyleIdx="0" presStyleCnt="1">
        <dgm:presLayoutVars>
          <dgm:chMax val="0"/>
          <dgm:bulletEnabled val="1"/>
        </dgm:presLayoutVars>
      </dgm:prSet>
      <dgm:spPr/>
      <dgm:t>
        <a:bodyPr/>
        <a:lstStyle/>
        <a:p>
          <a:endParaRPr lang="en-US"/>
        </a:p>
      </dgm:t>
    </dgm:pt>
  </dgm:ptLst>
  <dgm:cxnLst>
    <dgm:cxn modelId="{D45369B1-0E45-4141-A807-4078CEEA8446}" srcId="{558762A0-33CD-489B-AFE6-9D1BC75C4145}" destId="{18B6775B-B778-4956-BD31-0E9303FE693D}" srcOrd="0" destOrd="0" parTransId="{F2527D8B-0A47-4B06-8C02-4A4BBF503859}" sibTransId="{D44FBDB5-BB5B-4BE2-A3E8-4F0A721EF226}"/>
    <dgm:cxn modelId="{845C823F-BD41-4467-B966-A01EAD248F69}" type="presOf" srcId="{18B6775B-B778-4956-BD31-0E9303FE693D}" destId="{63EDD09C-7D1B-4BC5-BCBD-DA3171F0EF24}" srcOrd="0" destOrd="0" presId="urn:microsoft.com/office/officeart/2005/8/layout/vList2"/>
    <dgm:cxn modelId="{3BB67033-9EB1-441E-BE7A-00AB1C36EC31}" type="presOf" srcId="{558762A0-33CD-489B-AFE6-9D1BC75C4145}" destId="{65E3A493-2A03-4049-B992-23B4306637F7}" srcOrd="0" destOrd="0" presId="urn:microsoft.com/office/officeart/2005/8/layout/vList2"/>
    <dgm:cxn modelId="{9B890EE1-DEF2-4205-B5EC-D155D384F04D}" type="presParOf" srcId="{65E3A493-2A03-4049-B992-23B4306637F7}" destId="{63EDD09C-7D1B-4BC5-BCBD-DA3171F0EF24}"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05C52-276F-4A5E-8451-2F190E68862F}">
      <dsp:nvSpPr>
        <dsp:cNvPr id="0" name=""/>
        <dsp:cNvSpPr/>
      </dsp:nvSpPr>
      <dsp:spPr>
        <a:xfrm>
          <a:off x="0" y="2880"/>
          <a:ext cx="7272808"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ALFRED in numbers and in brief</a:t>
          </a:r>
          <a:endParaRPr lang="en-US" sz="2700" kern="1200" dirty="0"/>
        </a:p>
      </dsp:txBody>
      <dsp:txXfrm>
        <a:off x="30842" y="33722"/>
        <a:ext cx="7211124" cy="5701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0EBAA-66B2-4C59-B10A-51CAA22DA82B}">
      <dsp:nvSpPr>
        <dsp:cNvPr id="0" name=""/>
        <dsp:cNvSpPr/>
      </dsp:nvSpPr>
      <dsp:spPr>
        <a:xfrm>
          <a:off x="0" y="52560"/>
          <a:ext cx="89136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The modular geometrical model: motivation and observation</a:t>
          </a:r>
          <a:endParaRPr lang="en-US" sz="2500" kern="1200" dirty="0"/>
        </a:p>
      </dsp:txBody>
      <dsp:txXfrm>
        <a:off x="28557" y="81117"/>
        <a:ext cx="8856486" cy="5278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9654C-0C01-4E34-BBB4-40DAB159B06F}">
      <dsp:nvSpPr>
        <dsp:cNvPr id="0" name=""/>
        <dsp:cNvSpPr/>
      </dsp:nvSpPr>
      <dsp:spPr>
        <a:xfrm>
          <a:off x="0" y="131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cold pool is connected by a series of windows in the IS</a:t>
          </a:r>
          <a:endParaRPr lang="en-US" sz="1600" kern="1200" dirty="0"/>
        </a:p>
      </dsp:txBody>
      <dsp:txXfrm>
        <a:off x="29585" y="42719"/>
        <a:ext cx="5773478" cy="546890"/>
      </dsp:txXfrm>
    </dsp:sp>
    <dsp:sp modelId="{354C41DA-109E-4A89-858A-1E9CF830745F}">
      <dsp:nvSpPr>
        <dsp:cNvPr id="0" name=""/>
        <dsp:cNvSpPr/>
      </dsp:nvSpPr>
      <dsp:spPr>
        <a:xfrm>
          <a:off x="0" y="6998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We want to find a good choice for the position, the number and the size of the windows</a:t>
          </a:r>
          <a:endParaRPr lang="en-US" sz="1600" kern="1200" dirty="0"/>
        </a:p>
      </dsp:txBody>
      <dsp:txXfrm>
        <a:off x="29585" y="729419"/>
        <a:ext cx="5773478" cy="546890"/>
      </dsp:txXfrm>
    </dsp:sp>
    <dsp:sp modelId="{8C2B94AF-325A-4241-A090-081A536EBA66}">
      <dsp:nvSpPr>
        <dsp:cNvPr id="0" name=""/>
        <dsp:cNvSpPr/>
      </dsp:nvSpPr>
      <dsp:spPr>
        <a:xfrm>
          <a:off x="0" y="13865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The objective is to keep the vessel wall as cold as possible</a:t>
          </a:r>
          <a:endParaRPr lang="en-US" sz="1600" kern="1200"/>
        </a:p>
      </dsp:txBody>
      <dsp:txXfrm>
        <a:off x="29585" y="1416119"/>
        <a:ext cx="5773478" cy="546890"/>
      </dsp:txXfrm>
    </dsp:sp>
    <dsp:sp modelId="{D2F77F6A-8309-4B88-9884-6F2F24904218}">
      <dsp:nvSpPr>
        <dsp:cNvPr id="0" name=""/>
        <dsp:cNvSpPr/>
      </dsp:nvSpPr>
      <dsp:spPr>
        <a:xfrm>
          <a:off x="0" y="20732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geometrical configuration must be acceptable also in PLOF and PLOF+LOCA</a:t>
          </a:r>
          <a:endParaRPr lang="en-US" sz="1600" kern="1200" dirty="0"/>
        </a:p>
      </dsp:txBody>
      <dsp:txXfrm>
        <a:off x="29585" y="2102819"/>
        <a:ext cx="5773478" cy="546890"/>
      </dsp:txXfrm>
    </dsp:sp>
    <dsp:sp modelId="{A4B6F58D-0D76-4CF8-9034-DE584F63F3FB}">
      <dsp:nvSpPr>
        <dsp:cNvPr id="0" name=""/>
        <dsp:cNvSpPr/>
      </dsp:nvSpPr>
      <dsp:spPr>
        <a:xfrm>
          <a:off x="0" y="27599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Need for an easy and safe change of configuration keeping intact the physical models</a:t>
          </a:r>
          <a:endParaRPr lang="en-US" sz="1600" kern="1200" dirty="0"/>
        </a:p>
      </dsp:txBody>
      <dsp:txXfrm>
        <a:off x="29585" y="2789519"/>
        <a:ext cx="5773478" cy="546890"/>
      </dsp:txXfrm>
    </dsp:sp>
    <dsp:sp modelId="{B23F7081-3FBC-4624-8047-33C5414F1199}">
      <dsp:nvSpPr>
        <dsp:cNvPr id="0" name=""/>
        <dsp:cNvSpPr/>
      </dsp:nvSpPr>
      <dsp:spPr>
        <a:xfrm>
          <a:off x="0" y="34466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Many simulations foreseen: only steady states =&gt; no free surface flows</a:t>
          </a:r>
          <a:endParaRPr lang="en-US" sz="1600" kern="1200"/>
        </a:p>
      </dsp:txBody>
      <dsp:txXfrm>
        <a:off x="29585" y="3476219"/>
        <a:ext cx="5773478" cy="546890"/>
      </dsp:txXfrm>
    </dsp:sp>
    <dsp:sp modelId="{50B9D839-0AE4-42C0-9D3B-F1B989D00A30}">
      <dsp:nvSpPr>
        <dsp:cNvPr id="0" name=""/>
        <dsp:cNvSpPr/>
      </dsp:nvSpPr>
      <dsp:spPr>
        <a:xfrm>
          <a:off x="0" y="4133334"/>
          <a:ext cx="5832648" cy="606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All foreseen free surfaces are staggered with a  0.5 m vertical pitch.</a:t>
          </a:r>
          <a:endParaRPr lang="en-US" sz="1600" kern="1200" dirty="0"/>
        </a:p>
      </dsp:txBody>
      <dsp:txXfrm>
        <a:off x="29585" y="4162919"/>
        <a:ext cx="5773478" cy="546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C700E-0BE0-4E43-9FCA-4C4BCF994EE2}">
      <dsp:nvSpPr>
        <dsp:cNvPr id="0" name=""/>
        <dsp:cNvSpPr/>
      </dsp:nvSpPr>
      <dsp:spPr>
        <a:xfrm>
          <a:off x="0" y="2880"/>
          <a:ext cx="6984843"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The modular geometrical model: illustration</a:t>
          </a:r>
          <a:endParaRPr lang="en-US" sz="2700" kern="1200" dirty="0"/>
        </a:p>
      </dsp:txBody>
      <dsp:txXfrm>
        <a:off x="30842" y="33722"/>
        <a:ext cx="6923159" cy="5701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BBFB5-2467-4D56-9975-0A9580A8E9B0}">
      <dsp:nvSpPr>
        <dsp:cNvPr id="0" name=""/>
        <dsp:cNvSpPr/>
      </dsp:nvSpPr>
      <dsp:spPr>
        <a:xfrm>
          <a:off x="0" y="2372"/>
          <a:ext cx="6622326"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Slicing horizontally the 1/3 geometrical model a couple of times</a:t>
          </a:r>
          <a:endParaRPr lang="en-US" sz="1600" kern="1200"/>
        </a:p>
      </dsp:txBody>
      <dsp:txXfrm>
        <a:off x="17991" y="20363"/>
        <a:ext cx="6586344" cy="332568"/>
      </dsp:txXfrm>
    </dsp:sp>
    <dsp:sp modelId="{F57A74C1-DC61-4E22-B827-1F6EB3204B03}">
      <dsp:nvSpPr>
        <dsp:cNvPr id="0" name=""/>
        <dsp:cNvSpPr/>
      </dsp:nvSpPr>
      <dsp:spPr>
        <a:xfrm>
          <a:off x="0" y="385322"/>
          <a:ext cx="6622326"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Star-Ccm+ allows easy module activation/deactivation</a:t>
          </a:r>
          <a:endParaRPr lang="en-US" sz="1600" kern="1200"/>
        </a:p>
      </dsp:txBody>
      <dsp:txXfrm>
        <a:off x="17991" y="403313"/>
        <a:ext cx="6586344" cy="332568"/>
      </dsp:txXfrm>
    </dsp:sp>
    <dsp:sp modelId="{B3D94753-9B8F-453B-B9B1-FBF04B30BCF6}">
      <dsp:nvSpPr>
        <dsp:cNvPr id="0" name=""/>
        <dsp:cNvSpPr/>
      </dsp:nvSpPr>
      <dsp:spPr>
        <a:xfrm>
          <a:off x="0" y="768271"/>
          <a:ext cx="6622326"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Idem for the window horizontal layers</a:t>
          </a:r>
          <a:endParaRPr lang="en-US" sz="1600" kern="1200"/>
        </a:p>
      </dsp:txBody>
      <dsp:txXfrm>
        <a:off x="17991" y="786262"/>
        <a:ext cx="6586344" cy="3325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E3243-7B3B-4281-AC0D-9F5ECD35AC0A}">
      <dsp:nvSpPr>
        <dsp:cNvPr id="0" name=""/>
        <dsp:cNvSpPr/>
      </dsp:nvSpPr>
      <dsp:spPr>
        <a:xfrm>
          <a:off x="0" y="2880"/>
          <a:ext cx="89136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smtClean="0"/>
            <a:t>Mesh independence study</a:t>
          </a:r>
          <a:endParaRPr lang="en-US" sz="2700" kern="1200"/>
        </a:p>
      </dsp:txBody>
      <dsp:txXfrm>
        <a:off x="30842" y="33722"/>
        <a:ext cx="8851916" cy="5701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408F7-CA33-4022-9FE9-AB84F77430EF}">
      <dsp:nvSpPr>
        <dsp:cNvPr id="0" name=""/>
        <dsp:cNvSpPr/>
      </dsp:nvSpPr>
      <dsp:spPr>
        <a:xfrm>
          <a:off x="0" y="9166"/>
          <a:ext cx="7096751"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Varying independently the base size and the BL inflation (total size 3 cm)</a:t>
          </a:r>
          <a:endParaRPr lang="en-US" sz="1500" kern="1200" dirty="0"/>
        </a:p>
      </dsp:txBody>
      <dsp:txXfrm>
        <a:off x="17134" y="26300"/>
        <a:ext cx="7062483" cy="3167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51C71-ED13-48C3-8EFA-5F8528045F67}">
      <dsp:nvSpPr>
        <dsp:cNvPr id="0" name=""/>
        <dsp:cNvSpPr/>
      </dsp:nvSpPr>
      <dsp:spPr>
        <a:xfrm>
          <a:off x="0" y="17044"/>
          <a:ext cx="6630982"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Larger cell base size =&gt; slightly higher pressure drop</a:t>
          </a:r>
          <a:endParaRPr lang="en-US" sz="1900" kern="1200" dirty="0"/>
        </a:p>
      </dsp:txBody>
      <dsp:txXfrm>
        <a:off x="21704" y="38748"/>
        <a:ext cx="6587574" cy="401192"/>
      </dsp:txXfrm>
    </dsp:sp>
    <dsp:sp modelId="{646CB14A-1508-4A89-8F68-48A92ECB47FD}">
      <dsp:nvSpPr>
        <dsp:cNvPr id="0" name=""/>
        <dsp:cNvSpPr/>
      </dsp:nvSpPr>
      <dsp:spPr>
        <a:xfrm>
          <a:off x="0" y="516364"/>
          <a:ext cx="6630982"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Less cells in BL =&gt; slightly lower wall heat flux</a:t>
          </a:r>
          <a:endParaRPr lang="en-US" sz="1900" kern="1200" dirty="0"/>
        </a:p>
      </dsp:txBody>
      <dsp:txXfrm>
        <a:off x="21704" y="538068"/>
        <a:ext cx="6587574" cy="401192"/>
      </dsp:txXfrm>
    </dsp:sp>
    <dsp:sp modelId="{95CC5975-E84D-4E95-A044-D36AE159F68E}">
      <dsp:nvSpPr>
        <dsp:cNvPr id="0" name=""/>
        <dsp:cNvSpPr/>
      </dsp:nvSpPr>
      <dsp:spPr>
        <a:xfrm>
          <a:off x="0" y="1015684"/>
          <a:ext cx="6630982"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For preliminary evaluations, the coarser mesh is sufficient</a:t>
          </a:r>
          <a:endParaRPr lang="en-US" sz="1900" kern="1200" dirty="0"/>
        </a:p>
      </dsp:txBody>
      <dsp:txXfrm>
        <a:off x="21704" y="1037388"/>
        <a:ext cx="6587574" cy="4011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5E712-6784-4D86-B36C-201BE959AF43}">
      <dsp:nvSpPr>
        <dsp:cNvPr id="0" name=""/>
        <dsp:cNvSpPr/>
      </dsp:nvSpPr>
      <dsp:spPr>
        <a:xfrm>
          <a:off x="0" y="66"/>
          <a:ext cx="8913600" cy="5215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Simulation in nominal condition: all windows open</a:t>
          </a:r>
          <a:endParaRPr lang="en-US" sz="2400" kern="1200" dirty="0"/>
        </a:p>
      </dsp:txBody>
      <dsp:txXfrm>
        <a:off x="25461" y="25527"/>
        <a:ext cx="8862678" cy="4706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15CD3-9BC7-4BA3-9C03-57F4FCBD3BBC}">
      <dsp:nvSpPr>
        <dsp:cNvPr id="0" name=""/>
        <dsp:cNvSpPr/>
      </dsp:nvSpPr>
      <dsp:spPr>
        <a:xfrm>
          <a:off x="0" y="192"/>
          <a:ext cx="5391218" cy="3175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Maximum vessel temperature “only” 421 </a:t>
          </a:r>
          <a:r>
            <a:rPr lang="en-US" sz="1800" kern="1200" baseline="30000" smtClean="0"/>
            <a:t>0</a:t>
          </a:r>
          <a:r>
            <a:rPr lang="en-US" sz="1800" kern="1200" smtClean="0"/>
            <a:t>C</a:t>
          </a:r>
          <a:endParaRPr lang="en-US" sz="1800" kern="1200"/>
        </a:p>
      </dsp:txBody>
      <dsp:txXfrm>
        <a:off x="15501" y="15693"/>
        <a:ext cx="5360216" cy="286543"/>
      </dsp:txXfrm>
    </dsp:sp>
    <dsp:sp modelId="{04D1018E-28C8-4977-AD60-72D7183BB8E3}">
      <dsp:nvSpPr>
        <dsp:cNvPr id="0" name=""/>
        <dsp:cNvSpPr/>
      </dsp:nvSpPr>
      <dsp:spPr>
        <a:xfrm>
          <a:off x="0" y="328593"/>
          <a:ext cx="5391218" cy="3175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Most of the fluid flowing through the lower windows</a:t>
          </a:r>
          <a:endParaRPr lang="en-US" sz="1800" kern="1200"/>
        </a:p>
      </dsp:txBody>
      <dsp:txXfrm>
        <a:off x="15501" y="344094"/>
        <a:ext cx="5360216" cy="2865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71B43-E2A3-4948-816A-C8F7E3925E22}">
      <dsp:nvSpPr>
        <dsp:cNvPr id="0" name=""/>
        <dsp:cNvSpPr/>
      </dsp:nvSpPr>
      <dsp:spPr>
        <a:xfrm>
          <a:off x="0" y="155"/>
          <a:ext cx="89136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Parametric study closing/opening selected window layers</a:t>
          </a:r>
          <a:endParaRPr lang="en-US" sz="1800" kern="1200"/>
        </a:p>
      </dsp:txBody>
      <dsp:txXfrm>
        <a:off x="20561" y="20716"/>
        <a:ext cx="8872478" cy="380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E7277-A0CE-44FA-A0B6-DB2963B3FEBC}">
      <dsp:nvSpPr>
        <dsp:cNvPr id="0" name=""/>
        <dsp:cNvSpPr/>
      </dsp:nvSpPr>
      <dsp:spPr>
        <a:xfrm>
          <a:off x="0" y="17037"/>
          <a:ext cx="4752528" cy="604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Lead Cooled Nuclear Reactor Demonstrator</a:t>
          </a:r>
          <a:endParaRPr lang="en-US" sz="1600" kern="1200" dirty="0"/>
        </a:p>
      </dsp:txBody>
      <dsp:txXfrm>
        <a:off x="29514" y="46551"/>
        <a:ext cx="4693500" cy="545569"/>
      </dsp:txXfrm>
    </dsp:sp>
    <dsp:sp modelId="{98743237-D384-47D9-A709-F5EB1DE4B1FA}">
      <dsp:nvSpPr>
        <dsp:cNvPr id="0" name=""/>
        <dsp:cNvSpPr/>
      </dsp:nvSpPr>
      <dsp:spPr>
        <a:xfrm>
          <a:off x="0" y="638915"/>
          <a:ext cx="4752528" cy="604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Primary system: cylinder ~10 m high and 8 m diameter.</a:t>
          </a:r>
          <a:endParaRPr lang="en-US" sz="1600" kern="1200" dirty="0"/>
        </a:p>
      </dsp:txBody>
      <dsp:txXfrm>
        <a:off x="29514" y="668429"/>
        <a:ext cx="4693500" cy="545569"/>
      </dsp:txXfrm>
    </dsp:sp>
    <dsp:sp modelId="{130B62F6-6A43-49B2-870B-0B1A3252DA9D}">
      <dsp:nvSpPr>
        <dsp:cNvPr id="0" name=""/>
        <dsp:cNvSpPr/>
      </dsp:nvSpPr>
      <dsp:spPr>
        <a:xfrm>
          <a:off x="0" y="1260792"/>
          <a:ext cx="4752528" cy="443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3 Primary Pumps (PP)</a:t>
          </a:r>
          <a:endParaRPr lang="en-US" sz="1600" kern="1200"/>
        </a:p>
      </dsp:txBody>
      <dsp:txXfrm>
        <a:off x="21651" y="1282443"/>
        <a:ext cx="4709226" cy="400218"/>
      </dsp:txXfrm>
    </dsp:sp>
    <dsp:sp modelId="{68853273-B54F-4C57-8B03-1E287C7BEC08}">
      <dsp:nvSpPr>
        <dsp:cNvPr id="0" name=""/>
        <dsp:cNvSpPr/>
      </dsp:nvSpPr>
      <dsp:spPr>
        <a:xfrm>
          <a:off x="0" y="1721593"/>
          <a:ext cx="4752528" cy="493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3 Steam Generators (SG), pressure loss 0.5 Bar </a:t>
          </a:r>
          <a:endParaRPr lang="en-US" sz="1600" kern="1200"/>
        </a:p>
      </dsp:txBody>
      <dsp:txXfrm>
        <a:off x="24098" y="1745691"/>
        <a:ext cx="4704332" cy="445451"/>
      </dsp:txXfrm>
    </dsp:sp>
    <dsp:sp modelId="{97349415-34E8-4A13-8190-A605C877C9B8}">
      <dsp:nvSpPr>
        <dsp:cNvPr id="0" name=""/>
        <dsp:cNvSpPr/>
      </dsp:nvSpPr>
      <dsp:spPr>
        <a:xfrm>
          <a:off x="0" y="2232521"/>
          <a:ext cx="4752528" cy="3889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1 Core, pressure loss 1.0 Bar</a:t>
          </a:r>
          <a:endParaRPr lang="en-US" sz="1600" kern="1200"/>
        </a:p>
      </dsp:txBody>
      <dsp:txXfrm>
        <a:off x="18989" y="2251510"/>
        <a:ext cx="4714550" cy="351013"/>
      </dsp:txXfrm>
    </dsp:sp>
    <dsp:sp modelId="{2B135F09-2EE1-4A1E-9C7B-89A27028AF2E}">
      <dsp:nvSpPr>
        <dsp:cNvPr id="0" name=""/>
        <dsp:cNvSpPr/>
      </dsp:nvSpPr>
      <dsp:spPr>
        <a:xfrm>
          <a:off x="0" y="2638793"/>
          <a:ext cx="4752528" cy="604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3 different free surface levels</a:t>
          </a:r>
          <a:endParaRPr lang="en-US" sz="1600" kern="1200" dirty="0"/>
        </a:p>
      </dsp:txBody>
      <dsp:txXfrm>
        <a:off x="29514" y="2668307"/>
        <a:ext cx="4693500" cy="545569"/>
      </dsp:txXfrm>
    </dsp:sp>
    <dsp:sp modelId="{98C8A95C-DECC-49BE-B53E-CCF46CAE33B3}">
      <dsp:nvSpPr>
        <dsp:cNvPr id="0" name=""/>
        <dsp:cNvSpPr/>
      </dsp:nvSpPr>
      <dsp:spPr>
        <a:xfrm>
          <a:off x="0" y="3260670"/>
          <a:ext cx="4752528" cy="375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Power: 300 </a:t>
          </a:r>
          <a:r>
            <a:rPr lang="en-US" sz="1600" kern="1200" dirty="0" err="1" smtClean="0"/>
            <a:t>MW</a:t>
          </a:r>
          <a:r>
            <a:rPr lang="en-US" sz="1600" kern="1200" baseline="-25000" dirty="0" err="1" smtClean="0"/>
            <a:t>th</a:t>
          </a:r>
          <a:endParaRPr lang="en-US" sz="1600" kern="1200" dirty="0"/>
        </a:p>
      </dsp:txBody>
      <dsp:txXfrm>
        <a:off x="18310" y="3278980"/>
        <a:ext cx="4715908" cy="338460"/>
      </dsp:txXfrm>
    </dsp:sp>
    <dsp:sp modelId="{C2A6CD0D-19FD-4C97-8014-DD391FD1622D}">
      <dsp:nvSpPr>
        <dsp:cNvPr id="0" name=""/>
        <dsp:cNvSpPr/>
      </dsp:nvSpPr>
      <dsp:spPr>
        <a:xfrm>
          <a:off x="0" y="3653031"/>
          <a:ext cx="4752528" cy="604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Mass flow rate: 17, 000 kg/s</a:t>
          </a:r>
          <a:endParaRPr lang="en-US" sz="1600" kern="1200"/>
        </a:p>
      </dsp:txBody>
      <dsp:txXfrm>
        <a:off x="29514" y="3682545"/>
        <a:ext cx="4693500" cy="545569"/>
      </dsp:txXfrm>
    </dsp:sp>
    <dsp:sp modelId="{3890DD5E-0C82-4F4D-86A2-FA19FD8A2944}">
      <dsp:nvSpPr>
        <dsp:cNvPr id="0" name=""/>
        <dsp:cNvSpPr/>
      </dsp:nvSpPr>
      <dsp:spPr>
        <a:xfrm>
          <a:off x="0" y="4274908"/>
          <a:ext cx="4752528" cy="604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Thermal cycle: 400 </a:t>
          </a:r>
          <a:r>
            <a:rPr lang="en-US" sz="1600" kern="1200" baseline="30000" smtClean="0"/>
            <a:t>0</a:t>
          </a:r>
          <a:r>
            <a:rPr lang="en-US" sz="1600" kern="1200" smtClean="0"/>
            <a:t>C – 520 </a:t>
          </a:r>
          <a:r>
            <a:rPr lang="en-US" sz="1600" kern="1200" baseline="30000" smtClean="0"/>
            <a:t>0</a:t>
          </a:r>
          <a:r>
            <a:rPr lang="en-US" sz="1600" kern="1200" smtClean="0"/>
            <a:t>C at SG, + ~5 K at the Core </a:t>
          </a:r>
          <a:endParaRPr lang="en-US" sz="1600" kern="1200"/>
        </a:p>
      </dsp:txBody>
      <dsp:txXfrm>
        <a:off x="29514" y="4304422"/>
        <a:ext cx="4693500" cy="5455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A4FD9-79E0-4E88-BF05-BBC237B55B81}">
      <dsp:nvSpPr>
        <dsp:cNvPr id="0" name=""/>
        <dsp:cNvSpPr/>
      </dsp:nvSpPr>
      <dsp:spPr>
        <a:xfrm>
          <a:off x="0" y="866"/>
          <a:ext cx="8136904" cy="4842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vessel maximum temperature is the lowest at 411 </a:t>
          </a:r>
          <a:r>
            <a:rPr lang="en-US" sz="1600" kern="1200" baseline="30000" dirty="0" smtClean="0"/>
            <a:t>0</a:t>
          </a:r>
          <a:r>
            <a:rPr lang="en-US" sz="1600" kern="1200" dirty="0" smtClean="0"/>
            <a:t>C with the 3 upper layers open at a 3 </a:t>
          </a:r>
          <a:r>
            <a:rPr lang="en-US" sz="1600" kern="1200" dirty="0" err="1" smtClean="0"/>
            <a:t>kPa</a:t>
          </a:r>
          <a:r>
            <a:rPr lang="en-US" sz="1600" kern="1200" dirty="0" smtClean="0"/>
            <a:t> over cost in pressure loss</a:t>
          </a:r>
          <a:endParaRPr lang="en-US" sz="1600" kern="1200" dirty="0"/>
        </a:p>
      </dsp:txBody>
      <dsp:txXfrm>
        <a:off x="23638" y="24504"/>
        <a:ext cx="8089628" cy="436948"/>
      </dsp:txXfrm>
    </dsp:sp>
    <dsp:sp modelId="{C2F04991-DA42-411C-AB7B-25DA2D47DA75}">
      <dsp:nvSpPr>
        <dsp:cNvPr id="0" name=""/>
        <dsp:cNvSpPr/>
      </dsp:nvSpPr>
      <dsp:spPr>
        <a:xfrm>
          <a:off x="0" y="496551"/>
          <a:ext cx="8136904" cy="4842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With only the 3 lower window layers open, strong stratification occurs and the vessel maximum temperature peaks at 482 </a:t>
          </a:r>
          <a:r>
            <a:rPr lang="en-US" sz="1600" kern="1200" baseline="30000" dirty="0" smtClean="0"/>
            <a:t>0</a:t>
          </a:r>
          <a:r>
            <a:rPr lang="en-US" sz="1600" kern="1200" dirty="0" smtClean="0"/>
            <a:t>C</a:t>
          </a:r>
          <a:endParaRPr lang="en-US" sz="1600" kern="1200" dirty="0"/>
        </a:p>
      </dsp:txBody>
      <dsp:txXfrm>
        <a:off x="23638" y="520189"/>
        <a:ext cx="8089628" cy="436948"/>
      </dsp:txXfrm>
    </dsp:sp>
    <dsp:sp modelId="{11050987-569E-45F1-A0AC-EAED21C203A2}">
      <dsp:nvSpPr>
        <dsp:cNvPr id="0" name=""/>
        <dsp:cNvSpPr/>
      </dsp:nvSpPr>
      <dsp:spPr>
        <a:xfrm>
          <a:off x="0" y="992237"/>
          <a:ext cx="8136904" cy="4842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lowest pressure drop happens when all windows are open. </a:t>
          </a:r>
          <a:endParaRPr lang="en-US" sz="1600" kern="1200" dirty="0"/>
        </a:p>
      </dsp:txBody>
      <dsp:txXfrm>
        <a:off x="23638" y="1015875"/>
        <a:ext cx="8089628" cy="4369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E630-C5D3-431F-9E48-EB31C3DC2AB8}">
      <dsp:nvSpPr>
        <dsp:cNvPr id="0" name=""/>
        <dsp:cNvSpPr/>
      </dsp:nvSpPr>
      <dsp:spPr>
        <a:xfrm>
          <a:off x="0" y="61494"/>
          <a:ext cx="8913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smtClean="0"/>
            <a:t>All windows open, 2% nominal power, PLOF and PLOF+LOCA</a:t>
          </a:r>
          <a:endParaRPr lang="en-US" sz="2400" kern="1200"/>
        </a:p>
      </dsp:txBody>
      <dsp:txXfrm>
        <a:off x="27415" y="88909"/>
        <a:ext cx="8858770" cy="50676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0B23B-BAF0-4FBD-AC69-6FCF147B625D}">
      <dsp:nvSpPr>
        <dsp:cNvPr id="0" name=""/>
        <dsp:cNvSpPr/>
      </dsp:nvSpPr>
      <dsp:spPr>
        <a:xfrm>
          <a:off x="0" y="21667"/>
          <a:ext cx="2838383" cy="6317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Reduced thermal cycle ~30K</a:t>
          </a:r>
          <a:endParaRPr lang="en-US" sz="1600" kern="1200" dirty="0"/>
        </a:p>
      </dsp:txBody>
      <dsp:txXfrm>
        <a:off x="30840" y="52507"/>
        <a:ext cx="2776703" cy="570082"/>
      </dsp:txXfrm>
    </dsp:sp>
    <dsp:sp modelId="{26A5CD37-AB1A-4651-9C35-82085610E49A}">
      <dsp:nvSpPr>
        <dsp:cNvPr id="0" name=""/>
        <dsp:cNvSpPr/>
      </dsp:nvSpPr>
      <dsp:spPr>
        <a:xfrm>
          <a:off x="0" y="817590"/>
          <a:ext cx="2838383" cy="5769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Thermal stratification</a:t>
          </a:r>
          <a:endParaRPr lang="en-US" sz="1600" kern="1200" dirty="0"/>
        </a:p>
      </dsp:txBody>
      <dsp:txXfrm>
        <a:off x="28166" y="845756"/>
        <a:ext cx="2782051" cy="520659"/>
      </dsp:txXfrm>
    </dsp:sp>
    <dsp:sp modelId="{056248B5-6351-4B12-8FC9-0A2E874EA2EE}">
      <dsp:nvSpPr>
        <dsp:cNvPr id="0" name=""/>
        <dsp:cNvSpPr/>
      </dsp:nvSpPr>
      <dsp:spPr>
        <a:xfrm>
          <a:off x="0" y="1558741"/>
          <a:ext cx="2838383" cy="7014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Negligible perturbation from LOCA</a:t>
          </a:r>
          <a:endParaRPr lang="en-US" sz="1600" kern="1200"/>
        </a:p>
      </dsp:txBody>
      <dsp:txXfrm>
        <a:off x="34244" y="1592985"/>
        <a:ext cx="2769895" cy="633005"/>
      </dsp:txXfrm>
    </dsp:sp>
    <dsp:sp modelId="{919D0469-3A38-4B4F-8A15-F4D583A821C3}">
      <dsp:nvSpPr>
        <dsp:cNvPr id="0" name=""/>
        <dsp:cNvSpPr/>
      </dsp:nvSpPr>
      <dsp:spPr>
        <a:xfrm>
          <a:off x="0" y="2407476"/>
          <a:ext cx="2838383"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DHR </a:t>
          </a:r>
          <a:r>
            <a:rPr lang="en-US" sz="1600" kern="1200" dirty="0" smtClean="0"/>
            <a:t>mode, </a:t>
          </a:r>
          <a:r>
            <a:rPr lang="en-US" sz="1600" kern="1200" dirty="0" smtClean="0"/>
            <a:t>~7% lower mass flow rate due </a:t>
          </a:r>
          <a:r>
            <a:rPr lang="en-US" sz="1600" kern="1200" dirty="0" smtClean="0"/>
            <a:t>to a lower SG thermal barycenter</a:t>
          </a:r>
          <a:endParaRPr lang="en-US" sz="1600" kern="1200" dirty="0"/>
        </a:p>
      </dsp:txBody>
      <dsp:txXfrm>
        <a:off x="52089" y="2459565"/>
        <a:ext cx="2734205" cy="962862"/>
      </dsp:txXfrm>
    </dsp:sp>
    <dsp:sp modelId="{EE71D71C-203E-412C-80B8-EB11CDCCC122}">
      <dsp:nvSpPr>
        <dsp:cNvPr id="0" name=""/>
        <dsp:cNvSpPr/>
      </dsp:nvSpPr>
      <dsp:spPr>
        <a:xfrm>
          <a:off x="0" y="3655595"/>
          <a:ext cx="2838383"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Much higher temperature in DHR mode, making it the more critical case</a:t>
          </a:r>
          <a:endParaRPr lang="en-US" sz="1600" kern="1200" dirty="0"/>
        </a:p>
      </dsp:txBody>
      <dsp:txXfrm>
        <a:off x="52089" y="3707684"/>
        <a:ext cx="2734205" cy="9628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184BE-4ACE-4813-913D-C539B97A499A}">
      <dsp:nvSpPr>
        <dsp:cNvPr id="0" name=""/>
        <dsp:cNvSpPr/>
      </dsp:nvSpPr>
      <dsp:spPr>
        <a:xfrm>
          <a:off x="0" y="2880"/>
          <a:ext cx="89136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smtClean="0"/>
            <a:t>2% power DHR mode: closing the bottom windows</a:t>
          </a:r>
          <a:endParaRPr lang="en-US" sz="2700" kern="1200"/>
        </a:p>
      </dsp:txBody>
      <dsp:txXfrm>
        <a:off x="30842" y="33722"/>
        <a:ext cx="8851916" cy="57011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502D3-E11F-4958-B85C-F37D6B7CCCB6}">
      <dsp:nvSpPr>
        <dsp:cNvPr id="0" name=""/>
        <dsp:cNvSpPr/>
      </dsp:nvSpPr>
      <dsp:spPr>
        <a:xfrm>
          <a:off x="0" y="112565"/>
          <a:ext cx="6353021"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=&gt; “Only 3 top window layers open” becomes the reference</a:t>
          </a:r>
          <a:endParaRPr lang="en-US" sz="1800" kern="1200"/>
        </a:p>
      </dsp:txBody>
      <dsp:txXfrm>
        <a:off x="20561" y="133126"/>
        <a:ext cx="6311899" cy="38007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37C5C-0463-4BA7-B428-773E8E23356E}">
      <dsp:nvSpPr>
        <dsp:cNvPr id="0" name=""/>
        <dsp:cNvSpPr/>
      </dsp:nvSpPr>
      <dsp:spPr>
        <a:xfrm>
          <a:off x="54070" y="335"/>
          <a:ext cx="5580491" cy="5446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Effect of loss of integrity of the IS</a:t>
          </a:r>
          <a:endParaRPr lang="en-US" sz="2400" kern="1200" dirty="0"/>
        </a:p>
      </dsp:txBody>
      <dsp:txXfrm>
        <a:off x="80658" y="26923"/>
        <a:ext cx="5527315" cy="49148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2AE1D-B814-45A2-9B01-93B14661F1A6}">
      <dsp:nvSpPr>
        <dsp:cNvPr id="0" name=""/>
        <dsp:cNvSpPr/>
      </dsp:nvSpPr>
      <dsp:spPr>
        <a:xfrm>
          <a:off x="0" y="101"/>
          <a:ext cx="7776864" cy="6461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Series of concentric potential holes are installed in the IS baffles and can be activated/deactivated individually</a:t>
          </a:r>
          <a:endParaRPr lang="en-US" sz="1800" kern="1200" dirty="0"/>
        </a:p>
      </dsp:txBody>
      <dsp:txXfrm>
        <a:off x="31541" y="31642"/>
        <a:ext cx="7713782" cy="5830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6B472-9093-452E-B712-9F6BAC6B9394}">
      <dsp:nvSpPr>
        <dsp:cNvPr id="0" name=""/>
        <dsp:cNvSpPr/>
      </dsp:nvSpPr>
      <dsp:spPr>
        <a:xfrm>
          <a:off x="0" y="101"/>
          <a:ext cx="2664295" cy="6461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In the cold plenum bypassing the windows</a:t>
          </a:r>
          <a:endParaRPr lang="en-US" sz="1800" kern="1200" dirty="0"/>
        </a:p>
      </dsp:txBody>
      <dsp:txXfrm>
        <a:off x="31541" y="31642"/>
        <a:ext cx="2601213" cy="58304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BF93E-4DD6-462D-9886-21C47BE47271}">
      <dsp:nvSpPr>
        <dsp:cNvPr id="0" name=""/>
        <dsp:cNvSpPr/>
      </dsp:nvSpPr>
      <dsp:spPr>
        <a:xfrm>
          <a:off x="0" y="101"/>
          <a:ext cx="2017499" cy="6461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At the hot plenum bottom wall</a:t>
          </a:r>
          <a:endParaRPr lang="en-US" sz="1800" kern="1200" dirty="0"/>
        </a:p>
      </dsp:txBody>
      <dsp:txXfrm>
        <a:off x="31541" y="31642"/>
        <a:ext cx="1954417" cy="58304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960EF-3AC2-4930-91E1-AC0E74576626}">
      <dsp:nvSpPr>
        <dsp:cNvPr id="0" name=""/>
        <dsp:cNvSpPr/>
      </dsp:nvSpPr>
      <dsp:spPr>
        <a:xfrm>
          <a:off x="0" y="185"/>
          <a:ext cx="2941831" cy="3689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At the hot plenum side wall</a:t>
          </a:r>
          <a:endParaRPr lang="en-US" sz="1800" kern="1200" dirty="0"/>
        </a:p>
      </dsp:txBody>
      <dsp:txXfrm>
        <a:off x="18011" y="18196"/>
        <a:ext cx="2905809" cy="332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B6244-D2D3-4C5B-B434-493F4216730D}">
      <dsp:nvSpPr>
        <dsp:cNvPr id="0" name=""/>
        <dsp:cNvSpPr/>
      </dsp:nvSpPr>
      <dsp:spPr>
        <a:xfrm>
          <a:off x="0" y="49679"/>
          <a:ext cx="89136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smtClean="0"/>
            <a:t>ALFRED “Old Configuration” main issues and how it is addressed</a:t>
          </a:r>
          <a:r>
            <a:rPr lang="en-US" sz="2300" kern="1200" baseline="30000" smtClean="0"/>
            <a:t>*</a:t>
          </a:r>
          <a:endParaRPr lang="en-US" sz="2300" kern="1200"/>
        </a:p>
      </dsp:txBody>
      <dsp:txXfrm>
        <a:off x="26273" y="75952"/>
        <a:ext cx="8861054" cy="48565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DCBB1-01DE-4554-9952-CFB81143B3A2}">
      <dsp:nvSpPr>
        <dsp:cNvPr id="0" name=""/>
        <dsp:cNvSpPr/>
      </dsp:nvSpPr>
      <dsp:spPr>
        <a:xfrm>
          <a:off x="0" y="0"/>
          <a:ext cx="2454518"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Aligned with a window</a:t>
          </a:r>
          <a:endParaRPr lang="en-US" sz="1600" kern="1200" dirty="0"/>
        </a:p>
      </dsp:txBody>
      <dsp:txXfrm>
        <a:off x="17991" y="17991"/>
        <a:ext cx="2418536" cy="33256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F7B50-7E52-4EB4-A8FC-18EA37A1264D}">
      <dsp:nvSpPr>
        <dsp:cNvPr id="0" name=""/>
        <dsp:cNvSpPr/>
      </dsp:nvSpPr>
      <dsp:spPr>
        <a:xfrm>
          <a:off x="0" y="390"/>
          <a:ext cx="3557384"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Staggered between two windows</a:t>
          </a:r>
          <a:endParaRPr lang="en-US" sz="1600" kern="1200" dirty="0"/>
        </a:p>
      </dsp:txBody>
      <dsp:txXfrm>
        <a:off x="17991" y="18381"/>
        <a:ext cx="3521402" cy="33256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085A1-EA18-4191-B638-40177D49E47D}">
      <dsp:nvSpPr>
        <dsp:cNvPr id="0" name=""/>
        <dsp:cNvSpPr/>
      </dsp:nvSpPr>
      <dsp:spPr>
        <a:xfrm>
          <a:off x="0" y="185"/>
          <a:ext cx="7541488" cy="3689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We can get a flavor of what happens depending on the bypass flow rate</a:t>
          </a:r>
          <a:endParaRPr lang="en-US" sz="1800" kern="1200" dirty="0"/>
        </a:p>
      </dsp:txBody>
      <dsp:txXfrm>
        <a:off x="18011" y="18196"/>
        <a:ext cx="7505466" cy="33293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64234-5E15-49B0-8E9B-B4F297B12583}">
      <dsp:nvSpPr>
        <dsp:cNvPr id="0" name=""/>
        <dsp:cNvSpPr/>
      </dsp:nvSpPr>
      <dsp:spPr>
        <a:xfrm>
          <a:off x="0" y="185"/>
          <a:ext cx="7675330" cy="3689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Looking at the vessel max T, at 169 kg/s, we can expect thermal fatigue </a:t>
          </a:r>
          <a:endParaRPr lang="en-US" sz="1800" kern="1200" dirty="0"/>
        </a:p>
      </dsp:txBody>
      <dsp:txXfrm>
        <a:off x="18011" y="18196"/>
        <a:ext cx="7639308" cy="3329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F9749-2195-41A1-95DC-249DBA6C00E1}">
      <dsp:nvSpPr>
        <dsp:cNvPr id="0" name=""/>
        <dsp:cNvSpPr/>
      </dsp:nvSpPr>
      <dsp:spPr>
        <a:xfrm>
          <a:off x="0" y="185"/>
          <a:ext cx="8167184" cy="3689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For large bypass, the SG outlet T decreases while the Core inlet T increases</a:t>
          </a:r>
          <a:endParaRPr lang="en-US" sz="1800" kern="1200" dirty="0"/>
        </a:p>
      </dsp:txBody>
      <dsp:txXfrm>
        <a:off x="18011" y="18196"/>
        <a:ext cx="8131162" cy="33293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A2019-EC2F-4DC0-8510-C4B500764D0E}">
      <dsp:nvSpPr>
        <dsp:cNvPr id="0" name=""/>
        <dsp:cNvSpPr/>
      </dsp:nvSpPr>
      <dsp:spPr>
        <a:xfrm>
          <a:off x="0" y="185"/>
          <a:ext cx="8490466" cy="3689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Surface thermal effects are averted at the hot surface/SG inlet before the cold one</a:t>
          </a:r>
          <a:endParaRPr lang="en-US" sz="1800" kern="1200" dirty="0"/>
        </a:p>
      </dsp:txBody>
      <dsp:txXfrm>
        <a:off x="18011" y="18196"/>
        <a:ext cx="8454444" cy="33293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283D2-6A26-4638-86EB-1B8939C463C2}">
      <dsp:nvSpPr>
        <dsp:cNvPr id="0" name=""/>
        <dsp:cNvSpPr/>
      </dsp:nvSpPr>
      <dsp:spPr>
        <a:xfrm>
          <a:off x="0" y="1963"/>
          <a:ext cx="8011842" cy="561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Results for the cut series aligned with the window</a:t>
          </a:r>
          <a:endParaRPr lang="en-US" sz="2400" kern="1200" dirty="0"/>
        </a:p>
      </dsp:txBody>
      <dsp:txXfrm>
        <a:off x="27415" y="29378"/>
        <a:ext cx="7957012" cy="50677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EAD54-25BF-4F92-8213-084906BFCC29}">
      <dsp:nvSpPr>
        <dsp:cNvPr id="0" name=""/>
        <dsp:cNvSpPr/>
      </dsp:nvSpPr>
      <dsp:spPr>
        <a:xfrm>
          <a:off x="0" y="540"/>
          <a:ext cx="7488899" cy="636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What happens when the bypass is very large (~30%)</a:t>
          </a:r>
          <a:endParaRPr lang="en-US" sz="2400" kern="1200" dirty="0"/>
        </a:p>
      </dsp:txBody>
      <dsp:txXfrm>
        <a:off x="31070" y="31610"/>
        <a:ext cx="7426759" cy="57434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0B7FA-5754-41EC-A059-A3CCA1089FA8}">
      <dsp:nvSpPr>
        <dsp:cNvPr id="0" name=""/>
        <dsp:cNvSpPr/>
      </dsp:nvSpPr>
      <dsp:spPr>
        <a:xfrm>
          <a:off x="0" y="82"/>
          <a:ext cx="3096344" cy="12001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Hot flow invades a large part of the down-comer with appearance of possible buoyancy stagnation effects</a:t>
          </a:r>
          <a:endParaRPr lang="en-US" sz="1800" kern="1200" dirty="0"/>
        </a:p>
      </dsp:txBody>
      <dsp:txXfrm>
        <a:off x="58587" y="58669"/>
        <a:ext cx="2979170" cy="108299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F0454-2113-4742-B03B-E4EDA489E75E}">
      <dsp:nvSpPr>
        <dsp:cNvPr id="0" name=""/>
        <dsp:cNvSpPr/>
      </dsp:nvSpPr>
      <dsp:spPr>
        <a:xfrm>
          <a:off x="0" y="234"/>
          <a:ext cx="2808312" cy="9228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The SG outlet becomes colder while all the rest becomes hotter</a:t>
          </a:r>
          <a:endParaRPr lang="en-US" sz="1800" kern="1200" dirty="0"/>
        </a:p>
      </dsp:txBody>
      <dsp:txXfrm>
        <a:off x="45050" y="45284"/>
        <a:ext cx="2718212" cy="832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97B53-4E31-40BF-A512-016AC3AEFAC4}">
      <dsp:nvSpPr>
        <dsp:cNvPr id="0" name=""/>
        <dsp:cNvSpPr/>
      </dsp:nvSpPr>
      <dsp:spPr>
        <a:xfrm>
          <a:off x="0" y="566"/>
          <a:ext cx="7632848" cy="4557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old configuration was subject to thermal stratification and Gas entrainment in case of SG tube rupture.</a:t>
          </a:r>
          <a:endParaRPr lang="en-US" sz="1600" kern="1200" dirty="0"/>
        </a:p>
      </dsp:txBody>
      <dsp:txXfrm>
        <a:off x="22246" y="22812"/>
        <a:ext cx="7588356" cy="411213"/>
      </dsp:txXfrm>
    </dsp:sp>
    <dsp:sp modelId="{70C160BA-8E37-47FE-B6E0-E011449FE804}">
      <dsp:nvSpPr>
        <dsp:cNvPr id="0" name=""/>
        <dsp:cNvSpPr/>
      </dsp:nvSpPr>
      <dsp:spPr>
        <a:xfrm>
          <a:off x="0" y="467057"/>
          <a:ext cx="7632848" cy="4557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An internal structure (IS) has been added.</a:t>
          </a:r>
          <a:endParaRPr lang="en-US" sz="1600" kern="1200"/>
        </a:p>
      </dsp:txBody>
      <dsp:txXfrm>
        <a:off x="22246" y="489303"/>
        <a:ext cx="7588356" cy="41121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FD2FF-BB60-495D-84FE-E890BFEF075D}">
      <dsp:nvSpPr>
        <dsp:cNvPr id="0" name=""/>
        <dsp:cNvSpPr/>
      </dsp:nvSpPr>
      <dsp:spPr>
        <a:xfrm>
          <a:off x="0" y="101"/>
          <a:ext cx="2949214" cy="6461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A ~2m/s hot jet impinges the vessel wall</a:t>
          </a:r>
          <a:endParaRPr lang="en-US" sz="1800" kern="1200" dirty="0"/>
        </a:p>
      </dsp:txBody>
      <dsp:txXfrm>
        <a:off x="31541" y="31642"/>
        <a:ext cx="2886132" cy="58304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0DBDB-B3DA-4C97-98F0-4CE169D3B026}">
      <dsp:nvSpPr>
        <dsp:cNvPr id="0" name=""/>
        <dsp:cNvSpPr/>
      </dsp:nvSpPr>
      <dsp:spPr>
        <a:xfrm>
          <a:off x="0" y="49679"/>
          <a:ext cx="2592355"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smtClean="0"/>
            <a:t>Concluding words</a:t>
          </a:r>
          <a:endParaRPr lang="en-US" sz="2300" kern="1200"/>
        </a:p>
      </dsp:txBody>
      <dsp:txXfrm>
        <a:off x="26273" y="75952"/>
        <a:ext cx="2539809" cy="48565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A5427-2F92-49E1-BFCD-A4E473727102}">
      <dsp:nvSpPr>
        <dsp:cNvPr id="0" name=""/>
        <dsp:cNvSpPr/>
      </dsp:nvSpPr>
      <dsp:spPr>
        <a:xfrm>
          <a:off x="0" y="943"/>
          <a:ext cx="7920880" cy="12027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design of the ALFRED reactor coolant system has been improved adding an internal structure aimed at keeping the vessel cold and at impeding gas entrainment to the core.</a:t>
          </a:r>
          <a:endParaRPr lang="en-US" sz="1600" kern="1200" dirty="0"/>
        </a:p>
      </dsp:txBody>
      <dsp:txXfrm>
        <a:off x="58714" y="59657"/>
        <a:ext cx="7803452" cy="1085331"/>
      </dsp:txXfrm>
    </dsp:sp>
    <dsp:sp modelId="{1E85B330-7D74-481D-920A-5CCF493C7905}">
      <dsp:nvSpPr>
        <dsp:cNvPr id="0" name=""/>
        <dsp:cNvSpPr/>
      </dsp:nvSpPr>
      <dsp:spPr>
        <a:xfrm>
          <a:off x="0" y="1216753"/>
          <a:ext cx="7920880" cy="1073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kern="1200" dirty="0" smtClean="0"/>
            <a:t>A specific and versatile CFD model, carefully balancing between accuracy, (safe) ease of use and computational cost, has been built and heavily operated.</a:t>
          </a:r>
          <a:endParaRPr lang="en-US" sz="1600" kern="1200" dirty="0"/>
        </a:p>
      </dsp:txBody>
      <dsp:txXfrm>
        <a:off x="52407" y="1269160"/>
        <a:ext cx="7816066" cy="968752"/>
      </dsp:txXfrm>
    </dsp:sp>
    <dsp:sp modelId="{8232F0D6-0BBF-4CAF-991C-3DE01B724001}">
      <dsp:nvSpPr>
        <dsp:cNvPr id="0" name=""/>
        <dsp:cNvSpPr/>
      </dsp:nvSpPr>
      <dsp:spPr>
        <a:xfrm>
          <a:off x="0" y="2303369"/>
          <a:ext cx="7920880" cy="1073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kern="1200" dirty="0" smtClean="0"/>
            <a:t>The model is suitable for preliminary evaluations of various kind in steady-state operation and has confirmed the improvement effectiveness and the overall resilience of the system, be it in normal operation, PLOF or PLOF+LOCA</a:t>
          </a:r>
        </a:p>
        <a:p>
          <a:pPr lvl="0" algn="l" rtl="0">
            <a:spcBef>
              <a:spcPct val="0"/>
            </a:spcBef>
          </a:pPr>
          <a:endParaRPr lang="en-US" sz="1600" kern="1200" dirty="0"/>
        </a:p>
      </dsp:txBody>
      <dsp:txXfrm>
        <a:off x="52407" y="2355776"/>
        <a:ext cx="7816066" cy="968752"/>
      </dsp:txXfrm>
    </dsp:sp>
    <dsp:sp modelId="{114D0B34-D10D-43CC-949B-0C2897B3D471}">
      <dsp:nvSpPr>
        <dsp:cNvPr id="0" name=""/>
        <dsp:cNvSpPr/>
      </dsp:nvSpPr>
      <dsp:spPr>
        <a:xfrm>
          <a:off x="0" y="3389985"/>
          <a:ext cx="7920880" cy="1073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The information obtained improves the knowledge of the system and allows to guide the design towards further optimization. </a:t>
          </a:r>
          <a:endParaRPr lang="en-US" sz="1600" kern="1200" dirty="0"/>
        </a:p>
      </dsp:txBody>
      <dsp:txXfrm>
        <a:off x="52407" y="3442392"/>
        <a:ext cx="7816066" cy="968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EE4FD-351A-4A3E-9C99-BA1DB7C8B502}">
      <dsp:nvSpPr>
        <dsp:cNvPr id="0" name=""/>
        <dsp:cNvSpPr/>
      </dsp:nvSpPr>
      <dsp:spPr>
        <a:xfrm>
          <a:off x="0" y="96480"/>
          <a:ext cx="6015964"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smtClean="0"/>
            <a:t>ALFRED upgraded configuration, 1/3 numerical model</a:t>
          </a:r>
          <a:endParaRPr lang="en-US" sz="1900" kern="1200"/>
        </a:p>
      </dsp:txBody>
      <dsp:txXfrm>
        <a:off x="21704" y="118184"/>
        <a:ext cx="5972556" cy="4011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37BC-600C-4C27-A5B3-D0A872619DF2}">
      <dsp:nvSpPr>
        <dsp:cNvPr id="0" name=""/>
        <dsp:cNvSpPr/>
      </dsp:nvSpPr>
      <dsp:spPr>
        <a:xfrm>
          <a:off x="0" y="108180"/>
          <a:ext cx="4071747"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t>Numerics of Steady States: a few pills</a:t>
          </a:r>
          <a:endParaRPr lang="en-US" sz="1800" kern="1200"/>
        </a:p>
      </dsp:txBody>
      <dsp:txXfrm>
        <a:off x="20561" y="128741"/>
        <a:ext cx="4030625" cy="380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06831-D159-42A1-86D2-50B64E870839}">
      <dsp:nvSpPr>
        <dsp:cNvPr id="0" name=""/>
        <dsp:cNvSpPr/>
      </dsp:nvSpPr>
      <dsp:spPr>
        <a:xfrm>
          <a:off x="0" y="1563"/>
          <a:ext cx="3528391" cy="147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u="sng" kern="1200" dirty="0" smtClean="0"/>
            <a:t>PP</a:t>
          </a:r>
          <a:r>
            <a:rPr lang="en-US" sz="1800" kern="1200" dirty="0" smtClean="0"/>
            <a:t>: mass flow rate imposed from balance between a local high volumetric force and a high hydraulic resistance, swirl added at the local volume top</a:t>
          </a:r>
          <a:endParaRPr lang="en-US" sz="1800" kern="1200" dirty="0"/>
        </a:p>
      </dsp:txBody>
      <dsp:txXfrm>
        <a:off x="71965" y="73528"/>
        <a:ext cx="3384461" cy="13302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359F2-67C8-4766-859F-92B5329E5D3B}">
      <dsp:nvSpPr>
        <dsp:cNvPr id="0" name=""/>
        <dsp:cNvSpPr/>
      </dsp:nvSpPr>
      <dsp:spPr>
        <a:xfrm>
          <a:off x="0" y="54271"/>
          <a:ext cx="4464496"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u="sng" kern="1200" smtClean="0"/>
            <a:t>SG</a:t>
          </a:r>
          <a:r>
            <a:rPr lang="en-US" sz="2200" kern="1200" smtClean="0"/>
            <a:t>:</a:t>
          </a:r>
          <a:endParaRPr lang="en-US" sz="2200" kern="1200"/>
        </a:p>
      </dsp:txBody>
      <dsp:txXfrm>
        <a:off x="25130" y="79401"/>
        <a:ext cx="4414236" cy="464540"/>
      </dsp:txXfrm>
    </dsp:sp>
    <dsp:sp modelId="{97F2BBF4-C3FD-4F6F-BA1C-016011E6D9AC}">
      <dsp:nvSpPr>
        <dsp:cNvPr id="0" name=""/>
        <dsp:cNvSpPr/>
      </dsp:nvSpPr>
      <dsp:spPr>
        <a:xfrm>
          <a:off x="0" y="569072"/>
          <a:ext cx="4464496" cy="168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48"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smtClean="0"/>
            <a:t>2 parameters volume heat sink,  a reference temperature and a time scale, adjusted to impose the outlet temperature;</a:t>
          </a:r>
          <a:endParaRPr lang="en-US" sz="1700" kern="1200"/>
        </a:p>
        <a:p>
          <a:pPr marL="171450" lvl="1" indent="-171450" algn="l" defTabSz="755650" rtl="0">
            <a:lnSpc>
              <a:spcPct val="90000"/>
            </a:lnSpc>
            <a:spcBef>
              <a:spcPct val="0"/>
            </a:spcBef>
            <a:spcAft>
              <a:spcPct val="20000"/>
            </a:spcAft>
            <a:buChar char="••"/>
          </a:pPr>
          <a:r>
            <a:rPr lang="en-US" sz="1700" kern="1200" smtClean="0"/>
            <a:t>porous media with quadratic hydraulic resistance giving 0.5 bar pressure loss at nominal</a:t>
          </a:r>
          <a:endParaRPr lang="en-US" sz="1700" kern="1200"/>
        </a:p>
      </dsp:txBody>
      <dsp:txXfrm>
        <a:off x="0" y="569072"/>
        <a:ext cx="4464496" cy="16849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DD09C-7D1B-4BC5-BCBD-DA3171F0EF24}">
      <dsp:nvSpPr>
        <dsp:cNvPr id="0" name=""/>
        <dsp:cNvSpPr/>
      </dsp:nvSpPr>
      <dsp:spPr>
        <a:xfrm>
          <a:off x="0" y="14139"/>
          <a:ext cx="3888432" cy="8950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u="sng" kern="1200" dirty="0" smtClean="0"/>
            <a:t>IS</a:t>
          </a:r>
          <a:r>
            <a:rPr lang="en-US" sz="1700" kern="1200" dirty="0" smtClean="0"/>
            <a:t>: conducting baffles in lieu of structural parts, thermal resistance from foreseen width, 3cm or 5 cm.</a:t>
          </a:r>
          <a:endParaRPr lang="en-US" sz="1700" kern="1200" dirty="0"/>
        </a:p>
      </dsp:txBody>
      <dsp:txXfrm>
        <a:off x="43693" y="57832"/>
        <a:ext cx="3801046" cy="8076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r>
              <a:rPr lang="it-IT"/>
              <a:t>Nuclear 2017</a:t>
            </a:r>
          </a:p>
        </p:txBody>
      </p:sp>
      <p:sp>
        <p:nvSpPr>
          <p:cNvPr id="3" name="Segnaposto data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lvl1pPr>
          </a:lstStyle>
          <a:p>
            <a:fld id="{50F17A5A-9471-4E68-B1DA-F76E749C2D01}" type="datetimeFigureOut">
              <a:rPr lang="it-IT" smtClean="0"/>
              <a:t>08/02/2022</a:t>
            </a:fld>
            <a:endParaRPr lang="it-IT"/>
          </a:p>
        </p:txBody>
      </p:sp>
      <p:sp>
        <p:nvSpPr>
          <p:cNvPr id="4" name="Segnaposto piè di pagina 3"/>
          <p:cNvSpPr>
            <a:spLocks noGrp="1"/>
          </p:cNvSpPr>
          <p:nvPr>
            <p:ph type="ftr" sz="quarter" idx="2"/>
          </p:nvPr>
        </p:nvSpPr>
        <p:spPr>
          <a:xfrm>
            <a:off x="0" y="9426575"/>
            <a:ext cx="2944813"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6575"/>
            <a:ext cx="2944812" cy="496888"/>
          </a:xfrm>
          <a:prstGeom prst="rect">
            <a:avLst/>
          </a:prstGeom>
        </p:spPr>
        <p:txBody>
          <a:bodyPr vert="horz" lIns="91440" tIns="45720" rIns="91440" bIns="45720" rtlCol="0" anchor="b"/>
          <a:lstStyle>
            <a:lvl1pPr algn="r">
              <a:defRPr sz="1200"/>
            </a:lvl1pPr>
          </a:lstStyle>
          <a:p>
            <a:fld id="{693E6BAD-BB02-4A6F-8144-8A6AF622BA5D}" type="slidenum">
              <a:rPr lang="it-IT" smtClean="0"/>
              <a:t>‹N›</a:t>
            </a:fld>
            <a:endParaRPr lang="it-IT"/>
          </a:p>
        </p:txBody>
      </p:sp>
    </p:spTree>
    <p:extLst>
      <p:ext uri="{BB962C8B-B14F-4D97-AF65-F5344CB8AC3E}">
        <p14:creationId xmlns:p14="http://schemas.microsoft.com/office/powerpoint/2010/main" val="347648566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PlaceHolder 1"/>
          <p:cNvSpPr>
            <a:spLocks noGrp="1"/>
          </p:cNvSpPr>
          <p:nvPr>
            <p:ph type="body"/>
          </p:nvPr>
        </p:nvSpPr>
        <p:spPr>
          <a:xfrm>
            <a:off x="777240" y="4777560"/>
            <a:ext cx="6217560" cy="4525920"/>
          </a:xfrm>
          <a:prstGeom prst="rect">
            <a:avLst/>
          </a:prstGeom>
        </p:spPr>
        <p:txBody>
          <a:bodyPr lIns="0" tIns="0" rIns="0" bIns="0"/>
          <a:lstStyle/>
          <a:p>
            <a:r>
              <a:rPr lang="en-US" sz="2640" b="0" strike="noStrike" spc="-1">
                <a:solidFill>
                  <a:srgbClr val="000000"/>
                </a:solidFill>
                <a:uFill>
                  <a:solidFill>
                    <a:srgbClr val="FFFFFF"/>
                  </a:solidFill>
                </a:uFill>
                <a:latin typeface="Arial"/>
              </a:rPr>
              <a:t>Click to edit the notes format</a:t>
            </a:r>
          </a:p>
        </p:txBody>
      </p:sp>
      <p:sp>
        <p:nvSpPr>
          <p:cNvPr id="283"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Nuclear 2017</a:t>
            </a:r>
          </a:p>
        </p:txBody>
      </p:sp>
      <p:sp>
        <p:nvSpPr>
          <p:cNvPr id="284"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285" name="PlaceHolder 4"/>
          <p:cNvSpPr>
            <a:spLocks noGrp="1"/>
          </p:cNvSpPr>
          <p:nvPr>
            <p:ph type="ftr"/>
          </p:nvPr>
        </p:nvSpPr>
        <p:spPr>
          <a:xfrm>
            <a:off x="0" y="9555480"/>
            <a:ext cx="3372840" cy="502560"/>
          </a:xfrm>
          <a:prstGeom prst="rect">
            <a:avLst/>
          </a:prstGeom>
        </p:spPr>
        <p:txBody>
          <a:bodyPr lIns="0" tIns="0" rIns="0" bIns="0" anchor="b"/>
          <a:lstStyle/>
          <a:p>
            <a:endParaRPr lang="en-US" sz="1400" b="0" strike="noStrike" spc="-1">
              <a:solidFill>
                <a:srgbClr val="000000"/>
              </a:solidFill>
              <a:uFill>
                <a:solidFill>
                  <a:srgbClr val="FFFFFF"/>
                </a:solidFill>
              </a:uFill>
              <a:latin typeface="Times New Roman"/>
            </a:endParaRPr>
          </a:p>
        </p:txBody>
      </p:sp>
      <p:sp>
        <p:nvSpPr>
          <p:cNvPr id="286" name="PlaceHolder 5"/>
          <p:cNvSpPr>
            <a:spLocks noGrp="1"/>
          </p:cNvSpPr>
          <p:nvPr>
            <p:ph type="sldNum"/>
          </p:nvPr>
        </p:nvSpPr>
        <p:spPr>
          <a:xfrm>
            <a:off x="4399200" y="9555480"/>
            <a:ext cx="3372840" cy="502560"/>
          </a:xfrm>
          <a:prstGeom prst="rect">
            <a:avLst/>
          </a:prstGeom>
        </p:spPr>
        <p:txBody>
          <a:bodyPr lIns="0" tIns="0" rIns="0" bIns="0" anchor="b"/>
          <a:lstStyle/>
          <a:p>
            <a:pPr algn="r"/>
            <a:fld id="{11927445-E2F0-43B1-A90E-E800968F2987}" type="slidenum">
              <a:rPr lang="en-US" sz="1400" b="0" strike="noStrike" spc="-1">
                <a:solidFill>
                  <a:srgbClr val="000000"/>
                </a:solidFill>
                <a:uFill>
                  <a:solidFill>
                    <a:srgbClr val="FFFFFF"/>
                  </a:solidFill>
                </a:uFill>
                <a:latin typeface="Times New Roman"/>
              </a:rPr>
              <a:t>‹N›</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1613721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sz="1200" b="0" strike="noStrike" spc="-1" dirty="0" smtClean="0">
                <a:solidFill>
                  <a:srgbClr val="000000"/>
                </a:solidFill>
                <a:uFill>
                  <a:solidFill>
                    <a:srgbClr val="FFFFFF"/>
                  </a:solidFill>
                </a:uFill>
                <a:latin typeface="+mn-lt"/>
              </a:rPr>
              <a:t>Ladies and gentlemen, Good 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smtClean="0">
                <a:solidFill>
                  <a:srgbClr val="000000"/>
                </a:solidFill>
                <a:uFill>
                  <a:solidFill>
                    <a:srgbClr val="FFFFFF"/>
                  </a:solidFill>
                </a:uFill>
                <a:latin typeface="+mn-lt"/>
              </a:rPr>
              <a:t>My name is Vincent </a:t>
            </a:r>
            <a:r>
              <a:rPr lang="en-US" sz="1200" b="0" strike="noStrike" spc="-1" dirty="0" smtClean="0">
                <a:solidFill>
                  <a:srgbClr val="000000"/>
                </a:solidFill>
                <a:uFill>
                  <a:solidFill>
                    <a:srgbClr val="FFFFFF"/>
                  </a:solidFill>
                </a:uFill>
                <a:latin typeface="+mn-lt"/>
              </a:rPr>
              <a:t>Moreau and will present our work entitled</a:t>
            </a:r>
            <a:r>
              <a:rPr lang="en-US" sz="1200" b="0" strike="noStrike" spc="-1" baseline="0" dirty="0" smtClean="0">
                <a:solidFill>
                  <a:srgbClr val="000000"/>
                </a:solidFill>
                <a:uFill>
                  <a:solidFill>
                    <a:srgbClr val="FFFFFF"/>
                  </a:solidFill>
                </a:uFill>
                <a:latin typeface="+mn-lt"/>
              </a:rPr>
              <a:t> “</a:t>
            </a:r>
            <a:r>
              <a:rPr lang="en-US" sz="1200" spc="-1" dirty="0" smtClean="0">
                <a:solidFill>
                  <a:srgbClr val="0070C0"/>
                </a:solidFill>
                <a:uFill>
                  <a:solidFill>
                    <a:srgbClr val="FFFFFF"/>
                  </a:solidFill>
                </a:uFill>
              </a:rPr>
              <a:t>ALFRED primary system: CFD analysis</a:t>
            </a:r>
            <a:r>
              <a:rPr lang="en-US" sz="1200" spc="-1" baseline="0" dirty="0" smtClean="0">
                <a:solidFill>
                  <a:srgbClr val="0070C0"/>
                </a:solidFill>
                <a:uFill>
                  <a:solidFill>
                    <a:srgbClr val="FFFFFF"/>
                  </a:solidFill>
                </a:uFill>
              </a:rPr>
              <a:t> of the coolant flow path</a:t>
            </a:r>
            <a:r>
              <a:rPr lang="en-US" sz="1200" spc="-1" dirty="0" smtClean="0">
                <a:solidFill>
                  <a:srgbClr val="0070C0"/>
                </a:solidFill>
                <a:uFill>
                  <a:solidFill>
                    <a:srgbClr val="FFFFFF"/>
                  </a:solidFill>
                </a:uFill>
              </a:rPr>
              <a:t>”.</a:t>
            </a:r>
          </a:p>
        </p:txBody>
      </p:sp>
      <p:sp>
        <p:nvSpPr>
          <p:cNvPr id="4" name="Segnaposto intestazione 3"/>
          <p:cNvSpPr>
            <a:spLocks noGrp="1"/>
          </p:cNvSpPr>
          <p:nvPr>
            <p:ph type="hdr" idx="10"/>
          </p:nvPr>
        </p:nvSpPr>
        <p:spPr/>
        <p:txBody>
          <a:bodyPr/>
          <a:lstStyle/>
          <a:p>
            <a:r>
              <a:rPr lang="en-US" sz="1400" spc="-1" smtClean="0">
                <a:solidFill>
                  <a:srgbClr val="000000"/>
                </a:solidFill>
                <a:uFill>
                  <a:solidFill>
                    <a:srgbClr val="FFFFFF"/>
                  </a:solidFill>
                </a:uFill>
                <a:latin typeface="Times New Roman"/>
              </a:rPr>
              <a:t>Nuclear 2017</a:t>
            </a:r>
            <a:endParaRPr lang="en-US" sz="1400"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fld id="{11927445-E2F0-43B1-A90E-E800968F2987}" type="slidenum">
              <a:rPr lang="en-US" sz="1400" spc="-1" smtClean="0">
                <a:solidFill>
                  <a:srgbClr val="000000"/>
                </a:solidFill>
                <a:uFill>
                  <a:solidFill>
                    <a:srgbClr val="FFFFFF"/>
                  </a:solidFill>
                </a:uFill>
                <a:latin typeface="Times New Roman"/>
              </a:rPr>
              <a:pPr/>
              <a:t>1</a:t>
            </a:fld>
            <a:endParaRPr lang="en-US"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57436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This leads to the conception of our modular geometrical</a:t>
            </a:r>
            <a:r>
              <a:rPr lang="en-US" baseline="0" dirty="0" smtClean="0"/>
              <a:t> model.</a:t>
            </a:r>
          </a:p>
          <a:p>
            <a:r>
              <a:rPr lang="en-US" baseline="0" dirty="0" smtClean="0"/>
              <a:t>The geometrical volume is horizontally sliced twice and each piece is treated separately</a:t>
            </a:r>
          </a:p>
          <a:p>
            <a:r>
              <a:rPr lang="en-US" baseline="0" dirty="0" smtClean="0"/>
              <a:t>This is convenient because the software allows a quite easy activation or deactivation of each single volume.</a:t>
            </a:r>
          </a:p>
          <a:p>
            <a:r>
              <a:rPr lang="en-US" baseline="0" dirty="0" smtClean="0"/>
              <a:t>This is also true for the window layers seen by transparency on the left.</a:t>
            </a:r>
          </a:p>
          <a:p>
            <a:r>
              <a:rPr lang="en-US" baseline="0" dirty="0" smtClean="0"/>
              <a:t>In particular, this structuration clearly shows that in LOCA, with its lower free surface, only the upper window layer lies in the cover gas region.</a:t>
            </a:r>
          </a:p>
          <a:p>
            <a:r>
              <a:rPr lang="en-US" baseline="0" dirty="0" smtClean="0"/>
              <a:t>We are now presenting some of the most salient results from simulations in this framework.</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3008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A mesh independence</a:t>
            </a:r>
            <a:r>
              <a:rPr lang="en-US" baseline="0" dirty="0" smtClean="0"/>
              <a:t> study has been performed.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preliminary evaluations, </a:t>
            </a:r>
            <a:r>
              <a:rPr lang="en-US" baseline="0" dirty="0" smtClean="0"/>
              <a:t>understanding that it slightly overestimates the pressure losses and slightly underestimates the wall heat fluxes, </a:t>
            </a:r>
            <a:r>
              <a:rPr lang="en-US" dirty="0" smtClean="0"/>
              <a:t>the coarser mesh is</a:t>
            </a:r>
            <a:r>
              <a:rPr lang="en-US" baseline="0" dirty="0" smtClean="0"/>
              <a:t> considered</a:t>
            </a:r>
            <a:r>
              <a:rPr lang="en-US" dirty="0" smtClean="0"/>
              <a:t> sufficient.</a:t>
            </a:r>
            <a:r>
              <a:rPr lang="en-US" baseline="0" dirty="0" smtClean="0"/>
              <a:t> </a:t>
            </a:r>
            <a:endParaRPr lang="en-US" dirty="0" smtClean="0"/>
          </a:p>
          <a:p>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2406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In nominal</a:t>
            </a:r>
            <a:r>
              <a:rPr lang="en-US" baseline="0" dirty="0" smtClean="0"/>
              <a:t> condition with all windows open,  the hot plenum is at about 520 C, while the vessel maximum temperature on the vessel is much lower at 421 C. From the bottom images, we see the flow across the windows increasing from top to bottom.</a:t>
            </a:r>
          </a:p>
          <a:p>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97840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baseline="0" dirty="0" smtClean="0"/>
              <a:t>Selective opening or closure of window layers has been investigated. We make three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a:t>
            </a:r>
            <a:r>
              <a:rPr lang="en-US" sz="1200" baseline="0" dirty="0" smtClean="0"/>
              <a:t>t</a:t>
            </a:r>
            <a:r>
              <a:rPr lang="en-US" sz="1200" dirty="0" smtClean="0"/>
              <a:t>he vessel maximum temperature is the lowest at 411 </a:t>
            </a:r>
            <a:r>
              <a:rPr lang="en-US" sz="1200" baseline="30000" dirty="0" smtClean="0"/>
              <a:t>0</a:t>
            </a:r>
            <a:r>
              <a:rPr lang="en-US" sz="1200" dirty="0" smtClean="0"/>
              <a:t>C with only the 3 upper layers open.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Second, opening only the 3 lower layers</a:t>
            </a:r>
            <a:r>
              <a:rPr lang="en-US" sz="1200" baseline="0" dirty="0" smtClean="0"/>
              <a:t>, like in the old design</a:t>
            </a:r>
            <a:r>
              <a:rPr lang="en-US" sz="1200" dirty="0" smtClean="0"/>
              <a:t>, </a:t>
            </a:r>
            <a:r>
              <a:rPr lang="en-US" sz="1200" baseline="0" dirty="0" smtClean="0"/>
              <a:t>a strong thermal stratification makes the maximum vessel temperature peak at 482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Third, the lower pressure drop arises when all windows are open. The pressure gain is however nearly irrelevant. </a:t>
            </a:r>
            <a:endParaRPr lang="en-US" dirty="0" smtClean="0"/>
          </a:p>
          <a:p>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73213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For all windows open, we</a:t>
            </a:r>
            <a:r>
              <a:rPr lang="en-US" baseline="0" dirty="0" smtClean="0"/>
              <a:t> </a:t>
            </a:r>
            <a:r>
              <a:rPr lang="en-US" dirty="0" smtClean="0"/>
              <a:t>look  at PLOF</a:t>
            </a:r>
            <a:r>
              <a:rPr lang="en-US" baseline="0" dirty="0" smtClean="0"/>
              <a:t> and PLOF+LOCA at 2 % nominal power configuration.</a:t>
            </a:r>
          </a:p>
          <a:p>
            <a:r>
              <a:rPr lang="en-US" baseline="0" dirty="0" smtClean="0"/>
              <a:t>Natural convection is efficient in both cases and the thermal cycle is reduced to about 30 K.</a:t>
            </a:r>
          </a:p>
          <a:p>
            <a:r>
              <a:rPr lang="en-US" baseline="0" dirty="0" smtClean="0"/>
              <a:t>Thermal stratification is strong but temperatures stay low when the SG still works in normal mode, see center and left.</a:t>
            </a:r>
          </a:p>
          <a:p>
            <a:r>
              <a:rPr lang="en-US" baseline="0" dirty="0" smtClean="0"/>
              <a:t>With the SG in DHR mode, see on the right, temperatures are much higher. The 30 K of thermal stratification becomes of concern.</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5157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Still</a:t>
            </a:r>
            <a:r>
              <a:rPr lang="en-US" baseline="0" dirty="0" smtClean="0"/>
              <a:t> about the 2% power DHR mode, closing the 3 lower window layers strongly reduces the stratification. </a:t>
            </a:r>
          </a:p>
          <a:p>
            <a:r>
              <a:rPr lang="en-US" baseline="0" dirty="0" smtClean="0"/>
              <a:t>Therefore, the configuration with only the three top layers open become the reference choice.</a:t>
            </a:r>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3480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This last series of simulation</a:t>
            </a:r>
            <a:r>
              <a:rPr lang="en-US" baseline="0" dirty="0" smtClean="0"/>
              <a:t> </a:t>
            </a:r>
            <a:r>
              <a:rPr lang="en-US" dirty="0" smtClean="0"/>
              <a:t>investigates the effects of the internal structure loss on integrity .</a:t>
            </a:r>
          </a:p>
          <a:p>
            <a:r>
              <a:rPr lang="en-US" dirty="0" smtClean="0"/>
              <a:t>The numerical model is revamped localizing series of concentric baffles</a:t>
            </a:r>
            <a:r>
              <a:rPr lang="en-US" baseline="0" dirty="0" smtClean="0"/>
              <a:t> that can be changed individually into internal interfaces allowing bypass flows.</a:t>
            </a:r>
          </a:p>
          <a:p>
            <a:r>
              <a:rPr lang="en-US" baseline="0" dirty="0" smtClean="0"/>
              <a:t>The potential holes are installed:</a:t>
            </a:r>
          </a:p>
          <a:p>
            <a:r>
              <a:rPr lang="en-US" baseline="0" dirty="0" smtClean="0"/>
              <a:t>	In the cold plenum bypassing the windows</a:t>
            </a:r>
          </a:p>
          <a:p>
            <a:r>
              <a:rPr lang="en-US" baseline="0" dirty="0" smtClean="0"/>
              <a:t>	At the hot plenum bottom wall</a:t>
            </a:r>
          </a:p>
          <a:p>
            <a:r>
              <a:rPr lang="en-US" baseline="0" dirty="0" smtClean="0"/>
              <a:t>	And at the hot plenum side wall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Either staggered between two windows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Or aligned with a window</a:t>
            </a:r>
          </a:p>
          <a:p>
            <a:r>
              <a:rPr lang="en-US" baseline="0" dirty="0" smtClean="0"/>
              <a:t> which happens to be the most interesting case as discussed now</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5267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baseline="0" dirty="0" smtClean="0"/>
              <a:t>We indicate 3 pieces of information that can be inferred from this chart, depending on the bypass flow rate.</a:t>
            </a:r>
          </a:p>
          <a:p>
            <a:r>
              <a:rPr lang="en-US" baseline="0" dirty="0" smtClean="0"/>
              <a:t>First, from the maximum temperature on the vessel wall, already for 169 kg/s, impingement on the wall occurs with a temperature increase above 30 K. this impinging flow is likely to be unsteady and induce thermal fatigue. </a:t>
            </a:r>
          </a:p>
          <a:p>
            <a:r>
              <a:rPr lang="en-US" baseline="0" dirty="0" smtClean="0"/>
              <a:t>Second, when the bypass flow becomes large, from 10% on, the SG outlet temperature decreases, while the core inlet temperature increases. This combined effect is a clear signature of a large flow bypassing the SG, independently of its exact position.</a:t>
            </a:r>
          </a:p>
          <a:p>
            <a:r>
              <a:rPr lang="en-US" baseline="0" dirty="0" smtClean="0"/>
              <a:t>Last, we can observe that surface thermal effects are averted at the hot surface or at the SG inlet before being seen at the cold free surface.</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7817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When the bypass flow is about</a:t>
            </a:r>
            <a:r>
              <a:rPr lang="en-US" baseline="0" dirty="0" smtClean="0"/>
              <a:t> 30% here is what we readily observe:</a:t>
            </a:r>
          </a:p>
          <a:p>
            <a:r>
              <a:rPr lang="en-US" baseline="0" dirty="0" smtClean="0"/>
              <a:t>	On the left, hot flow invades </a:t>
            </a:r>
            <a:r>
              <a:rPr lang="en-US" dirty="0" smtClean="0"/>
              <a:t>a large part of the down-comer along the vessel,</a:t>
            </a:r>
            <a:r>
              <a:rPr lang="en-US" baseline="0" dirty="0" smtClean="0"/>
              <a:t> </a:t>
            </a:r>
            <a:r>
              <a:rPr lang="en-US" dirty="0" smtClean="0"/>
              <a:t>with appearance of possible buoyancy stagnation effects</a:t>
            </a:r>
          </a:p>
          <a:p>
            <a:r>
              <a:rPr lang="en-US" dirty="0" smtClean="0"/>
              <a:t>	At the center, we see a</a:t>
            </a:r>
            <a:r>
              <a:rPr lang="en-US" baseline="0" dirty="0" smtClean="0"/>
              <a:t> colder SG outlet flow together with a hotter hot plenum and a hotter core inlet flow</a:t>
            </a:r>
          </a:p>
          <a:p>
            <a:r>
              <a:rPr lang="en-US" baseline="0" dirty="0" smtClean="0"/>
              <a:t>	On the right, a 2 m/s hot jet impinges the vessel wall</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3951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To conclude… (read)</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19</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1297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extShape 1"/>
          <p:cNvSpPr txBox="1"/>
          <p:nvPr/>
        </p:nvSpPr>
        <p:spPr>
          <a:xfrm>
            <a:off x="3851280" y="9429840"/>
            <a:ext cx="2944440" cy="495000"/>
          </a:xfrm>
          <a:prstGeom prst="rect">
            <a:avLst/>
          </a:prstGeom>
          <a:noFill/>
          <a:ln>
            <a:noFill/>
          </a:ln>
        </p:spPr>
        <p:txBody>
          <a:bodyPr lIns="19080" tIns="0" rIns="19080" bIns="0" anchor="b"/>
          <a:lstStyle/>
          <a:p>
            <a:pPr algn="r">
              <a:lnSpc>
                <a:spcPct val="100000"/>
              </a:lnSpc>
            </a:pPr>
            <a:fld id="{461ACEAE-F956-4322-8709-A34A3D2C91A4}" type="slidenum">
              <a:rPr lang="en-US" sz="1100" b="0" i="1" strike="noStrike" spc="-1">
                <a:solidFill>
                  <a:srgbClr val="000000"/>
                </a:solidFill>
                <a:uFill>
                  <a:solidFill>
                    <a:srgbClr val="FFFFFF"/>
                  </a:solidFill>
                </a:uFill>
                <a:latin typeface="Times New Roman"/>
                <a:ea typeface="+mn-ea"/>
              </a:rPr>
              <a:t>2</a:t>
            </a:fld>
            <a:endParaRPr lang="en-US" sz="1100" b="0" strike="noStrike" spc="-1">
              <a:solidFill>
                <a:srgbClr val="000000"/>
              </a:solidFill>
              <a:uFill>
                <a:solidFill>
                  <a:srgbClr val="FFFFFF"/>
                </a:solidFill>
              </a:uFill>
              <a:latin typeface="Times New Roman"/>
            </a:endParaRPr>
          </a:p>
        </p:txBody>
      </p:sp>
      <p:sp>
        <p:nvSpPr>
          <p:cNvPr id="433" name="PlaceHolder 2"/>
          <p:cNvSpPr>
            <a:spLocks noGrp="1"/>
          </p:cNvSpPr>
          <p:nvPr>
            <p:ph type="body"/>
          </p:nvPr>
        </p:nvSpPr>
        <p:spPr>
          <a:xfrm>
            <a:off x="906480" y="4716360"/>
            <a:ext cx="4984560" cy="4466880"/>
          </a:xfrm>
          <a:prstGeom prst="rect">
            <a:avLst/>
          </a:prstGeom>
        </p:spPr>
        <p:txBody>
          <a:bodyPr lIns="92520" tIns="46080" rIns="92520" bIns="46080"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trike="noStrike" spc="-1" dirty="0" smtClean="0">
                <a:solidFill>
                  <a:srgbClr val="0070C0"/>
                </a:solidFill>
                <a:uFill>
                  <a:solidFill>
                    <a:srgbClr val="FFFFFF"/>
                  </a:solidFill>
                </a:uFill>
                <a:latin typeface="+mn-lt"/>
              </a:rPr>
              <a:t>This work has been performed</a:t>
            </a:r>
            <a:r>
              <a:rPr lang="en-US" sz="2800" b="0" strike="noStrike" spc="-1" baseline="0" dirty="0" smtClean="0">
                <a:solidFill>
                  <a:srgbClr val="0070C0"/>
                </a:solidFill>
                <a:uFill>
                  <a:solidFill>
                    <a:srgbClr val="FFFFFF"/>
                  </a:solidFill>
                </a:uFill>
                <a:latin typeface="+mn-lt"/>
              </a:rPr>
              <a:t> with my colleague Manuela Profir from CRS4 in collaboration with Marco </a:t>
            </a:r>
            <a:r>
              <a:rPr lang="en-US" sz="2800" b="0" strike="noStrike" spc="-1" baseline="0" dirty="0" err="1" smtClean="0">
                <a:solidFill>
                  <a:srgbClr val="0070C0"/>
                </a:solidFill>
                <a:uFill>
                  <a:solidFill>
                    <a:srgbClr val="FFFFFF"/>
                  </a:solidFill>
                </a:uFill>
                <a:latin typeface="+mn-lt"/>
              </a:rPr>
              <a:t>Caramello</a:t>
            </a:r>
            <a:r>
              <a:rPr lang="en-US" sz="2800" b="0" strike="noStrike" spc="-1" baseline="0" dirty="0" smtClean="0">
                <a:solidFill>
                  <a:srgbClr val="0070C0"/>
                </a:solidFill>
                <a:uFill>
                  <a:solidFill>
                    <a:srgbClr val="FFFFFF"/>
                  </a:solidFill>
                </a:uFill>
                <a:latin typeface="+mn-lt"/>
              </a:rPr>
              <a:t>, Alessandro </a:t>
            </a:r>
            <a:r>
              <a:rPr lang="en-US" sz="2800" b="0" strike="noStrike" spc="-1" baseline="0" dirty="0" err="1" smtClean="0">
                <a:solidFill>
                  <a:srgbClr val="0070C0"/>
                </a:solidFill>
                <a:uFill>
                  <a:solidFill>
                    <a:srgbClr val="FFFFFF"/>
                  </a:solidFill>
                </a:uFill>
                <a:latin typeface="+mn-lt"/>
              </a:rPr>
              <a:t>Alemberti</a:t>
            </a:r>
            <a:r>
              <a:rPr lang="en-US" sz="2800" b="0" strike="noStrike" spc="-1" baseline="0" dirty="0" smtClean="0">
                <a:solidFill>
                  <a:srgbClr val="0070C0"/>
                </a:solidFill>
                <a:uFill>
                  <a:solidFill>
                    <a:srgbClr val="FFFFFF"/>
                  </a:solidFill>
                </a:uFill>
                <a:latin typeface="+mn-lt"/>
              </a:rPr>
              <a:t> and Michele </a:t>
            </a:r>
            <a:r>
              <a:rPr lang="en-US" sz="2800" b="0" strike="noStrike" spc="-1" baseline="0" dirty="0" err="1" smtClean="0">
                <a:solidFill>
                  <a:srgbClr val="0070C0"/>
                </a:solidFill>
                <a:uFill>
                  <a:solidFill>
                    <a:srgbClr val="FFFFFF"/>
                  </a:solidFill>
                </a:uFill>
                <a:latin typeface="+mn-lt"/>
              </a:rPr>
              <a:t>Frignani</a:t>
            </a:r>
            <a:r>
              <a:rPr lang="en-US" sz="2800" b="0" strike="noStrike" spc="-1" baseline="0" dirty="0" smtClean="0">
                <a:solidFill>
                  <a:srgbClr val="0070C0"/>
                </a:solidFill>
                <a:uFill>
                  <a:solidFill>
                    <a:srgbClr val="FFFFFF"/>
                  </a:solidFill>
                </a:uFill>
                <a:latin typeface="+mn-lt"/>
              </a:rPr>
              <a:t> from </a:t>
            </a:r>
            <a:r>
              <a:rPr lang="en-US" sz="2800" b="0" strike="noStrike" spc="-1" baseline="0" dirty="0" err="1" smtClean="0">
                <a:solidFill>
                  <a:srgbClr val="0070C0"/>
                </a:solidFill>
                <a:uFill>
                  <a:solidFill>
                    <a:srgbClr val="FFFFFF"/>
                  </a:solidFill>
                </a:uFill>
                <a:latin typeface="+mn-lt"/>
              </a:rPr>
              <a:t>Ansaldo</a:t>
            </a:r>
            <a:r>
              <a:rPr lang="en-US" sz="2800" b="0" strike="noStrike" spc="-1" baseline="0" dirty="0" smtClean="0">
                <a:solidFill>
                  <a:srgbClr val="0070C0"/>
                </a:solidFill>
                <a:uFill>
                  <a:solidFill>
                    <a:srgbClr val="FFFFFF"/>
                  </a:solidFill>
                </a:uFill>
                <a:latin typeface="+mn-lt"/>
              </a:rPr>
              <a:t> </a:t>
            </a:r>
            <a:r>
              <a:rPr lang="en-US" sz="2800" b="0" strike="noStrike" spc="-1" baseline="0" dirty="0" err="1" smtClean="0">
                <a:solidFill>
                  <a:srgbClr val="0070C0"/>
                </a:solidFill>
                <a:uFill>
                  <a:solidFill>
                    <a:srgbClr val="FFFFFF"/>
                  </a:solidFill>
                </a:uFill>
                <a:latin typeface="+mn-lt"/>
              </a:rPr>
              <a:t>Nucleare</a:t>
            </a:r>
            <a:r>
              <a:rPr lang="en-US" sz="2800" b="0" strike="noStrike" spc="-1" baseline="0" dirty="0" smtClean="0">
                <a:solidFill>
                  <a:srgbClr val="0070C0"/>
                </a:solidFill>
                <a:uFill>
                  <a:solidFill>
                    <a:srgbClr val="FFFFFF"/>
                  </a:solidFill>
                </a:uFill>
                <a:latin typeface="+mn-lt"/>
              </a:rPr>
              <a:t>.</a:t>
            </a:r>
            <a:endParaRPr lang="en-GB" sz="3600" b="0" strike="noStrike" spc="-1" dirty="0" smtClean="0">
              <a:solidFill>
                <a:srgbClr val="0070C0"/>
              </a:solidFill>
              <a:uFill>
                <a:solidFill>
                  <a:srgbClr val="FFFFFF"/>
                </a:solidFill>
              </a:uFill>
              <a:latin typeface="+mn-lt"/>
            </a:endParaRPr>
          </a:p>
          <a:p>
            <a:endParaRPr lang="en-US" sz="2640" b="0" strike="noStrike" spc="-1" dirty="0">
              <a:solidFill>
                <a:srgbClr val="000000"/>
              </a:solidFill>
              <a:uFill>
                <a:solidFill>
                  <a:srgbClr val="FFFFFF"/>
                </a:solidFill>
              </a:uFill>
              <a:latin typeface="Arial"/>
            </a:endParaRPr>
          </a:p>
        </p:txBody>
      </p:sp>
      <p:sp>
        <p:nvSpPr>
          <p:cNvPr id="434" name="TextShape 3"/>
          <p:cNvSpPr txBox="1"/>
          <p:nvPr/>
        </p:nvSpPr>
        <p:spPr>
          <a:xfrm>
            <a:off x="0" y="9429840"/>
            <a:ext cx="2944440" cy="495000"/>
          </a:xfrm>
          <a:prstGeom prst="rect">
            <a:avLst/>
          </a:prstGeom>
          <a:noFill/>
          <a:ln>
            <a:noFill/>
          </a:ln>
        </p:spPr>
        <p:txBody>
          <a:bodyPr lIns="19080" tIns="0" rIns="19080" bIns="0" anchor="b"/>
          <a:lstStyle/>
          <a:p>
            <a:endParaRPr lang="en-US" sz="2400" b="0" strike="noStrike" spc="-1">
              <a:solidFill>
                <a:srgbClr val="000000"/>
              </a:solidFill>
              <a:uFill>
                <a:solidFill>
                  <a:srgbClr val="FFFFFF"/>
                </a:solidFill>
              </a:uFill>
              <a:latin typeface="Times New Roman"/>
            </a:endParaRPr>
          </a:p>
        </p:txBody>
      </p:sp>
      <p:sp>
        <p:nvSpPr>
          <p:cNvPr id="435" name="TextShape 4"/>
          <p:cNvSpPr txBox="1"/>
          <p:nvPr/>
        </p:nvSpPr>
        <p:spPr>
          <a:xfrm>
            <a:off x="0" y="0"/>
            <a:ext cx="2944440" cy="495000"/>
          </a:xfrm>
          <a:prstGeom prst="rect">
            <a:avLst/>
          </a:prstGeom>
          <a:noFill/>
          <a:ln>
            <a:noFill/>
          </a:ln>
        </p:spPr>
        <p:txBody>
          <a:bodyPr lIns="19080" tIns="0" rIns="19080" bIns="0"/>
          <a:lstStyle/>
          <a:p>
            <a:pPr>
              <a:lnSpc>
                <a:spcPct val="100000"/>
              </a:lnSpc>
            </a:pPr>
            <a:r>
              <a:rPr lang="en-US" sz="1100" b="0" i="1" strike="noStrike" spc="-1">
                <a:solidFill>
                  <a:srgbClr val="000000"/>
                </a:solidFill>
                <a:uFill>
                  <a:solidFill>
                    <a:srgbClr val="FFFFFF"/>
                  </a:solidFill>
                </a:uFill>
                <a:latin typeface="Times New Roman"/>
                <a:ea typeface="+mn-ea"/>
              </a:rPr>
              <a:t>CFD</a:t>
            </a:r>
            <a:endParaRPr lang="en-US" sz="1100" b="0" strike="noStrike" spc="-1">
              <a:solidFill>
                <a:srgbClr val="000000"/>
              </a:solidFill>
              <a:uFill>
                <a:solidFill>
                  <a:srgbClr val="FFFFFF"/>
                </a:solidFill>
              </a:uFill>
              <a:latin typeface="Times New Roman"/>
            </a:endParaRPr>
          </a:p>
        </p:txBody>
      </p:sp>
      <p:sp>
        <p:nvSpPr>
          <p:cNvPr id="2" name="Segnaposto piè di pagina 1"/>
          <p:cNvSpPr>
            <a:spLocks noGrp="1"/>
          </p:cNvSpPr>
          <p:nvPr>
            <p:ph type="ftr" idx="10"/>
          </p:nvPr>
        </p:nvSpPr>
        <p:spPr/>
        <p:txBody>
          <a:bodyPr/>
          <a:lstStyle/>
          <a:p>
            <a:endParaRPr lang="en-US" sz="1400" b="0" strike="noStrike" spc="-1">
              <a:solidFill>
                <a:srgbClr val="000000"/>
              </a:solidFill>
              <a:uFill>
                <a:solidFill>
                  <a:srgbClr val="FFFFFF"/>
                </a:solidFill>
              </a:uFill>
              <a:latin typeface="Times New Roman"/>
            </a:endParaRPr>
          </a:p>
        </p:txBody>
      </p:sp>
      <p:sp>
        <p:nvSpPr>
          <p:cNvPr id="3" name="Segnaposto intestazione 2"/>
          <p:cNvSpPr>
            <a:spLocks noGrp="1"/>
          </p:cNvSpPr>
          <p:nvPr>
            <p:ph type="hdr" idx="11"/>
          </p:nvPr>
        </p:nvSpPr>
        <p:spPr/>
        <p:txBody>
          <a:bodyPr/>
          <a:lstStyle/>
          <a:p>
            <a:r>
              <a:rPr lang="en-US" sz="1400" b="0" strike="noStrike" spc="-1">
                <a:solidFill>
                  <a:srgbClr val="000000"/>
                </a:solidFill>
                <a:uFill>
                  <a:solidFill>
                    <a:srgbClr val="FFFFFF"/>
                  </a:solidFill>
                </a:uFill>
                <a:latin typeface="Times New Roman"/>
              </a:rPr>
              <a:t>Nuclear 2017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This</a:t>
            </a:r>
            <a:r>
              <a:rPr lang="en-US" baseline="0" dirty="0" smtClean="0"/>
              <a:t> work started within the European project SESAME and continued within the FALCON consortium framework.</a:t>
            </a:r>
          </a:p>
          <a:p>
            <a:r>
              <a:rPr lang="en-US" baseline="0" dirty="0" smtClean="0"/>
              <a:t>It is a  collaboration between CRS4 a multidisciplinary research center located in Sardinia,  and </a:t>
            </a:r>
            <a:r>
              <a:rPr lang="en-US" baseline="0" dirty="0" err="1" smtClean="0"/>
              <a:t>Ansaldo</a:t>
            </a:r>
            <a:r>
              <a:rPr lang="en-US" baseline="0" dirty="0" smtClean="0"/>
              <a:t> </a:t>
            </a:r>
            <a:r>
              <a:rPr lang="en-US" baseline="0" dirty="0" err="1" smtClean="0"/>
              <a:t>Nucleare</a:t>
            </a:r>
            <a:r>
              <a:rPr lang="en-US" baseline="0" dirty="0" smtClean="0"/>
              <a:t>, in Genoa.</a:t>
            </a:r>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4756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pPr marL="171450" indent="-171450">
              <a:buFontTx/>
              <a:buChar char="-"/>
            </a:pPr>
            <a:r>
              <a:rPr lang="en-US" b="0" baseline="0" dirty="0" smtClean="0"/>
              <a:t>The FALCON consortium is dedicated to the development of ALFRED and to its supporting research infrastructure in Romania.</a:t>
            </a:r>
          </a:p>
          <a:p>
            <a:endParaRPr lang="en-US" b="0"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2904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ALFRED is a Lead Cooled Nuclear Reactor Demonstrator.</a:t>
            </a:r>
          </a:p>
          <a:p>
            <a:r>
              <a:rPr lang="en-US" dirty="0" smtClean="0"/>
              <a:t>The primary system is pool type and is enclosed in a cylinder about 10m high</a:t>
            </a:r>
            <a:r>
              <a:rPr lang="en-US" baseline="0" dirty="0" smtClean="0"/>
              <a:t> and 8m diameter</a:t>
            </a:r>
          </a:p>
          <a:p>
            <a:r>
              <a:rPr lang="en-US" baseline="0" dirty="0" smtClean="0"/>
              <a:t>It consists of </a:t>
            </a:r>
          </a:p>
          <a:p>
            <a:r>
              <a:rPr lang="en-US" baseline="0" dirty="0" smtClean="0"/>
              <a:t>	three primary pumps</a:t>
            </a:r>
          </a:p>
          <a:p>
            <a:r>
              <a:rPr lang="en-US" baseline="0" dirty="0" smtClean="0"/>
              <a:t>	three steam generators for a half bar pressure loss</a:t>
            </a:r>
          </a:p>
          <a:p>
            <a:r>
              <a:rPr lang="en-US" baseline="0" dirty="0" smtClean="0"/>
              <a:t>	And an active core for a 1 bar pressure loss.</a:t>
            </a:r>
          </a:p>
          <a:p>
            <a:r>
              <a:rPr lang="en-US" baseline="0" dirty="0" smtClean="0"/>
              <a:t>There are three separate free surfaces.</a:t>
            </a:r>
          </a:p>
          <a:p>
            <a:r>
              <a:rPr lang="en-US" baseline="0" dirty="0" smtClean="0"/>
              <a:t>The core is rated 300 </a:t>
            </a:r>
            <a:r>
              <a:rPr lang="en-US" baseline="0" dirty="0" err="1" smtClean="0"/>
              <a:t>MWth</a:t>
            </a:r>
            <a:r>
              <a:rPr lang="en-US" baseline="0" dirty="0" smtClean="0"/>
              <a:t> The mass flow rate is 17 metric ton per second </a:t>
            </a:r>
          </a:p>
          <a:p>
            <a:r>
              <a:rPr lang="en-US" baseline="0" dirty="0" smtClean="0"/>
              <a:t>For a thermal cycle 400-520 degree C at the steam generator.</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5113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pPr lvl="0" rtl="0"/>
            <a:r>
              <a:rPr lang="en-US" sz="1200" dirty="0" smtClean="0"/>
              <a:t>The ALFRED old configuration was subject to thermal stratification and Gas entrainment in case of SG tube rupture.</a:t>
            </a:r>
          </a:p>
          <a:p>
            <a:pPr lvl="0" rtl="0"/>
            <a:r>
              <a:rPr lang="en-US" sz="1200" dirty="0" smtClean="0"/>
              <a:t>An internal structure,</a:t>
            </a:r>
            <a:r>
              <a:rPr lang="en-US" sz="1200" baseline="0" dirty="0" smtClean="0"/>
              <a:t> shown on the right, has been added with the objective of actively cool the vessel wall and to avoid a direct path from the SG outlet to the core.</a:t>
            </a:r>
            <a:endParaRPr lang="en-US" sz="1200"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7349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Taking</a:t>
            </a:r>
            <a:r>
              <a:rPr lang="en-US" baseline="0" dirty="0" smtClean="0"/>
              <a:t> profit of the symmetries, the CFD model treats only one third of the primary coolant volume.</a:t>
            </a:r>
          </a:p>
          <a:p>
            <a:r>
              <a:rPr lang="en-US" baseline="0" dirty="0" smtClean="0"/>
              <a:t>The representation on the left shows two non co-planar vertical sections: the first crossing the PP, and the second crossing the SG.</a:t>
            </a:r>
          </a:p>
          <a:p>
            <a:r>
              <a:rPr lang="en-US" baseline="0" dirty="0" smtClean="0"/>
              <a:t>The flow path is as follows.</a:t>
            </a:r>
          </a:p>
          <a:p>
            <a:r>
              <a:rPr lang="en-US" baseline="0" dirty="0" smtClean="0"/>
              <a:t>The cold fluid is heated while rising through the core.</a:t>
            </a:r>
          </a:p>
          <a:p>
            <a:r>
              <a:rPr lang="en-US" baseline="0" dirty="0" smtClean="0"/>
              <a:t>It enters the PP duct and is released into the hot plenum.</a:t>
            </a:r>
          </a:p>
          <a:p>
            <a:r>
              <a:rPr lang="en-US" baseline="0" dirty="0" smtClean="0"/>
              <a:t>It enters the SG from the top where it is cooled down.</a:t>
            </a:r>
          </a:p>
          <a:p>
            <a:r>
              <a:rPr lang="en-US" baseline="0" dirty="0" smtClean="0"/>
              <a:t>From the SG bottom, the coolant rises up and impinges the vessel wall through windows at the top of the internal structure.</a:t>
            </a:r>
          </a:p>
          <a:p>
            <a:r>
              <a:rPr lang="en-US" baseline="0" dirty="0" smtClean="0"/>
              <a:t>The fluid leaps down along the vessel and turns back to the core bottom.</a:t>
            </a:r>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64015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The numerical domain is a closed loop without inlet nor outlet.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simulations are performed at a prescribed mass flow rate, enforced at the PP dedicated volume from</a:t>
            </a:r>
            <a:r>
              <a:rPr lang="en-US" baseline="0" dirty="0" smtClean="0"/>
              <a:t> a balance between </a:t>
            </a:r>
            <a:r>
              <a:rPr lang="en-US" dirty="0" smtClean="0"/>
              <a:t>a local high volumetric force and a high hydraulic resistance.</a:t>
            </a:r>
            <a:r>
              <a:rPr lang="en-US" baseline="0" dirty="0" smtClean="0"/>
              <a:t> S</a:t>
            </a:r>
            <a:r>
              <a:rPr lang="en-US" dirty="0" smtClean="0"/>
              <a:t>wirl is added at the top</a:t>
            </a:r>
            <a:r>
              <a:rPr lang="en-US" baseline="0" dirty="0" smtClean="0"/>
              <a:t> of the</a:t>
            </a:r>
            <a:r>
              <a:rPr lang="en-US" dirty="0" smtClean="0"/>
              <a:t> volume.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nominal cold fluid temperature is enforced at the SG outlet. Control is obtained with a two-parameter volumetric thermal sink consisting of a secondary side temperature and a characteristic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Inertial hydraulic resistance is adjusted to give 0.5 bar pressure drop at nominal.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internal structure is represented by  </a:t>
            </a:r>
            <a:r>
              <a:rPr lang="en-US" dirty="0" smtClean="0"/>
              <a:t>conducting baffles in lieu of structural parts, their thermal resistance</a:t>
            </a:r>
            <a:r>
              <a:rPr lang="en-US" baseline="0" dirty="0" smtClean="0"/>
              <a:t> is</a:t>
            </a:r>
            <a:r>
              <a:rPr lang="en-US" dirty="0" smtClean="0"/>
              <a:t> set from the local IS foreseen width: 3 or 5 cm.</a:t>
            </a:r>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19265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smtClean="0"/>
              <a:t>We now motivate the </a:t>
            </a:r>
            <a:r>
              <a:rPr lang="en-US" baseline="0" dirty="0" smtClean="0"/>
              <a:t>development of the modular geometrical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a:t>
            </a:r>
            <a:r>
              <a:rPr lang="en-US" sz="1200" baseline="0" dirty="0" smtClean="0"/>
              <a:t>t</a:t>
            </a:r>
            <a:r>
              <a:rPr lang="en-US" sz="1200" dirty="0" smtClean="0"/>
              <a:t>he cold pool is connected by a series of windows in the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We want to find a good choice for the position, the number and the size of the windows,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We need to keep the reactor vessel as cold as possible at minimum cost in pressure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We need resilience </a:t>
            </a:r>
            <a:r>
              <a:rPr lang="en-US" sz="1200" dirty="0" smtClean="0"/>
              <a:t>also in PLOF and PLOF+LOCA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We need a safe and  </a:t>
            </a:r>
            <a:r>
              <a:rPr lang="en-US" sz="1200" dirty="0" smtClean="0"/>
              <a:t>easy access</a:t>
            </a:r>
            <a:r>
              <a:rPr lang="en-US" sz="1200" baseline="0" dirty="0" smtClean="0"/>
              <a:t> to changes of the flow settings</a:t>
            </a:r>
            <a:r>
              <a:rPr lang="en-US" sz="1200" dirty="0" smtClean="0"/>
              <a:t> keeping intact the physical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With</a:t>
            </a:r>
            <a:r>
              <a:rPr lang="en-US" sz="1200" baseline="0" dirty="0" smtClean="0"/>
              <a:t> a</a:t>
            </a:r>
            <a:r>
              <a:rPr lang="en-US" sz="1200" dirty="0" smtClean="0"/>
              <a:t> </a:t>
            </a:r>
            <a:r>
              <a:rPr lang="en-US" sz="1200" baseline="0" dirty="0" smtClean="0"/>
              <a:t>large number of simulation foreseen, only steady-states were a priori affordable, impeding the free-surface explicit modelling.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Most relevant is that a</a:t>
            </a:r>
            <a:r>
              <a:rPr lang="en-US" sz="1200" dirty="0" smtClean="0"/>
              <a:t>ll foreseen free surfaces are staggered with a  0.5 m vertical pitch.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egnaposto intestazione 3"/>
          <p:cNvSpPr>
            <a:spLocks noGrp="1"/>
          </p:cNvSpPr>
          <p:nvPr>
            <p:ph type="hdr" idx="10"/>
          </p:nvPr>
        </p:nvSpPr>
        <p:spPr/>
        <p:txBody>
          <a:bodyPr/>
          <a:lstStyle/>
          <a:p>
            <a:r>
              <a:rPr lang="en-US" sz="1400" b="0" strike="noStrike" spc="-1" smtClean="0">
                <a:solidFill>
                  <a:srgbClr val="000000"/>
                </a:solidFill>
                <a:uFill>
                  <a:solidFill>
                    <a:srgbClr val="FFFFFF"/>
                  </a:solidFill>
                </a:uFill>
                <a:latin typeface="Times New Roman"/>
              </a:rPr>
              <a:t>Nuclear 2017</a:t>
            </a:r>
            <a:endParaRPr lang="en-US" sz="1400" b="0" strike="noStrike" spc="-1">
              <a:solidFill>
                <a:srgbClr val="000000"/>
              </a:solidFill>
              <a:uFill>
                <a:solidFill>
                  <a:srgbClr val="FFFFFF"/>
                </a:solidFill>
              </a:uFill>
              <a:latin typeface="Times New Roman"/>
            </a:endParaRP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9</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8555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1688"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578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15326700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392535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3438" y="274638"/>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38"/>
            <a:ext cx="6535738"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67646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1688"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578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80172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387816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1687"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1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268395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600200"/>
            <a:ext cx="43830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1010790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5"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5"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en-US" smtClean="0"/>
              <a:t>ALFRED Primary System: CFD Analysis of the Coolant Flow Path</a:t>
            </a:r>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2934747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en-US" smtClean="0"/>
              <a:t>ALFRED Primary System: CFD Analysis of the Coolant Flow Path</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2634077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ALFRED Primary System: CFD Analysis of the Coolant Flow Path</a:t>
            </a:r>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2889356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500" y="273050"/>
            <a:ext cx="553878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376844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26502419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5187"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518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513" y="5367338"/>
            <a:ext cx="59451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69371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3328785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3438" y="274638"/>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38"/>
            <a:ext cx="6535738"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C6A7D3-7937-4328-86BF-3C5B07CE5831}" type="slidenum">
              <a:rPr lang="it-IT" smtClean="0"/>
              <a:t>‹N›</a:t>
            </a:fld>
            <a:endParaRPr lang="it-IT"/>
          </a:p>
        </p:txBody>
      </p:sp>
    </p:spTree>
    <p:extLst>
      <p:ext uri="{BB962C8B-B14F-4D97-AF65-F5344CB8AC3E}">
        <p14:creationId xmlns:p14="http://schemas.microsoft.com/office/powerpoint/2010/main" val="90477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smtClean="0">
              <a:solidFill>
                <a:srgbClr val="000000"/>
              </a:solidFill>
              <a:uFill>
                <a:solidFill>
                  <a:srgbClr val="FFFFFF"/>
                </a:solidFill>
              </a:uFill>
              <a:latin typeface="Times New Roman"/>
            </a:endParaRPr>
          </a:p>
        </p:txBody>
      </p:sp>
      <p:sp>
        <p:nvSpPr>
          <p:cNvPr id="4" name="Segnaposto piè di pagina 3"/>
          <p:cNvSpPr>
            <a:spLocks noGrp="1"/>
          </p:cNvSpPr>
          <p:nvPr>
            <p:ph type="ftr" idx="11"/>
          </p:nvPr>
        </p:nvSpPr>
        <p:spPr/>
        <p:txBody>
          <a:bodyPr/>
          <a:lstStyle>
            <a:lvl1pPr>
              <a:defRPr/>
            </a:lvl1pPr>
          </a:lstStyle>
          <a:p>
            <a:pPr algn="ctr"/>
            <a:endParaRPr lang="en-US" sz="1400" spc="-1" dirty="0">
              <a:solidFill>
                <a:srgbClr val="000000"/>
              </a:solidFill>
              <a:uFill>
                <a:solidFill>
                  <a:srgbClr val="FFFFFF"/>
                </a:solidFill>
              </a:uFill>
              <a:latin typeface="Times New Roman"/>
            </a:endParaRPr>
          </a:p>
        </p:txBody>
      </p:sp>
      <p:sp>
        <p:nvSpPr>
          <p:cNvPr id="5" name="Segnaposto numero diapositiva 4"/>
          <p:cNvSpPr>
            <a:spLocks noGrp="1"/>
          </p:cNvSpPr>
          <p:nvPr>
            <p:ph type="sldNum" idx="12"/>
          </p:nvPr>
        </p:nvSpPr>
        <p:spPr/>
        <p:txBody>
          <a:bodyPr/>
          <a:lstStyle/>
          <a:p>
            <a:pPr algn="r">
              <a:lnSpc>
                <a:spcPct val="100000"/>
              </a:lnSpc>
            </a:pPr>
            <a:fld id="{AEA434BC-B2A3-4D67-BDD6-C3805FA05251}" type="slidenum">
              <a:rPr lang="en-US" sz="1200" b="0" strike="noStrike" spc="-1" smtClean="0">
                <a:solidFill>
                  <a:srgbClr val="8B8B8B"/>
                </a:solidFill>
                <a:uFill>
                  <a:solidFill>
                    <a:srgbClr val="FFFFFF"/>
                  </a:solidFill>
                </a:uFill>
                <a:latin typeface="Arial"/>
              </a:rPr>
              <a:t>‹N›</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009547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49"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1"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3"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54"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6"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1687"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1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37181645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8"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59"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0"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62"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3"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4"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66"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7"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8"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0"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1"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3"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4"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5"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6"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8"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9"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280" name="Immagine 279"/>
          <p:cNvPicPr/>
          <p:nvPr/>
        </p:nvPicPr>
        <p:blipFill>
          <a:blip r:embed="rId2"/>
          <a:stretch/>
        </p:blipFill>
        <p:spPr>
          <a:xfrm>
            <a:off x="2460600" y="1604520"/>
            <a:ext cx="4984920" cy="3977280"/>
          </a:xfrm>
          <a:prstGeom prst="rect">
            <a:avLst/>
          </a:prstGeom>
          <a:ln>
            <a:noFill/>
          </a:ln>
        </p:spPr>
      </p:pic>
      <p:pic>
        <p:nvPicPr>
          <p:cNvPr id="281" name="Immagine 280"/>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33"/>
            <a:ext cx="8421688" cy="1470025"/>
          </a:xfrm>
        </p:spPr>
        <p:txBody>
          <a:bodyPr/>
          <a:lstStyle/>
          <a:p>
            <a:r>
              <a:rPr lang="it-IT"/>
              <a:t>Fare clic per modificare lo stile del titolo</a:t>
            </a:r>
          </a:p>
        </p:txBody>
      </p:sp>
      <p:sp>
        <p:nvSpPr>
          <p:cNvPr id="3" name="Sottotitolo 2"/>
          <p:cNvSpPr>
            <a:spLocks noGrp="1"/>
          </p:cNvSpPr>
          <p:nvPr>
            <p:ph type="subTitle" idx="1"/>
          </p:nvPr>
        </p:nvSpPr>
        <p:spPr>
          <a:xfrm>
            <a:off x="1485900" y="3886200"/>
            <a:ext cx="693578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498346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1502263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43" y="4406908"/>
            <a:ext cx="8421687"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82643" y="2906713"/>
            <a:ext cx="8421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319230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95304"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029200" y="1600206"/>
            <a:ext cx="43830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175956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600200"/>
            <a:ext cx="43830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984375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9530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9530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032379"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032379"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en-US" smtClean="0"/>
              <a:t>ALFRED Primary System: CFD Analysis of the Coolant Flow Path</a:t>
            </a:r>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4293697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en-US" smtClean="0"/>
              <a:t>ALFRED Primary System: CFD Analysis of the Coolant Flow Path</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1678036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ALFRED Primary System: CFD Analysis of the Coolant Flow Path</a:t>
            </a:r>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1100039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3" y="273050"/>
            <a:ext cx="3259138"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873500" y="273058"/>
            <a:ext cx="553878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4071976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7" y="4800600"/>
            <a:ext cx="5945187"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41517" y="612775"/>
            <a:ext cx="594518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517" y="5367338"/>
            <a:ext cx="59451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3528915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971453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3438" y="274646"/>
            <a:ext cx="222885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95300" y="274646"/>
            <a:ext cx="6535738"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1554229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en-US" smtClean="0"/>
              <a:t>ALFRED Primary System: CFD Analysis of the Coolant Flow Path</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BDD307-8E68-44B3-80E2-224373F291CF}" type="slidenum">
              <a:rPr lang="it-IT" smtClean="0"/>
              <a:t>‹N›</a:t>
            </a:fld>
            <a:endParaRPr lang="it-IT"/>
          </a:p>
        </p:txBody>
      </p:sp>
    </p:spTree>
    <p:extLst>
      <p:ext uri="{BB962C8B-B14F-4D97-AF65-F5344CB8AC3E}">
        <p14:creationId xmlns:p14="http://schemas.microsoft.com/office/powerpoint/2010/main" val="4282245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Titolo">
    <p:spTree>
      <p:nvGrpSpPr>
        <p:cNvPr id="1" name=""/>
        <p:cNvGrpSpPr/>
        <p:nvPr/>
      </p:nvGrpSpPr>
      <p:grpSpPr>
        <a:xfrm>
          <a:off x="0" y="0"/>
          <a:ext cx="0" cy="0"/>
          <a:chOff x="0" y="0"/>
          <a:chExt cx="0" cy="0"/>
        </a:xfrm>
      </p:grpSpPr>
      <p:sp>
        <p:nvSpPr>
          <p:cNvPr id="2" name="Titolo 1"/>
          <p:cNvSpPr>
            <a:spLocks noGrp="1"/>
          </p:cNvSpPr>
          <p:nvPr>
            <p:ph type="title"/>
          </p:nvPr>
        </p:nvSpPr>
        <p:spPr>
          <a:xfrm>
            <a:off x="633314" y="1844824"/>
            <a:ext cx="8913813" cy="1143000"/>
          </a:xfrm>
        </p:spPr>
        <p:txBody>
          <a:bodyPr/>
          <a:lstStyle>
            <a:lvl1pPr>
              <a:defRPr sz="32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2433514" y="3356992"/>
            <a:ext cx="4968552" cy="1584176"/>
          </a:xfrm>
        </p:spPr>
        <p:txBody>
          <a:bodyPr/>
          <a:lstStyle>
            <a:lvl1pPr marL="0" indent="0" algn="ctr">
              <a:buFont typeface="Arial" pitchFamily="34" charset="0"/>
              <a:buNone/>
              <a:defRPr sz="2400"/>
            </a:lvl1pPr>
            <a:lvl2pPr>
              <a:defRPr sz="2000"/>
            </a:lvl2pPr>
          </a:lstStyle>
          <a:p>
            <a:pPr lvl="0"/>
            <a:r>
              <a:rPr lang="it-IT" dirty="0"/>
              <a:t>Fare clic per modificare stili del testo dello schema</a:t>
            </a:r>
          </a:p>
          <a:p>
            <a:pPr lvl="1"/>
            <a:r>
              <a:rPr lang="it-IT" dirty="0"/>
              <a:t>Secondo livello</a:t>
            </a:r>
          </a:p>
        </p:txBody>
      </p:sp>
    </p:spTree>
    <p:extLst>
      <p:ext uri="{BB962C8B-B14F-4D97-AF65-F5344CB8AC3E}">
        <p14:creationId xmlns:p14="http://schemas.microsoft.com/office/powerpoint/2010/main" val="2776875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06" y="404672"/>
            <a:ext cx="8913813" cy="637853"/>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273274" y="1340768"/>
            <a:ext cx="9417869" cy="4824536"/>
          </a:xfrm>
          <a:prstGeom prst="rect">
            <a:avLst/>
          </a:prstGeom>
        </p:spPr>
        <p:txBody>
          <a:bodyPr/>
          <a:lstStyle>
            <a:lvl1pPr marL="457200" indent="-457200">
              <a:buFont typeface="Arial" pitchFamily="34" charset="0"/>
              <a:buChar char="•"/>
              <a:defRPr sz="2400">
                <a:solidFill>
                  <a:srgbClr val="0070C0"/>
                </a:solidFill>
              </a:defRPr>
            </a:lvl1pPr>
            <a:lvl2pPr>
              <a:defRPr sz="2200"/>
            </a:lvl2pPr>
            <a:lvl3pPr>
              <a:defRPr sz="2000"/>
            </a:lvl3pPr>
            <a:lvl4pPr>
              <a:defRPr sz="1800"/>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7" name="Segnaposto data 6"/>
          <p:cNvSpPr>
            <a:spLocks noGrp="1"/>
          </p:cNvSpPr>
          <p:nvPr>
            <p:ph type="dt" sz="half" idx="10"/>
          </p:nvPr>
        </p:nvSpPr>
        <p:spPr>
          <a:xfrm>
            <a:off x="417290" y="6485218"/>
            <a:ext cx="7272808" cy="365125"/>
          </a:xfrm>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Tree>
    <p:extLst>
      <p:ext uri="{BB962C8B-B14F-4D97-AF65-F5344CB8AC3E}">
        <p14:creationId xmlns:p14="http://schemas.microsoft.com/office/powerpoint/2010/main" val="288613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5"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5"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en-US" smtClean="0"/>
              <a:t>ALFRED Primary System: CFD Analysis of the Coolant Flow Path</a:t>
            </a:r>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2760518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05322" y="476673"/>
            <a:ext cx="8928992" cy="853877"/>
          </a:xfrm>
        </p:spPr>
        <p:txBody>
          <a:bodyPr/>
          <a:lstStyle>
            <a:lvl1pPr algn="ctr">
              <a:defRPr sz="24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0" y="1484784"/>
            <a:ext cx="4752528" cy="4032448"/>
          </a:xfrm>
          <a:prstGeom prst="rect">
            <a:avLst/>
          </a:prstGeom>
        </p:spPr>
        <p:txBody>
          <a:bodyPr/>
          <a:lstStyle>
            <a:lvl1pPr marL="0" indent="0">
              <a:buFont typeface="Arial" pitchFamily="34" charset="0"/>
              <a:buNone/>
              <a:defRPr sz="2800">
                <a:solidFill>
                  <a:srgbClr val="0070C0"/>
                </a:solidFill>
              </a:defRPr>
            </a:lvl1pPr>
            <a:lvl2pPr marL="800100" indent="-342900">
              <a:buFont typeface="Arial" pitchFamily="34" charset="0"/>
              <a:buChar char="•"/>
              <a:defRPr/>
            </a:lvl2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a:xfrm>
            <a:off x="489301" y="6458553"/>
            <a:ext cx="5472609" cy="365125"/>
          </a:xfrm>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10" name="Segnaposto immagine 9"/>
          <p:cNvSpPr>
            <a:spLocks noGrp="1"/>
          </p:cNvSpPr>
          <p:nvPr>
            <p:ph type="pic" sz="quarter" idx="13"/>
          </p:nvPr>
        </p:nvSpPr>
        <p:spPr>
          <a:xfrm>
            <a:off x="5601865" y="1484784"/>
            <a:ext cx="3240360" cy="4032448"/>
          </a:xfrm>
        </p:spPr>
        <p:txBody>
          <a:bodyPr/>
          <a:lstStyle/>
          <a:p>
            <a:endParaRPr lang="en-US"/>
          </a:p>
        </p:txBody>
      </p:sp>
    </p:spTree>
    <p:extLst>
      <p:ext uri="{BB962C8B-B14F-4D97-AF65-F5344CB8AC3E}">
        <p14:creationId xmlns:p14="http://schemas.microsoft.com/office/powerpoint/2010/main" val="955587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10" y="332664"/>
            <a:ext cx="8928992" cy="853877"/>
          </a:xfrm>
        </p:spPr>
        <p:txBody>
          <a:bodyPr/>
          <a:lstStyle>
            <a:lvl1pPr algn="ct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2" y="1484784"/>
            <a:ext cx="8913813" cy="2016224"/>
          </a:xfrm>
          <a:prstGeom prst="rect">
            <a:avLst/>
          </a:prstGeom>
        </p:spPr>
        <p:txBody>
          <a:bodyPr/>
          <a:lstStyle>
            <a:lvl1pPr marL="457200" indent="-457200">
              <a:buFont typeface="Arial" pitchFamily="34" charset="0"/>
              <a:buChar char="•"/>
              <a:defRPr sz="2400">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5" name="Segnaposto testo 4"/>
          <p:cNvSpPr>
            <a:spLocks noGrp="1"/>
          </p:cNvSpPr>
          <p:nvPr>
            <p:ph type="body" sz="quarter" idx="13"/>
          </p:nvPr>
        </p:nvSpPr>
        <p:spPr>
          <a:xfrm>
            <a:off x="417290" y="4149080"/>
            <a:ext cx="8928992" cy="1800696"/>
          </a:xfrm>
        </p:spPr>
        <p:txBody>
          <a:bodyPr/>
          <a:lstStyle>
            <a:lvl1pPr>
              <a:buFont typeface="Arial" pitchFamily="34" charset="0"/>
              <a:buChar char="•"/>
              <a:defRPr>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Tree>
    <p:extLst>
      <p:ext uri="{BB962C8B-B14F-4D97-AF65-F5344CB8AC3E}">
        <p14:creationId xmlns:p14="http://schemas.microsoft.com/office/powerpoint/2010/main" val="1822081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a:xfrm>
            <a:off x="489299" y="6458553"/>
            <a:ext cx="7128793" cy="365125"/>
          </a:xfrm>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271728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89302" y="188640"/>
            <a:ext cx="8913813" cy="938386"/>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a:xfrm>
            <a:off x="705322" y="6460835"/>
            <a:ext cx="7056784" cy="365125"/>
          </a:xfrm>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921350" y="2565400"/>
            <a:ext cx="8208912" cy="2447776"/>
          </a:xfrm>
        </p:spPr>
        <p:txBody>
          <a:bodyPr/>
          <a:lstStyle>
            <a:lvl1pPr marL="457200" indent="-457200">
              <a:buFont typeface="+mj-lt"/>
              <a:buAutoNum type="arabicPeriod"/>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2444328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117269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lvl1pPr>
              <a:defRPr/>
            </a:lvl1p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lvl1pPr>
              <a:defRPr/>
            </a:lvl1pPr>
          </a:lstStyle>
          <a:p>
            <a:endParaRPr lang="en-US" dirty="0">
              <a:solidFill>
                <a:srgbClr val="000000">
                  <a:tint val="75000"/>
                </a:srgbClr>
              </a:solidFill>
            </a:endParaRPr>
          </a:p>
        </p:txBody>
      </p:sp>
    </p:spTree>
    <p:extLst>
      <p:ext uri="{BB962C8B-B14F-4D97-AF65-F5344CB8AC3E}">
        <p14:creationId xmlns:p14="http://schemas.microsoft.com/office/powerpoint/2010/main" val="2018068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951479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DF65F510-B44D-4A49-B906-A9FF7F026B1F}" type="slidenum">
              <a:rPr lang="en-GB" smtClean="0"/>
              <a:t>‹N›</a:t>
            </a:fld>
            <a:endParaRPr lang="en-GB"/>
          </a:p>
        </p:txBody>
      </p:sp>
      <p:sp>
        <p:nvSpPr>
          <p:cNvPr id="6" name="Titre 1"/>
          <p:cNvSpPr>
            <a:spLocks noGrp="1"/>
          </p:cNvSpPr>
          <p:nvPr>
            <p:ph type="title"/>
          </p:nvPr>
        </p:nvSpPr>
        <p:spPr>
          <a:xfrm>
            <a:off x="681147" y="365127"/>
            <a:ext cx="8545295" cy="784664"/>
          </a:xfrm>
        </p:spPr>
        <p:txBody>
          <a:bodyPr/>
          <a:lstStyle/>
          <a:p>
            <a:r>
              <a:rPr lang="fr-FR" dirty="0" smtClean="0"/>
              <a:t>Modifiez le style du titre</a:t>
            </a:r>
            <a:endParaRPr lang="en-GB" dirty="0"/>
          </a:p>
        </p:txBody>
      </p:sp>
      <p:cxnSp>
        <p:nvCxnSpPr>
          <p:cNvPr id="7" name="Connecteur droit 6"/>
          <p:cNvCxnSpPr/>
          <p:nvPr userDrawn="1"/>
        </p:nvCxnSpPr>
        <p:spPr>
          <a:xfrm flipV="1">
            <a:off x="681147" y="1032095"/>
            <a:ext cx="8545295"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9336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p>
            <a:pPr defTabSz="449263" fontAlgn="base">
              <a:spcBef>
                <a:spcPts val="1750"/>
              </a:spcBef>
              <a:spcAft>
                <a:spcPct val="0"/>
              </a:spcAft>
              <a:buClr>
                <a:srgbClr val="000000"/>
              </a:buClr>
              <a:buSzPct val="100000"/>
            </a:pPr>
            <a:fld id="{E7CD0851-480D-4AD1-9F3E-40FEA284E5B7}" type="slidenum">
              <a:rPr lang="en-US" smtClean="0">
                <a:solidFill>
                  <a:srgbClr val="000000">
                    <a:tint val="75000"/>
                  </a:srgbClr>
                </a:solidFill>
              </a:rPr>
              <a:pPr defTabSz="449263" fontAlgn="base">
                <a:spcBef>
                  <a:spcPts val="1750"/>
                </a:spcBef>
                <a:spcAft>
                  <a:spcPct val="0"/>
                </a:spcAft>
                <a:buClr>
                  <a:srgbClr val="000000"/>
                </a:buClr>
                <a:buSzPct val="100000"/>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defTabSz="449263" fontAlgn="base">
              <a:spcBef>
                <a:spcPts val="1750"/>
              </a:spcBef>
              <a:spcAft>
                <a:spcPct val="0"/>
              </a:spcAft>
              <a:buClr>
                <a:srgbClr val="000000"/>
              </a:buClr>
              <a:buSzPct val="100000"/>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pPr defTabSz="449263" fontAlgn="base">
              <a:spcBef>
                <a:spcPts val="1750"/>
              </a:spcBef>
              <a:spcAft>
                <a:spcPct val="0"/>
              </a:spcAft>
              <a:buClr>
                <a:srgbClr val="000000"/>
              </a:buClr>
              <a:buSzPct val="100000"/>
            </a:pPr>
            <a:endParaRPr lang="en-US" baseline="30000" dirty="0">
              <a:solidFill>
                <a:srgbClr val="000000">
                  <a:tint val="75000"/>
                </a:srgbClr>
              </a:solidFill>
            </a:endParaRPr>
          </a:p>
        </p:txBody>
      </p:sp>
    </p:spTree>
    <p:extLst>
      <p:ext uri="{BB962C8B-B14F-4D97-AF65-F5344CB8AC3E}">
        <p14:creationId xmlns:p14="http://schemas.microsoft.com/office/powerpoint/2010/main" val="393298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egnaposto contenuto 2"/>
          <p:cNvSpPr>
            <a:spLocks noGrp="1"/>
          </p:cNvSpPr>
          <p:nvPr>
            <p:ph sz="quarter" idx="10"/>
          </p:nvPr>
        </p:nvSpPr>
        <p:spPr>
          <a:xfrm>
            <a:off x="9274175" y="404813"/>
            <a:ext cx="914400" cy="914400"/>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en-US" smtClean="0"/>
              <a:t>ALFRED Primary System: CFD Analysis of the Coolant Flow Path</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3864148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numero diapositiva 2"/>
          <p:cNvSpPr>
            <a:spLocks noGrp="1"/>
          </p:cNvSpPr>
          <p:nvPr>
            <p:ph type="sldNum" idx="10"/>
          </p:nvPr>
        </p:nvSpPr>
        <p:spPr/>
        <p:txBody>
          <a:bodyPr/>
          <a:lstStyle/>
          <a:p>
            <a:pPr algn="r">
              <a:lnSpc>
                <a:spcPct val="100000"/>
              </a:lnSpc>
            </a:pPr>
            <a:fld id="{080C560B-8A32-4ED3-9430-11F8D0934951}" type="slidenum">
              <a:rPr lang="en-US" sz="1200" b="0" strike="noStrike" spc="-1" smtClean="0">
                <a:solidFill>
                  <a:srgbClr val="8B8B8B"/>
                </a:solidFill>
                <a:uFill>
                  <a:solidFill>
                    <a:srgbClr val="FFFFFF"/>
                  </a:solidFill>
                </a:uFill>
                <a:latin typeface="Arial"/>
              </a:rPr>
              <a:t>‹N›</a:t>
            </a:fld>
            <a:endParaRPr lang="en-US" sz="1400" b="0" strike="noStrike" spc="-1">
              <a:solidFill>
                <a:srgbClr val="000000"/>
              </a:solidFill>
              <a:uFill>
                <a:solidFill>
                  <a:srgbClr val="FFFFFF"/>
                </a:solidFill>
              </a:uFill>
              <a:latin typeface="Times New Roman"/>
            </a:endParaRPr>
          </a:p>
        </p:txBody>
      </p:sp>
      <p:sp>
        <p:nvSpPr>
          <p:cNvPr id="4" name="Segnaposto data 3"/>
          <p:cNvSpPr>
            <a:spLocks noGrp="1"/>
          </p:cNvSpPr>
          <p:nvPr>
            <p:ph type="dt" idx="11"/>
          </p:nvPr>
        </p:nvSpPr>
        <p:spPr>
          <a:xfrm>
            <a:off x="489240" y="6458400"/>
            <a:ext cx="7200857" cy="364680"/>
          </a:xfrm>
        </p:spPr>
        <p:txBody>
          <a:bodyPr/>
          <a:lstStyle>
            <a:lvl1pPr>
              <a:defRPr lang="en-US" sz="1200" b="0" smtClean="0">
                <a:effectLst/>
              </a:defRPr>
            </a:lvl1pPr>
          </a:lstStyle>
          <a:p>
            <a:r>
              <a:rPr lang="en-US" smtClean="0"/>
              <a:t>ALFRED Primary System: CFD Analysis of the Coolant Flow Path</a:t>
            </a:r>
            <a:endParaRPr lang="en-US" dirty="0"/>
          </a:p>
        </p:txBody>
      </p:sp>
      <p:sp>
        <p:nvSpPr>
          <p:cNvPr id="5" name="Segnaposto piè di pagina 4"/>
          <p:cNvSpPr>
            <a:spLocks noGrp="1"/>
          </p:cNvSpPr>
          <p:nvPr>
            <p:ph type="ftr" idx="12"/>
          </p:nvPr>
        </p:nvSpPr>
        <p:spPr/>
        <p:txBody>
          <a:bodyPr/>
          <a:lstStyle/>
          <a:p>
            <a:pPr algn="ctr"/>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9354893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p>
            <a:pPr defTabSz="449263" fontAlgn="base">
              <a:spcBef>
                <a:spcPts val="1750"/>
              </a:spcBef>
              <a:spcAft>
                <a:spcPct val="0"/>
              </a:spcAft>
              <a:buClr>
                <a:srgbClr val="000000"/>
              </a:buClr>
              <a:buSzPct val="100000"/>
            </a:pPr>
            <a:fld id="{E7CD0851-480D-4AD1-9F3E-40FEA284E5B7}" type="slidenum">
              <a:rPr lang="en-US" smtClean="0">
                <a:solidFill>
                  <a:srgbClr val="000000">
                    <a:tint val="75000"/>
                  </a:srgbClr>
                </a:solidFill>
              </a:rPr>
              <a:pPr defTabSz="449263" fontAlgn="base">
                <a:spcBef>
                  <a:spcPts val="1750"/>
                </a:spcBef>
                <a:spcAft>
                  <a:spcPct val="0"/>
                </a:spcAft>
                <a:buClr>
                  <a:srgbClr val="000000"/>
                </a:buClr>
                <a:buSzPct val="100000"/>
              </a:pPr>
              <a:t>‹N›</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defTabSz="449263" fontAlgn="base">
              <a:spcBef>
                <a:spcPts val="1750"/>
              </a:spcBef>
              <a:spcAft>
                <a:spcPct val="0"/>
              </a:spcAft>
              <a:buClr>
                <a:srgbClr val="000000"/>
              </a:buClr>
              <a:buSzPct val="100000"/>
              <a:buFont typeface="Times New Roman" pitchFamily="18" charset="0"/>
              <a:buNone/>
            </a:pPr>
            <a:r>
              <a:rPr lang="en-US" smtClean="0">
                <a:solidFill>
                  <a:srgbClr val="000000">
                    <a:tint val="75000"/>
                  </a:srgbClr>
                </a:solidFill>
              </a:rPr>
              <a:t>ALFRED Primary System: CFD Analysis of the Coolant Flow Path</a:t>
            </a:r>
            <a:endParaRPr lang="en-US" dirty="0" smtClean="0">
              <a:solidFill>
                <a:srgbClr val="000000">
                  <a:tint val="75000"/>
                </a:srgbClr>
              </a:solidFill>
            </a:endParaRPr>
          </a:p>
        </p:txBody>
      </p:sp>
      <p:sp>
        <p:nvSpPr>
          <p:cNvPr id="5" name="Segnaposto piè di pagina 4"/>
          <p:cNvSpPr>
            <a:spLocks noGrp="1"/>
          </p:cNvSpPr>
          <p:nvPr>
            <p:ph type="ftr" sz="quarter" idx="12"/>
          </p:nvPr>
        </p:nvSpPr>
        <p:spPr/>
        <p:txBody>
          <a:bodyPr/>
          <a:lstStyle/>
          <a:p>
            <a:pPr defTabSz="449263" fontAlgn="base">
              <a:spcBef>
                <a:spcPts val="1750"/>
              </a:spcBef>
              <a:spcAft>
                <a:spcPct val="0"/>
              </a:spcAft>
              <a:buClr>
                <a:srgbClr val="000000"/>
              </a:buClr>
              <a:buSzPct val="100000"/>
            </a:pPr>
            <a:endParaRPr lang="en-US" baseline="30000" dirty="0">
              <a:solidFill>
                <a:srgbClr val="000000">
                  <a:tint val="75000"/>
                </a:srgbClr>
              </a:solidFill>
            </a:endParaRPr>
          </a:p>
        </p:txBody>
      </p:sp>
    </p:spTree>
    <p:extLst>
      <p:ext uri="{BB962C8B-B14F-4D97-AF65-F5344CB8AC3E}">
        <p14:creationId xmlns:p14="http://schemas.microsoft.com/office/powerpoint/2010/main" val="332593524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1688"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578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4183869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4050004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1687"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1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1264983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600200"/>
            <a:ext cx="43830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3965027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5"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5"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en-US" smtClean="0"/>
              <a:t>ALFRED Primary System: CFD Analysis of the Coolant Flow Path</a:t>
            </a:r>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2254490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en-US" smtClean="0"/>
              <a:t>ALFRED Primary System: CFD Analysis of the Coolant Flow Path</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3478510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ALFRED Primary System: CFD Analysis of the Coolant Flow Path</a:t>
            </a:r>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4035907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500" y="273050"/>
            <a:ext cx="553878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286138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ALFRED Primary System: CFD Analysis of the Coolant Flow Path</a:t>
            </a:r>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2964867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5187"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518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513" y="5367338"/>
            <a:ext cx="59451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2839371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3554774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3438" y="274638"/>
            <a:ext cx="222885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74638"/>
            <a:ext cx="6535738"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en-US" smtClean="0"/>
              <a:t>ALFRED Primary System: CFD Analysis of the Coolant Flow Path</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B518E6-2AE1-4F45-B6CF-1400BDB54105}" type="slidenum">
              <a:rPr lang="it-IT" smtClean="0"/>
              <a:t>‹N›</a:t>
            </a:fld>
            <a:endParaRPr lang="it-IT"/>
          </a:p>
        </p:txBody>
      </p:sp>
    </p:spTree>
    <p:extLst>
      <p:ext uri="{BB962C8B-B14F-4D97-AF65-F5344CB8AC3E}">
        <p14:creationId xmlns:p14="http://schemas.microsoft.com/office/powerpoint/2010/main" val="2277826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668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7" name="PlaceHolder 2"/>
          <p:cNvSpPr>
            <a:spLocks noGrp="1"/>
          </p:cNvSpPr>
          <p:nvPr>
            <p:ph type="subTitle"/>
          </p:nvPr>
        </p:nvSpPr>
        <p:spPr>
          <a:xfrm>
            <a:off x="404885" y="1825560"/>
            <a:ext cx="9113128" cy="4350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476891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9" name="PlaceHolder 2"/>
          <p:cNvSpPr>
            <a:spLocks noGrp="1"/>
          </p:cNvSpPr>
          <p:nvPr>
            <p:ph type="body"/>
          </p:nvPr>
        </p:nvSpPr>
        <p:spPr>
          <a:xfrm>
            <a:off x="404885" y="1825560"/>
            <a:ext cx="9113128" cy="435096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1776726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11" name="PlaceHolder 2"/>
          <p:cNvSpPr>
            <a:spLocks noGrp="1"/>
          </p:cNvSpPr>
          <p:nvPr>
            <p:ph type="body"/>
          </p:nvPr>
        </p:nvSpPr>
        <p:spPr>
          <a:xfrm>
            <a:off x="404885" y="1825560"/>
            <a:ext cx="4447005" cy="435096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12" name="PlaceHolder 3"/>
          <p:cNvSpPr>
            <a:spLocks noGrp="1"/>
          </p:cNvSpPr>
          <p:nvPr>
            <p:ph type="body"/>
          </p:nvPr>
        </p:nvSpPr>
        <p:spPr>
          <a:xfrm>
            <a:off x="5074518" y="1825560"/>
            <a:ext cx="4447005" cy="435096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1838476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Tree>
    <p:extLst>
      <p:ext uri="{BB962C8B-B14F-4D97-AF65-F5344CB8AC3E}">
        <p14:creationId xmlns:p14="http://schemas.microsoft.com/office/powerpoint/2010/main" val="3588503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04885" y="365040"/>
            <a:ext cx="9113128" cy="614412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271055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16" name="PlaceHolder 2"/>
          <p:cNvSpPr>
            <a:spLocks noGrp="1"/>
          </p:cNvSpPr>
          <p:nvPr>
            <p:ph type="body"/>
          </p:nvPr>
        </p:nvSpPr>
        <p:spPr>
          <a:xfrm>
            <a:off x="404885"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17" name="PlaceHolder 3"/>
          <p:cNvSpPr>
            <a:spLocks noGrp="1"/>
          </p:cNvSpPr>
          <p:nvPr>
            <p:ph type="body"/>
          </p:nvPr>
        </p:nvSpPr>
        <p:spPr>
          <a:xfrm>
            <a:off x="5074518" y="1825560"/>
            <a:ext cx="4447005" cy="435096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18" name="PlaceHolder 4"/>
          <p:cNvSpPr>
            <a:spLocks noGrp="1"/>
          </p:cNvSpPr>
          <p:nvPr>
            <p:ph type="body"/>
          </p:nvPr>
        </p:nvSpPr>
        <p:spPr>
          <a:xfrm>
            <a:off x="404885" y="409824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247896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500" y="273050"/>
            <a:ext cx="553878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9443663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20" name="PlaceHolder 2"/>
          <p:cNvSpPr>
            <a:spLocks noGrp="1"/>
          </p:cNvSpPr>
          <p:nvPr>
            <p:ph type="body"/>
          </p:nvPr>
        </p:nvSpPr>
        <p:spPr>
          <a:xfrm>
            <a:off x="404885" y="1825560"/>
            <a:ext cx="4447005" cy="435096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21" name="PlaceHolder 3"/>
          <p:cNvSpPr>
            <a:spLocks noGrp="1"/>
          </p:cNvSpPr>
          <p:nvPr>
            <p:ph type="body"/>
          </p:nvPr>
        </p:nvSpPr>
        <p:spPr>
          <a:xfrm>
            <a:off x="5074518"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22" name="PlaceHolder 4"/>
          <p:cNvSpPr>
            <a:spLocks noGrp="1"/>
          </p:cNvSpPr>
          <p:nvPr>
            <p:ph type="body"/>
          </p:nvPr>
        </p:nvSpPr>
        <p:spPr>
          <a:xfrm>
            <a:off x="5074518" y="409824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3462072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24" name="PlaceHolder 2"/>
          <p:cNvSpPr>
            <a:spLocks noGrp="1"/>
          </p:cNvSpPr>
          <p:nvPr>
            <p:ph type="body"/>
          </p:nvPr>
        </p:nvSpPr>
        <p:spPr>
          <a:xfrm>
            <a:off x="404885"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25" name="PlaceHolder 3"/>
          <p:cNvSpPr>
            <a:spLocks noGrp="1"/>
          </p:cNvSpPr>
          <p:nvPr>
            <p:ph type="body"/>
          </p:nvPr>
        </p:nvSpPr>
        <p:spPr>
          <a:xfrm>
            <a:off x="5074518"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26" name="PlaceHolder 4"/>
          <p:cNvSpPr>
            <a:spLocks noGrp="1"/>
          </p:cNvSpPr>
          <p:nvPr>
            <p:ph type="body"/>
          </p:nvPr>
        </p:nvSpPr>
        <p:spPr>
          <a:xfrm>
            <a:off x="404885" y="4098240"/>
            <a:ext cx="9113128"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4007115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28" name="PlaceHolder 2"/>
          <p:cNvSpPr>
            <a:spLocks noGrp="1"/>
          </p:cNvSpPr>
          <p:nvPr>
            <p:ph type="body"/>
          </p:nvPr>
        </p:nvSpPr>
        <p:spPr>
          <a:xfrm>
            <a:off x="404885" y="1825560"/>
            <a:ext cx="9113128"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29" name="PlaceHolder 3"/>
          <p:cNvSpPr>
            <a:spLocks noGrp="1"/>
          </p:cNvSpPr>
          <p:nvPr>
            <p:ph type="body"/>
          </p:nvPr>
        </p:nvSpPr>
        <p:spPr>
          <a:xfrm>
            <a:off x="404885" y="4098240"/>
            <a:ext cx="9113128"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26840013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31" name="PlaceHolder 2"/>
          <p:cNvSpPr>
            <a:spLocks noGrp="1"/>
          </p:cNvSpPr>
          <p:nvPr>
            <p:ph type="body"/>
          </p:nvPr>
        </p:nvSpPr>
        <p:spPr>
          <a:xfrm>
            <a:off x="404885"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2" name="PlaceHolder 3"/>
          <p:cNvSpPr>
            <a:spLocks noGrp="1"/>
          </p:cNvSpPr>
          <p:nvPr>
            <p:ph type="body"/>
          </p:nvPr>
        </p:nvSpPr>
        <p:spPr>
          <a:xfrm>
            <a:off x="5074518" y="182556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3" name="PlaceHolder 4"/>
          <p:cNvSpPr>
            <a:spLocks noGrp="1"/>
          </p:cNvSpPr>
          <p:nvPr>
            <p:ph type="body"/>
          </p:nvPr>
        </p:nvSpPr>
        <p:spPr>
          <a:xfrm>
            <a:off x="404885" y="409824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4" name="PlaceHolder 5"/>
          <p:cNvSpPr>
            <a:spLocks noGrp="1"/>
          </p:cNvSpPr>
          <p:nvPr>
            <p:ph type="body"/>
          </p:nvPr>
        </p:nvSpPr>
        <p:spPr>
          <a:xfrm>
            <a:off x="5074518" y="4098240"/>
            <a:ext cx="444700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70079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04885" y="365040"/>
            <a:ext cx="9113128" cy="1325160"/>
          </a:xfrm>
          <a:prstGeom prst="rect">
            <a:avLst/>
          </a:prstGeom>
        </p:spPr>
        <p:txBody>
          <a:bodyPr lIns="0" tIns="0" rIns="0" bIns="0" anchor="ctr">
            <a:noAutofit/>
          </a:bodyPr>
          <a:lstStyle/>
          <a:p>
            <a:endParaRPr lang="en-US" sz="1800" b="0" strike="noStrike" spc="-1">
              <a:solidFill>
                <a:srgbClr val="000078"/>
              </a:solidFill>
              <a:latin typeface="Segoe UI"/>
            </a:endParaRPr>
          </a:p>
        </p:txBody>
      </p:sp>
      <p:sp>
        <p:nvSpPr>
          <p:cNvPr id="36" name="PlaceHolder 2"/>
          <p:cNvSpPr>
            <a:spLocks noGrp="1"/>
          </p:cNvSpPr>
          <p:nvPr>
            <p:ph type="body"/>
          </p:nvPr>
        </p:nvSpPr>
        <p:spPr>
          <a:xfrm>
            <a:off x="404885" y="182556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7" name="PlaceHolder 3"/>
          <p:cNvSpPr>
            <a:spLocks noGrp="1"/>
          </p:cNvSpPr>
          <p:nvPr>
            <p:ph type="body"/>
          </p:nvPr>
        </p:nvSpPr>
        <p:spPr>
          <a:xfrm>
            <a:off x="3486281" y="182556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8" name="PlaceHolder 4"/>
          <p:cNvSpPr>
            <a:spLocks noGrp="1"/>
          </p:cNvSpPr>
          <p:nvPr>
            <p:ph type="body"/>
          </p:nvPr>
        </p:nvSpPr>
        <p:spPr>
          <a:xfrm>
            <a:off x="6567385" y="182556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39" name="PlaceHolder 5"/>
          <p:cNvSpPr>
            <a:spLocks noGrp="1"/>
          </p:cNvSpPr>
          <p:nvPr>
            <p:ph type="body"/>
          </p:nvPr>
        </p:nvSpPr>
        <p:spPr>
          <a:xfrm>
            <a:off x="404885" y="409824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40" name="PlaceHolder 6"/>
          <p:cNvSpPr>
            <a:spLocks noGrp="1"/>
          </p:cNvSpPr>
          <p:nvPr>
            <p:ph type="body"/>
          </p:nvPr>
        </p:nvSpPr>
        <p:spPr>
          <a:xfrm>
            <a:off x="3486281" y="409824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
        <p:nvSpPr>
          <p:cNvPr id="41" name="PlaceHolder 7"/>
          <p:cNvSpPr>
            <a:spLocks noGrp="1"/>
          </p:cNvSpPr>
          <p:nvPr>
            <p:ph type="body"/>
          </p:nvPr>
        </p:nvSpPr>
        <p:spPr>
          <a:xfrm>
            <a:off x="6567385" y="4098240"/>
            <a:ext cx="2934245" cy="2075040"/>
          </a:xfrm>
          <a:prstGeom prst="rect">
            <a:avLst/>
          </a:prstGeom>
        </p:spPr>
        <p:txBody>
          <a:bodyPr lIns="0" tIns="0" rIns="0" bIns="0">
            <a:normAutofit/>
          </a:bodyPr>
          <a:lstStyle/>
          <a:p>
            <a:endParaRPr lang="en-US" sz="2800" b="0" strike="noStrike" spc="-1">
              <a:solidFill>
                <a:srgbClr val="000000"/>
              </a:solidFill>
              <a:latin typeface="Segoe UI"/>
            </a:endParaRPr>
          </a:p>
        </p:txBody>
      </p:sp>
    </p:spTree>
    <p:extLst>
      <p:ext uri="{BB962C8B-B14F-4D97-AF65-F5344CB8AC3E}">
        <p14:creationId xmlns:p14="http://schemas.microsoft.com/office/powerpoint/2010/main" val="380141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5187"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518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513" y="5367338"/>
            <a:ext cx="59451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t>ALFRED Primary System: CFD Analysis of the Coolant Flow Path</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6972D-434A-4C7B-A8CA-BE289728EE75}" type="slidenum">
              <a:rPr lang="it-IT" smtClean="0"/>
              <a:t>‹N›</a:t>
            </a:fld>
            <a:endParaRPr lang="it-IT"/>
          </a:p>
        </p:txBody>
      </p:sp>
    </p:spTree>
    <p:extLst>
      <p:ext uri="{BB962C8B-B14F-4D97-AF65-F5344CB8AC3E}">
        <p14:creationId xmlns:p14="http://schemas.microsoft.com/office/powerpoint/2010/main" val="302060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6988"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ALFRED Primary System: CFD Analysis of the Coolant Flow Path</a:t>
            </a:r>
            <a:endParaRPr lang="it-IT"/>
          </a:p>
        </p:txBody>
      </p:sp>
      <p:sp>
        <p:nvSpPr>
          <p:cNvPr id="5" name="Segnaposto piè di pagina 4"/>
          <p:cNvSpPr>
            <a:spLocks noGrp="1"/>
          </p:cNvSpPr>
          <p:nvPr>
            <p:ph type="ftr" sz="quarter" idx="3"/>
          </p:nvPr>
        </p:nvSpPr>
        <p:spPr>
          <a:xfrm>
            <a:off x="3384550" y="6356350"/>
            <a:ext cx="31384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7100888"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6972D-434A-4C7B-A8CA-BE289728EE75}" type="slidenum">
              <a:rPr lang="it-IT" smtClean="0"/>
              <a:t>‹N›</a:t>
            </a:fld>
            <a:endParaRPr lang="it-IT"/>
          </a:p>
        </p:txBody>
      </p:sp>
    </p:spTree>
    <p:extLst>
      <p:ext uri="{BB962C8B-B14F-4D97-AF65-F5344CB8AC3E}">
        <p14:creationId xmlns:p14="http://schemas.microsoft.com/office/powerpoint/2010/main" val="123631106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6988"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ALFRED Primary System: CFD Analysis of the Coolant Flow Path</a:t>
            </a:r>
            <a:endParaRPr lang="it-IT"/>
          </a:p>
        </p:txBody>
      </p:sp>
      <p:sp>
        <p:nvSpPr>
          <p:cNvPr id="5" name="Segnaposto piè di pagina 4"/>
          <p:cNvSpPr>
            <a:spLocks noGrp="1"/>
          </p:cNvSpPr>
          <p:nvPr>
            <p:ph type="ftr" sz="quarter" idx="3"/>
          </p:nvPr>
        </p:nvSpPr>
        <p:spPr>
          <a:xfrm>
            <a:off x="3384550" y="6356350"/>
            <a:ext cx="31384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7100888"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6A7D3-7937-4328-86BF-3C5B07CE5831}" type="slidenum">
              <a:rPr lang="it-IT" smtClean="0"/>
              <a:t>‹N›</a:t>
            </a:fld>
            <a:endParaRPr lang="it-IT"/>
          </a:p>
        </p:txBody>
      </p:sp>
    </p:spTree>
    <p:extLst>
      <p:ext uri="{BB962C8B-B14F-4D97-AF65-F5344CB8AC3E}">
        <p14:creationId xmlns:p14="http://schemas.microsoft.com/office/powerpoint/2010/main" val="375049232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235" name="CustomShape 2"/>
          <p:cNvSpPr/>
          <p:nvPr/>
        </p:nvSpPr>
        <p:spPr>
          <a:xfrm>
            <a:off x="-304916" y="1981080"/>
            <a:ext cx="609119"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6" name="CustomShape 3"/>
          <p:cNvSpPr/>
          <p:nvPr/>
        </p:nvSpPr>
        <p:spPr>
          <a:xfrm>
            <a:off x="-382676" y="2666880"/>
            <a:ext cx="68688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7" name="CustomShape 4"/>
          <p:cNvSpPr/>
          <p:nvPr/>
        </p:nvSpPr>
        <p:spPr>
          <a:xfrm>
            <a:off x="-457200" y="33526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8" name="CustomShape 5"/>
          <p:cNvSpPr/>
          <p:nvPr/>
        </p:nvSpPr>
        <p:spPr>
          <a:xfrm>
            <a:off x="-457200" y="40384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9" name="CustomShape 6"/>
          <p:cNvSpPr/>
          <p:nvPr/>
        </p:nvSpPr>
        <p:spPr>
          <a:xfrm>
            <a:off x="-533520" y="4648320"/>
            <a:ext cx="837720" cy="456840"/>
          </a:xfrm>
          <a:prstGeom prst="actionButtonForwardNext">
            <a:avLst/>
          </a:prstGeom>
          <a:noFill/>
          <a:ln>
            <a:noFill/>
          </a:ln>
        </p:spPr>
        <p:style>
          <a:lnRef idx="0">
            <a:scrgbClr r="0" g="0" b="0"/>
          </a:lnRef>
          <a:fillRef idx="0">
            <a:scrgbClr r="0" g="0" b="0"/>
          </a:fillRef>
          <a:effectRef idx="0">
            <a:scrgbClr r="0" g="0" b="0"/>
          </a:effectRef>
          <a:fontRef idx="minor"/>
        </p:style>
      </p:sp>
      <p:sp>
        <p:nvSpPr>
          <p:cNvPr id="240" name="CustomShape 7"/>
          <p:cNvSpPr/>
          <p:nvPr/>
        </p:nvSpPr>
        <p:spPr>
          <a:xfrm>
            <a:off x="1860480" y="450720"/>
            <a:ext cx="7651440" cy="612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241" name="Picture 15"/>
          <p:cNvPicPr/>
          <p:nvPr/>
        </p:nvPicPr>
        <p:blipFill>
          <a:blip r:embed="rId15"/>
          <a:stretch/>
        </p:blipFill>
        <p:spPr>
          <a:xfrm>
            <a:off x="57240" y="115920"/>
            <a:ext cx="1784160" cy="536040"/>
          </a:xfrm>
          <a:prstGeom prst="rect">
            <a:avLst/>
          </a:prstGeom>
          <a:ln>
            <a:noFill/>
          </a:ln>
        </p:spPr>
      </p:pic>
      <p:sp>
        <p:nvSpPr>
          <p:cNvPr id="243" name="PlaceHolder 8"/>
          <p:cNvSpPr>
            <a:spLocks noGrp="1"/>
          </p:cNvSpPr>
          <p:nvPr>
            <p:ph type="title"/>
          </p:nvPr>
        </p:nvSpPr>
        <p:spPr>
          <a:xfrm>
            <a:off x="561239" y="404640"/>
            <a:ext cx="8913600" cy="637560"/>
          </a:xfrm>
          <a:prstGeom prst="rect">
            <a:avLst/>
          </a:prstGeom>
        </p:spPr>
        <p:txBody>
          <a:bodyPr lIns="0" tIns="0" rIns="0" bIns="0" anchor="ctr"/>
          <a:lstStyle/>
          <a:p>
            <a:pPr algn="ctr">
              <a:lnSpc>
                <a:spcPct val="100000"/>
              </a:lnSpc>
            </a:pPr>
            <a:r>
              <a:rPr lang="en-GB" sz="2800" b="0" strike="noStrike" spc="-1">
                <a:solidFill>
                  <a:srgbClr val="00B0F0"/>
                </a:solidFill>
                <a:uFill>
                  <a:solidFill>
                    <a:srgbClr val="FFFFFF"/>
                  </a:solidFill>
                </a:uFill>
                <a:latin typeface="Arial"/>
              </a:rPr>
              <a:t>Fare clic per modificare lo stile del titolo</a:t>
            </a:r>
            <a:endParaRPr lang="en-GB" sz="2400" b="0" strike="noStrike" spc="-1">
              <a:solidFill>
                <a:srgbClr val="000000"/>
              </a:solidFill>
              <a:uFill>
                <a:solidFill>
                  <a:srgbClr val="FFFFFF"/>
                </a:solidFill>
              </a:uFill>
              <a:latin typeface="Arial"/>
            </a:endParaRPr>
          </a:p>
        </p:txBody>
      </p:sp>
      <p:sp>
        <p:nvSpPr>
          <p:cNvPr id="244" name="PlaceHolder 9"/>
          <p:cNvSpPr>
            <a:spLocks noGrp="1"/>
          </p:cNvSpPr>
          <p:nvPr>
            <p:ph type="body"/>
          </p:nvPr>
        </p:nvSpPr>
        <p:spPr>
          <a:xfrm>
            <a:off x="273240" y="1340640"/>
            <a:ext cx="9417600" cy="4824000"/>
          </a:xfrm>
          <a:prstGeom prst="rect">
            <a:avLst/>
          </a:prstGeom>
        </p:spPr>
        <p:txBody>
          <a:bodyPr/>
          <a:lstStyle/>
          <a:p>
            <a:pPr marL="432000" indent="-324000">
              <a:buClr>
                <a:srgbClr val="000000"/>
              </a:buClr>
              <a:buSzPct val="45000"/>
              <a:buFont typeface="Wingdings" charset="2"/>
              <a:buChar char=""/>
            </a:pPr>
            <a:r>
              <a:rPr lang="en-GB" sz="2400" b="0" strike="noStrike" spc="-1" dirty="0">
                <a:solidFill>
                  <a:srgbClr val="0070C0"/>
                </a:solidFill>
                <a:uFill>
                  <a:solidFill>
                    <a:srgbClr val="FFFFFF"/>
                  </a:solidFill>
                </a:uFill>
                <a:latin typeface="Arial"/>
              </a:rPr>
              <a:t>Click to edit the outline text format</a:t>
            </a:r>
            <a:endParaRPr lang="en-GB" sz="2400" b="0" strike="noStrike" spc="-1" dirty="0">
              <a:solidFill>
                <a:srgbClr val="000000"/>
              </a:solidFill>
              <a:uFill>
                <a:solidFill>
                  <a:srgbClr val="FFFFFF"/>
                </a:solidFill>
              </a:uFill>
              <a:latin typeface="Arial"/>
            </a:endParaRPr>
          </a:p>
          <a:p>
            <a:pPr marL="864000" lvl="1" indent="-324000">
              <a:buClr>
                <a:srgbClr val="000000"/>
              </a:buClr>
              <a:buSzPct val="75000"/>
              <a:buFont typeface="Symbol" charset="2"/>
              <a:buChar char=""/>
            </a:pPr>
            <a:r>
              <a:rPr lang="en-GB" sz="2400" b="0" strike="noStrike" spc="-1" dirty="0">
                <a:solidFill>
                  <a:srgbClr val="0070C0"/>
                </a:solidFill>
                <a:uFill>
                  <a:solidFill>
                    <a:srgbClr val="FFFFFF"/>
                  </a:solidFill>
                </a:uFill>
                <a:latin typeface="Arial"/>
              </a:rPr>
              <a:t>Second Outline Level</a:t>
            </a:r>
            <a:endParaRPr lang="en-GB" sz="2400" b="0" strike="noStrike" spc="-1" dirty="0">
              <a:solidFill>
                <a:srgbClr val="000000"/>
              </a:solidFill>
              <a:uFill>
                <a:solidFill>
                  <a:srgbClr val="FFFFFF"/>
                </a:solidFill>
              </a:uFill>
              <a:latin typeface="Arial"/>
            </a:endParaRPr>
          </a:p>
          <a:p>
            <a:pPr marL="1296000" lvl="2" indent="-288000">
              <a:buClr>
                <a:srgbClr val="000000"/>
              </a:buClr>
              <a:buSzPct val="45000"/>
              <a:buFont typeface="Wingdings" charset="2"/>
              <a:buChar char=""/>
            </a:pPr>
            <a:r>
              <a:rPr lang="en-GB" sz="2400" b="0" strike="noStrike" spc="-1" dirty="0">
                <a:solidFill>
                  <a:srgbClr val="0070C0"/>
                </a:solidFill>
                <a:uFill>
                  <a:solidFill>
                    <a:srgbClr val="FFFFFF"/>
                  </a:solidFill>
                </a:uFill>
                <a:latin typeface="Arial"/>
              </a:rPr>
              <a:t>Third Outline Level</a:t>
            </a:r>
            <a:endParaRPr lang="en-GB" sz="2400" b="0" strike="noStrike" spc="-1" dirty="0">
              <a:solidFill>
                <a:srgbClr val="000000"/>
              </a:solidFill>
              <a:uFill>
                <a:solidFill>
                  <a:srgbClr val="FFFFFF"/>
                </a:solidFill>
              </a:uFill>
              <a:latin typeface="Arial"/>
            </a:endParaRPr>
          </a:p>
          <a:p>
            <a:pPr marL="1728000" lvl="3" indent="-216000">
              <a:buClr>
                <a:srgbClr val="000000"/>
              </a:buClr>
              <a:buSzPct val="75000"/>
              <a:buFont typeface="Symbol" charset="2"/>
              <a:buChar char=""/>
            </a:pPr>
            <a:r>
              <a:rPr lang="en-GB" sz="2400" b="0" strike="noStrike" spc="-1" dirty="0">
                <a:solidFill>
                  <a:srgbClr val="0070C0"/>
                </a:solidFill>
                <a:uFill>
                  <a:solidFill>
                    <a:srgbClr val="FFFFFF"/>
                  </a:solidFill>
                </a:uFill>
                <a:latin typeface="Arial"/>
              </a:rPr>
              <a:t>Fourth Outline Level</a:t>
            </a:r>
            <a:endParaRPr lang="en-GB" sz="2400" b="0" strike="noStrike" spc="-1" dirty="0">
              <a:solidFill>
                <a:srgbClr val="000000"/>
              </a:solidFill>
              <a:uFill>
                <a:solidFill>
                  <a:srgbClr val="FFFFFF"/>
                </a:solidFill>
              </a:uFill>
              <a:latin typeface="Arial"/>
            </a:endParaRPr>
          </a:p>
          <a:p>
            <a:pPr marL="2160000" lvl="4" indent="-216000">
              <a:buClr>
                <a:srgbClr val="000000"/>
              </a:buClr>
              <a:buSzPct val="45000"/>
              <a:buFont typeface="Wingdings" charset="2"/>
              <a:buChar char=""/>
            </a:pPr>
            <a:r>
              <a:rPr lang="en-GB" sz="2400" b="0" strike="noStrike" spc="-1" dirty="0">
                <a:solidFill>
                  <a:srgbClr val="0070C0"/>
                </a:solidFill>
                <a:uFill>
                  <a:solidFill>
                    <a:srgbClr val="FFFFFF"/>
                  </a:solidFill>
                </a:uFill>
                <a:latin typeface="Arial"/>
              </a:rPr>
              <a:t>Fifth Outline Level</a:t>
            </a:r>
            <a:endParaRPr lang="en-GB" sz="2400" b="0" strike="noStrike" spc="-1" dirty="0">
              <a:solidFill>
                <a:srgbClr val="000000"/>
              </a:solidFill>
              <a:uFill>
                <a:solidFill>
                  <a:srgbClr val="FFFFFF"/>
                </a:solidFill>
              </a:uFill>
              <a:latin typeface="Arial"/>
            </a:endParaRPr>
          </a:p>
          <a:p>
            <a:pPr marL="2592000" lvl="5" indent="-216000">
              <a:buClr>
                <a:srgbClr val="000000"/>
              </a:buClr>
              <a:buSzPct val="45000"/>
              <a:buFont typeface="Wingdings" charset="2"/>
              <a:buChar char=""/>
            </a:pPr>
            <a:r>
              <a:rPr lang="en-GB" sz="2400" b="0" strike="noStrike" spc="-1" dirty="0">
                <a:solidFill>
                  <a:srgbClr val="0070C0"/>
                </a:solidFill>
                <a:uFill>
                  <a:solidFill>
                    <a:srgbClr val="FFFFFF"/>
                  </a:solidFill>
                </a:uFill>
                <a:latin typeface="Arial"/>
              </a:rPr>
              <a:t>Sixth Outline Level</a:t>
            </a:r>
            <a:endParaRPr lang="en-GB" sz="2400" b="0" strike="noStrike" spc="-1" dirty="0">
              <a:solidFill>
                <a:srgbClr val="000000"/>
              </a:solidFill>
              <a:uFill>
                <a:solidFill>
                  <a:srgbClr val="FFFFFF"/>
                </a:solidFill>
              </a:uFill>
              <a:latin typeface="Arial"/>
            </a:endParaRPr>
          </a:p>
          <a:p>
            <a:pPr marL="457200" indent="-456840">
              <a:lnSpc>
                <a:spcPct val="100000"/>
              </a:lnSpc>
              <a:buClr>
                <a:srgbClr val="000000"/>
              </a:buClr>
              <a:buFont typeface="Arial"/>
              <a:buChar char="•"/>
            </a:pPr>
            <a:r>
              <a:rPr lang="en-GB" sz="2400" b="0" strike="noStrike" spc="-1" dirty="0">
                <a:solidFill>
                  <a:srgbClr val="0070C0"/>
                </a:solidFill>
                <a:uFill>
                  <a:solidFill>
                    <a:srgbClr val="FFFFFF"/>
                  </a:solidFill>
                </a:uFill>
                <a:latin typeface="Arial"/>
              </a:rPr>
              <a:t>Seventh Outline </a:t>
            </a:r>
            <a:r>
              <a:rPr lang="en-GB" sz="2400" b="0" strike="noStrike" spc="-1" dirty="0" err="1">
                <a:solidFill>
                  <a:srgbClr val="0070C0"/>
                </a:solidFill>
                <a:uFill>
                  <a:solidFill>
                    <a:srgbClr val="FFFFFF"/>
                  </a:solidFill>
                </a:uFill>
                <a:latin typeface="Arial"/>
              </a:rPr>
              <a:t>LevelFare</a:t>
            </a:r>
            <a:r>
              <a:rPr lang="en-GB" sz="2400" b="0" strike="noStrike" spc="-1" dirty="0">
                <a:solidFill>
                  <a:srgbClr val="0070C0"/>
                </a:solidFill>
                <a:uFill>
                  <a:solidFill>
                    <a:srgbClr val="FFFFFF"/>
                  </a:solidFill>
                </a:uFill>
                <a:latin typeface="Arial"/>
              </a:rPr>
              <a:t> </a:t>
            </a:r>
            <a:r>
              <a:rPr lang="en-GB" sz="2400" b="0" strike="noStrike" spc="-1" dirty="0" err="1">
                <a:solidFill>
                  <a:srgbClr val="0070C0"/>
                </a:solidFill>
                <a:uFill>
                  <a:solidFill>
                    <a:srgbClr val="FFFFFF"/>
                  </a:solidFill>
                </a:uFill>
                <a:latin typeface="Arial"/>
              </a:rPr>
              <a:t>clic</a:t>
            </a:r>
            <a:r>
              <a:rPr lang="en-GB" sz="2400" b="0" strike="noStrike" spc="-1" dirty="0">
                <a:solidFill>
                  <a:srgbClr val="0070C0"/>
                </a:solidFill>
                <a:uFill>
                  <a:solidFill>
                    <a:srgbClr val="FFFFFF"/>
                  </a:solidFill>
                </a:uFill>
                <a:latin typeface="Arial"/>
              </a:rPr>
              <a:t> per </a:t>
            </a:r>
            <a:r>
              <a:rPr lang="en-GB" sz="2400" b="0" strike="noStrike" spc="-1" dirty="0" err="1">
                <a:solidFill>
                  <a:srgbClr val="0070C0"/>
                </a:solidFill>
                <a:uFill>
                  <a:solidFill>
                    <a:srgbClr val="FFFFFF"/>
                  </a:solidFill>
                </a:uFill>
                <a:latin typeface="Arial"/>
              </a:rPr>
              <a:t>modificare</a:t>
            </a:r>
            <a:r>
              <a:rPr lang="en-GB" sz="2400" b="0" strike="noStrike" spc="-1" dirty="0">
                <a:solidFill>
                  <a:srgbClr val="0070C0"/>
                </a:solidFill>
                <a:uFill>
                  <a:solidFill>
                    <a:srgbClr val="FFFFFF"/>
                  </a:solidFill>
                </a:uFill>
                <a:latin typeface="Arial"/>
              </a:rPr>
              <a:t> </a:t>
            </a:r>
            <a:r>
              <a:rPr lang="en-GB" sz="2400" b="0" strike="noStrike" spc="-1" dirty="0" err="1">
                <a:solidFill>
                  <a:srgbClr val="0070C0"/>
                </a:solidFill>
                <a:uFill>
                  <a:solidFill>
                    <a:srgbClr val="FFFFFF"/>
                  </a:solidFill>
                </a:uFill>
                <a:latin typeface="Arial"/>
              </a:rPr>
              <a:t>stili</a:t>
            </a:r>
            <a:r>
              <a:rPr lang="en-GB" sz="2400" b="0" strike="noStrike" spc="-1" dirty="0">
                <a:solidFill>
                  <a:srgbClr val="0070C0"/>
                </a:solidFill>
                <a:uFill>
                  <a:solidFill>
                    <a:srgbClr val="FFFFFF"/>
                  </a:solidFill>
                </a:uFill>
                <a:latin typeface="Arial"/>
              </a:rPr>
              <a:t> del </a:t>
            </a:r>
            <a:r>
              <a:rPr lang="en-GB" sz="2400" b="0" strike="noStrike" spc="-1" dirty="0" err="1">
                <a:solidFill>
                  <a:srgbClr val="0070C0"/>
                </a:solidFill>
                <a:uFill>
                  <a:solidFill>
                    <a:srgbClr val="FFFFFF"/>
                  </a:solidFill>
                </a:uFill>
                <a:latin typeface="Arial"/>
              </a:rPr>
              <a:t>testo</a:t>
            </a:r>
            <a:r>
              <a:rPr lang="en-GB" sz="2400" b="0" strike="noStrike" spc="-1" dirty="0">
                <a:solidFill>
                  <a:srgbClr val="0070C0"/>
                </a:solidFill>
                <a:uFill>
                  <a:solidFill>
                    <a:srgbClr val="FFFFFF"/>
                  </a:solidFill>
                </a:uFill>
                <a:latin typeface="Arial"/>
              </a:rPr>
              <a:t> </a:t>
            </a:r>
            <a:r>
              <a:rPr lang="en-GB" sz="2400" b="0" strike="noStrike" spc="-1" dirty="0" err="1">
                <a:solidFill>
                  <a:srgbClr val="0070C0"/>
                </a:solidFill>
                <a:uFill>
                  <a:solidFill>
                    <a:srgbClr val="FFFFFF"/>
                  </a:solidFill>
                </a:uFill>
                <a:latin typeface="Arial"/>
              </a:rPr>
              <a:t>dello</a:t>
            </a:r>
            <a:r>
              <a:rPr lang="en-GB" sz="2400" b="0" strike="noStrike" spc="-1" dirty="0">
                <a:solidFill>
                  <a:srgbClr val="0070C0"/>
                </a:solidFill>
                <a:uFill>
                  <a:solidFill>
                    <a:srgbClr val="FFFFFF"/>
                  </a:solidFill>
                </a:uFill>
                <a:latin typeface="Arial"/>
              </a:rPr>
              <a:t> schema</a:t>
            </a:r>
            <a:endParaRPr lang="en-GB" sz="2400" b="0" strike="noStrike" spc="-1" dirty="0">
              <a:solidFill>
                <a:srgbClr val="000000"/>
              </a:solidFill>
              <a:uFill>
                <a:solidFill>
                  <a:srgbClr val="FFFFFF"/>
                </a:solidFill>
              </a:uFill>
              <a:latin typeface="Arial"/>
            </a:endParaRPr>
          </a:p>
          <a:p>
            <a:r>
              <a:rPr lang="en-GB" sz="2200" b="0" strike="noStrike" spc="-1" dirty="0">
                <a:solidFill>
                  <a:srgbClr val="000000"/>
                </a:solidFill>
                <a:uFill>
                  <a:solidFill>
                    <a:srgbClr val="FFFFFF"/>
                  </a:solidFill>
                </a:uFill>
                <a:latin typeface="Arial"/>
              </a:rPr>
              <a:t>Secondo </a:t>
            </a:r>
            <a:r>
              <a:rPr lang="en-GB" sz="2200" b="0" strike="noStrike" spc="-1" dirty="0" err="1">
                <a:solidFill>
                  <a:srgbClr val="000000"/>
                </a:solidFill>
                <a:uFill>
                  <a:solidFill>
                    <a:srgbClr val="FFFFFF"/>
                  </a:solidFill>
                </a:uFill>
                <a:latin typeface="Arial"/>
              </a:rPr>
              <a:t>livello</a:t>
            </a:r>
            <a:endParaRPr lang="en-GB" sz="2400" b="0" strike="noStrike" spc="-1" dirty="0">
              <a:solidFill>
                <a:srgbClr val="000000"/>
              </a:solidFill>
              <a:uFill>
                <a:solidFill>
                  <a:srgbClr val="FFFFFF"/>
                </a:solidFill>
              </a:uFill>
              <a:latin typeface="Arial"/>
            </a:endParaRPr>
          </a:p>
          <a:p>
            <a:r>
              <a:rPr lang="en-GB" sz="2000" b="0" strike="noStrike" spc="-1" dirty="0" err="1">
                <a:solidFill>
                  <a:srgbClr val="000000"/>
                </a:solidFill>
                <a:uFill>
                  <a:solidFill>
                    <a:srgbClr val="FFFFFF"/>
                  </a:solidFill>
                </a:uFill>
                <a:latin typeface="Arial"/>
              </a:rPr>
              <a:t>Terzo</a:t>
            </a:r>
            <a:r>
              <a:rPr lang="en-GB" sz="2000" b="0" strike="noStrike" spc="-1" dirty="0">
                <a:solidFill>
                  <a:srgbClr val="000000"/>
                </a:solidFill>
                <a:uFill>
                  <a:solidFill>
                    <a:srgbClr val="FFFFFF"/>
                  </a:solidFill>
                </a:uFill>
                <a:latin typeface="Arial"/>
              </a:rPr>
              <a:t> </a:t>
            </a:r>
            <a:r>
              <a:rPr lang="en-GB" sz="2000" b="0" strike="noStrike" spc="-1" dirty="0" err="1">
                <a:solidFill>
                  <a:srgbClr val="000000"/>
                </a:solidFill>
                <a:uFill>
                  <a:solidFill>
                    <a:srgbClr val="FFFFFF"/>
                  </a:solidFill>
                </a:uFill>
                <a:latin typeface="Arial"/>
              </a:rPr>
              <a:t>livello</a:t>
            </a:r>
            <a:endParaRPr lang="en-GB" sz="2400" b="0" strike="noStrike" spc="-1" dirty="0">
              <a:solidFill>
                <a:srgbClr val="000000"/>
              </a:solidFill>
              <a:uFill>
                <a:solidFill>
                  <a:srgbClr val="FFFFFF"/>
                </a:solidFill>
              </a:uFill>
              <a:latin typeface="Arial"/>
            </a:endParaRPr>
          </a:p>
          <a:p>
            <a:r>
              <a:rPr lang="en-GB" sz="1800" b="0" strike="noStrike" spc="-1" dirty="0">
                <a:solidFill>
                  <a:srgbClr val="000000"/>
                </a:solidFill>
                <a:uFill>
                  <a:solidFill>
                    <a:srgbClr val="FFFFFF"/>
                  </a:solidFill>
                </a:uFill>
                <a:latin typeface="Arial"/>
              </a:rPr>
              <a:t>Quarto </a:t>
            </a:r>
            <a:r>
              <a:rPr lang="en-GB" sz="1800" b="0" strike="noStrike" spc="-1" dirty="0" err="1">
                <a:solidFill>
                  <a:srgbClr val="000000"/>
                </a:solidFill>
                <a:uFill>
                  <a:solidFill>
                    <a:srgbClr val="FFFFFF"/>
                  </a:solidFill>
                </a:uFill>
                <a:latin typeface="Arial"/>
              </a:rPr>
              <a:t>livello</a:t>
            </a:r>
            <a:endParaRPr lang="en-GB" sz="2400" b="0" strike="noStrike" spc="-1" dirty="0">
              <a:solidFill>
                <a:srgbClr val="000000"/>
              </a:solidFill>
              <a:uFill>
                <a:solidFill>
                  <a:srgbClr val="FFFFFF"/>
                </a:solidFill>
              </a:uFill>
              <a:latin typeface="Arial"/>
            </a:endParaRPr>
          </a:p>
          <a:p>
            <a:r>
              <a:rPr lang="en-GB" sz="1400" b="0" strike="noStrike" spc="-1" dirty="0">
                <a:solidFill>
                  <a:srgbClr val="000000"/>
                </a:solidFill>
                <a:uFill>
                  <a:solidFill>
                    <a:srgbClr val="FFFFFF"/>
                  </a:solidFill>
                </a:uFill>
                <a:latin typeface="Arial"/>
              </a:rPr>
              <a:t>Quinto </a:t>
            </a:r>
            <a:r>
              <a:rPr lang="en-GB" sz="1400" b="0" strike="noStrike" spc="-1" dirty="0" err="1">
                <a:solidFill>
                  <a:srgbClr val="000000"/>
                </a:solidFill>
                <a:uFill>
                  <a:solidFill>
                    <a:srgbClr val="FFFFFF"/>
                  </a:solidFill>
                </a:uFill>
                <a:latin typeface="Arial"/>
              </a:rPr>
              <a:t>livello</a:t>
            </a:r>
            <a:endParaRPr lang="en-GB" sz="2400" b="0" strike="noStrike" spc="-1" dirty="0">
              <a:solidFill>
                <a:srgbClr val="000000"/>
              </a:solidFill>
              <a:uFill>
                <a:solidFill>
                  <a:srgbClr val="FFFFFF"/>
                </a:solidFill>
              </a:uFill>
              <a:latin typeface="Arial"/>
            </a:endParaRPr>
          </a:p>
        </p:txBody>
      </p:sp>
      <p:sp>
        <p:nvSpPr>
          <p:cNvPr id="245" name="PlaceHolder 10"/>
          <p:cNvSpPr>
            <a:spLocks noGrp="1"/>
          </p:cNvSpPr>
          <p:nvPr>
            <p:ph type="dt"/>
          </p:nvPr>
        </p:nvSpPr>
        <p:spPr>
          <a:xfrm>
            <a:off x="417240" y="6485040"/>
            <a:ext cx="7272360" cy="364680"/>
          </a:xfrm>
          <a:prstGeom prst="rect">
            <a:avLst/>
          </a:prstGeom>
        </p:spPr>
        <p:txBody>
          <a:bodyPr anchor="ctr"/>
          <a:lstStyle>
            <a:lvl1pPr>
              <a:defRPr/>
            </a:lvl1p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smtClean="0">
              <a:solidFill>
                <a:srgbClr val="000000"/>
              </a:solidFill>
              <a:uFill>
                <a:solidFill>
                  <a:srgbClr val="FFFFFF"/>
                </a:solidFill>
              </a:uFill>
              <a:latin typeface="Times New Roman"/>
            </a:endParaRPr>
          </a:p>
        </p:txBody>
      </p:sp>
      <p:sp>
        <p:nvSpPr>
          <p:cNvPr id="246" name="PlaceHolder 11"/>
          <p:cNvSpPr>
            <a:spLocks noGrp="1"/>
          </p:cNvSpPr>
          <p:nvPr>
            <p:ph type="ftr"/>
          </p:nvPr>
        </p:nvSpPr>
        <p:spPr>
          <a:xfrm>
            <a:off x="2145600" y="115920"/>
            <a:ext cx="6120360" cy="432360"/>
          </a:xfrm>
          <a:prstGeom prst="rect">
            <a:avLst/>
          </a:prstGeom>
        </p:spPr>
        <p:txBody>
          <a:bodyPr anchor="ctr"/>
          <a:lstStyle>
            <a:lvl1pPr>
              <a:defRPr/>
            </a:lvl1pPr>
          </a:lstStyle>
          <a:p>
            <a:pPr algn="ctr"/>
            <a:endParaRPr lang="en-US" sz="1400" spc="-1" dirty="0">
              <a:solidFill>
                <a:srgbClr val="000000"/>
              </a:solidFill>
              <a:uFill>
                <a:solidFill>
                  <a:srgbClr val="FFFFFF"/>
                </a:solidFill>
              </a:uFill>
              <a:latin typeface="Times New Roman"/>
            </a:endParaRPr>
          </a:p>
        </p:txBody>
      </p:sp>
      <p:sp>
        <p:nvSpPr>
          <p:cNvPr id="247" name="PlaceHolder 12"/>
          <p:cNvSpPr>
            <a:spLocks noGrp="1"/>
          </p:cNvSpPr>
          <p:nvPr>
            <p:ph type="sldNum"/>
          </p:nvPr>
        </p:nvSpPr>
        <p:spPr>
          <a:xfrm>
            <a:off x="8214120" y="6447600"/>
            <a:ext cx="1073880" cy="364680"/>
          </a:xfrm>
          <a:prstGeom prst="rect">
            <a:avLst/>
          </a:prstGeom>
        </p:spPr>
        <p:txBody>
          <a:bodyPr anchor="ctr"/>
          <a:lstStyle/>
          <a:p>
            <a:pPr algn="r">
              <a:lnSpc>
                <a:spcPct val="100000"/>
              </a:lnSpc>
            </a:pPr>
            <a:fld id="{AEA434BC-B2A3-4D67-BDD6-C3805FA05251}" type="slidenum">
              <a:rPr lang="en-US" sz="1200" b="0" strike="noStrike" spc="-1">
                <a:solidFill>
                  <a:srgbClr val="8B8B8B"/>
                </a:solidFill>
                <a:uFill>
                  <a:solidFill>
                    <a:srgbClr val="FFFFFF"/>
                  </a:solidFill>
                </a:uFill>
                <a:latin typeface="Arial"/>
              </a:rPr>
              <a:t>‹N›</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27"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iming>
    <p:tnLst>
      <p:par>
        <p:cTn id="1" dur="indefinite" restart="never" nodeType="tmRoot"/>
      </p:par>
    </p:tnLst>
  </p:timing>
  <p:hf sldNum="0" hdr="0" ftr="0"/>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1" y="274638"/>
            <a:ext cx="8916988"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95301" y="1600206"/>
            <a:ext cx="8916988"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95300" y="635635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ALFRED Primary System: CFD Analysis of the Coolant Flow Path</a:t>
            </a:r>
            <a:endParaRPr lang="it-IT"/>
          </a:p>
        </p:txBody>
      </p:sp>
      <p:sp>
        <p:nvSpPr>
          <p:cNvPr id="5" name="Segnaposto piè di pagina 4"/>
          <p:cNvSpPr>
            <a:spLocks noGrp="1"/>
          </p:cNvSpPr>
          <p:nvPr>
            <p:ph type="ftr" sz="quarter" idx="3"/>
          </p:nvPr>
        </p:nvSpPr>
        <p:spPr>
          <a:xfrm>
            <a:off x="3384553" y="6356358"/>
            <a:ext cx="31384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7100888" y="6356358"/>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D307-8E68-44B3-80E2-224373F291CF}" type="slidenum">
              <a:rPr lang="it-IT" smtClean="0"/>
              <a:t>‹N›</a:t>
            </a:fld>
            <a:endParaRPr lang="it-IT"/>
          </a:p>
        </p:txBody>
      </p:sp>
    </p:spTree>
    <p:extLst>
      <p:ext uri="{BB962C8B-B14F-4D97-AF65-F5344CB8AC3E}">
        <p14:creationId xmlns:p14="http://schemas.microsoft.com/office/powerpoint/2010/main" val="35249751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398468" y="6462721"/>
            <a:ext cx="9109075" cy="1587"/>
          </a:xfrm>
          <a:prstGeom prst="line">
            <a:avLst/>
          </a:prstGeom>
          <a:noFill/>
          <a:ln w="12600">
            <a:solidFill>
              <a:srgbClr val="0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7" name="AutoShape 3"/>
          <p:cNvSpPr>
            <a:spLocks noChangeArrowheads="1"/>
          </p:cNvSpPr>
          <p:nvPr/>
        </p:nvSpPr>
        <p:spPr bwMode="auto">
          <a:xfrm>
            <a:off x="-304801" y="1981200"/>
            <a:ext cx="609601"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8" name="AutoShape 4"/>
          <p:cNvSpPr>
            <a:spLocks noChangeArrowheads="1"/>
          </p:cNvSpPr>
          <p:nvPr/>
        </p:nvSpPr>
        <p:spPr bwMode="auto">
          <a:xfrm>
            <a:off x="-382588" y="2667000"/>
            <a:ext cx="687388"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9" name="AutoShape 5"/>
          <p:cNvSpPr>
            <a:spLocks noChangeArrowheads="1"/>
          </p:cNvSpPr>
          <p:nvPr/>
        </p:nvSpPr>
        <p:spPr bwMode="auto">
          <a:xfrm>
            <a:off x="-457200" y="33528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0" name="AutoShape 6"/>
          <p:cNvSpPr>
            <a:spLocks noChangeArrowheads="1"/>
          </p:cNvSpPr>
          <p:nvPr/>
        </p:nvSpPr>
        <p:spPr bwMode="auto">
          <a:xfrm>
            <a:off x="-457200" y="40386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1" name="AutoShape 7"/>
          <p:cNvSpPr>
            <a:spLocks noChangeArrowheads="1"/>
          </p:cNvSpPr>
          <p:nvPr/>
        </p:nvSpPr>
        <p:spPr bwMode="auto">
          <a:xfrm>
            <a:off x="-533397" y="4648200"/>
            <a:ext cx="838200" cy="4572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2" name="Freeform 8"/>
          <p:cNvSpPr>
            <a:spLocks/>
          </p:cNvSpPr>
          <p:nvPr/>
        </p:nvSpPr>
        <p:spPr bwMode="auto">
          <a:xfrm>
            <a:off x="1860550" y="450850"/>
            <a:ext cx="7651750" cy="6350"/>
          </a:xfrm>
          <a:custGeom>
            <a:avLst/>
            <a:gdLst>
              <a:gd name="T0" fmla="*/ 0 w 4820"/>
              <a:gd name="T1" fmla="*/ 0 h 4"/>
              <a:gd name="T2" fmla="*/ 4820 w 4820"/>
              <a:gd name="T3" fmla="*/ 4 h 4"/>
            </a:gdLst>
            <a:ahLst/>
            <a:cxnLst>
              <a:cxn ang="0">
                <a:pos x="T0" y="T1"/>
              </a:cxn>
              <a:cxn ang="0">
                <a:pos x="T2" y="T3"/>
              </a:cxn>
            </a:cxnLst>
            <a:rect l="0" t="0" r="r" b="b"/>
            <a:pathLst>
              <a:path w="4820" h="4">
                <a:moveTo>
                  <a:pt x="0" y="0"/>
                </a:moveTo>
                <a:lnTo>
                  <a:pt x="4820" y="4"/>
                </a:lnTo>
              </a:path>
            </a:pathLst>
          </a:custGeom>
          <a:noFill/>
          <a:ln w="12600">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6" name="Rectangle 12"/>
          <p:cNvSpPr>
            <a:spLocks noGrp="1" noChangeArrowheads="1"/>
          </p:cNvSpPr>
          <p:nvPr>
            <p:ph type="title"/>
          </p:nvPr>
        </p:nvSpPr>
        <p:spPr bwMode="auto">
          <a:xfrm>
            <a:off x="496093" y="270867"/>
            <a:ext cx="89138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x-none" dirty="0"/>
              <a:t>Click to edit the title text format</a:t>
            </a:r>
          </a:p>
        </p:txBody>
      </p:sp>
      <p:pic>
        <p:nvPicPr>
          <p:cNvPr id="1039" name="Picture 15" descr="CRS4-color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50" y="115896"/>
            <a:ext cx="1784350" cy="53657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4"/>
          </p:nvPr>
        </p:nvSpPr>
        <p:spPr>
          <a:xfrm>
            <a:off x="8214075" y="6447441"/>
            <a:ext cx="1074118" cy="365125"/>
          </a:xfrm>
          <a:prstGeom prst="rect">
            <a:avLst/>
          </a:prstGeom>
        </p:spPr>
        <p:txBody>
          <a:bodyPr vert="horz" lIns="91440" tIns="45720" rIns="91440" bIns="45720" rtlCol="0" anchor="ctr"/>
          <a:lstStyle>
            <a:lvl1pPr algn="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fld id="{E7CD0851-480D-4AD1-9F3E-40FEA284E5B7}" type="slidenum">
              <a:rPr lang="en-US" smtClean="0">
                <a:solidFill>
                  <a:srgbClr val="000000">
                    <a:tint val="75000"/>
                  </a:srgbClr>
                </a:solidFill>
              </a:rPr>
              <a:pPr defTabSz="449263" fontAlgn="base">
                <a:spcBef>
                  <a:spcPts val="1750"/>
                </a:spcBef>
                <a:spcAft>
                  <a:spcPct val="0"/>
                </a:spcAft>
                <a:buClr>
                  <a:srgbClr val="000000"/>
                </a:buClr>
                <a:buSzPct val="100000"/>
              </a:pPr>
              <a:t>‹N›</a:t>
            </a:fld>
            <a:endParaRPr lang="en-US" dirty="0">
              <a:solidFill>
                <a:srgbClr val="000000">
                  <a:tint val="75000"/>
                </a:srgbClr>
              </a:solidFill>
            </a:endParaRPr>
          </a:p>
        </p:txBody>
      </p:sp>
      <p:sp>
        <p:nvSpPr>
          <p:cNvPr id="2" name="Segnaposto testo 1"/>
          <p:cNvSpPr>
            <a:spLocks noGrp="1"/>
          </p:cNvSpPr>
          <p:nvPr>
            <p:ph type="body" idx="1"/>
          </p:nvPr>
        </p:nvSpPr>
        <p:spPr>
          <a:xfrm>
            <a:off x="495301" y="1600206"/>
            <a:ext cx="8916988"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89299" y="6458553"/>
            <a:ext cx="6840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49263" fontAlgn="base">
              <a:spcBef>
                <a:spcPts val="1750"/>
              </a:spcBef>
              <a:spcAft>
                <a:spcPct val="0"/>
              </a:spcAft>
              <a:buClr>
                <a:srgbClr val="000000"/>
              </a:buClr>
              <a:buSzPct val="100000"/>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sp>
        <p:nvSpPr>
          <p:cNvPr id="5" name="Segnaposto piè di pagina 4"/>
          <p:cNvSpPr>
            <a:spLocks noGrp="1"/>
          </p:cNvSpPr>
          <p:nvPr>
            <p:ph type="ftr" sz="quarter" idx="3"/>
          </p:nvPr>
        </p:nvSpPr>
        <p:spPr>
          <a:xfrm>
            <a:off x="2145482" y="115888"/>
            <a:ext cx="6120680" cy="432792"/>
          </a:xfrm>
          <a:prstGeom prst="rect">
            <a:avLst/>
          </a:prstGeom>
        </p:spPr>
        <p:txBody>
          <a:bodyPr vert="horz" lIns="91440" tIns="45720" rIns="91440" bIns="45720" rtlCol="0" anchor="ctr"/>
          <a:lstStyle>
            <a:lvl1pPr algn="ct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endParaRPr lang="en-US" baseline="30000" dirty="0">
              <a:solidFill>
                <a:srgbClr val="000000">
                  <a:tint val="75000"/>
                </a:srgbClr>
              </a:solidFill>
            </a:endParaRPr>
          </a:p>
        </p:txBody>
      </p:sp>
    </p:spTree>
    <p:extLst>
      <p:ext uri="{BB962C8B-B14F-4D97-AF65-F5344CB8AC3E}">
        <p14:creationId xmlns:p14="http://schemas.microsoft.com/office/powerpoint/2010/main" val="248704855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6" r:id="rId10"/>
    <p:sldLayoutId id="2147483768" r:id="rId11"/>
    <p:sldLayoutId id="2147483793" r:id="rId12"/>
    <p:sldLayoutId id="2147483726" r:id="rId13"/>
    <p:sldLayoutId id="2147483794" r:id="rId14"/>
  </p:sldLayoutIdLst>
  <p:timing>
    <p:tnLst>
      <p:par>
        <p:cTn id="1" dur="indefinite" restart="never" nodeType="tmRoot"/>
      </p:par>
    </p:tnLst>
  </p:timing>
  <p:hf sldNum="0" hdr="0" ftr="0"/>
  <p:txStyles>
    <p:titleStyle>
      <a:lvl1pPr algn="ctr" defTabSz="449263" rtl="0" eaLnBrk="0" fontAlgn="base" hangingPunct="0">
        <a:spcBef>
          <a:spcPct val="0"/>
        </a:spcBef>
        <a:spcAft>
          <a:spcPct val="0"/>
        </a:spcAft>
        <a:buClr>
          <a:srgbClr val="000000"/>
        </a:buClr>
        <a:buSzPct val="100000"/>
        <a:buFont typeface="Times New Roman" pitchFamily="18" charset="0"/>
        <a:defRPr sz="2400">
          <a:solidFill>
            <a:srgbClr val="00B0F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9pPr>
    </p:titleStyle>
    <p:bodyStyle>
      <a:lvl1pPr marL="342900" indent="-342900" algn="l" defTabSz="449263" rtl="0" eaLnBrk="0" fontAlgn="base" hangingPunct="0">
        <a:spcBef>
          <a:spcPts val="1075"/>
        </a:spcBef>
        <a:spcAft>
          <a:spcPct val="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49263" rtl="0" eaLnBrk="0" fontAlgn="base" hangingPunct="0">
        <a:spcBef>
          <a:spcPts val="925"/>
        </a:spcBef>
        <a:spcAft>
          <a:spcPct val="0"/>
        </a:spcAft>
        <a:buClr>
          <a:srgbClr val="000000"/>
        </a:buClr>
        <a:buSzPct val="100000"/>
        <a:buFont typeface="Times New Roman" pitchFamily="18" charset="0"/>
        <a:defRPr sz="2400">
          <a:solidFill>
            <a:srgbClr val="000000"/>
          </a:solidFill>
          <a:latin typeface="+mn-lt"/>
        </a:defRPr>
      </a:lvl2pPr>
      <a:lvl3pPr marL="1143000" indent="-228600" algn="l" defTabSz="449263" rtl="0" eaLnBrk="0" fontAlgn="base" hangingPunct="0">
        <a:spcBef>
          <a:spcPts val="800"/>
        </a:spcBef>
        <a:spcAft>
          <a:spcPct val="0"/>
        </a:spcAft>
        <a:buClr>
          <a:srgbClr val="000000"/>
        </a:buClr>
        <a:buSzPct val="100000"/>
        <a:buFont typeface="Times New Roman" pitchFamily="18" charset="0"/>
        <a:defRPr sz="2200">
          <a:solidFill>
            <a:srgbClr val="000000"/>
          </a:solidFill>
          <a:latin typeface="+mn-lt"/>
        </a:defRPr>
      </a:lvl3pPr>
      <a:lvl4pPr marL="1600200" indent="-228600" algn="l" defTabSz="449263" rtl="0" eaLnBrk="0" fontAlgn="base" hangingPunct="0">
        <a:spcBef>
          <a:spcPts val="675"/>
        </a:spcBef>
        <a:spcAft>
          <a:spcPct val="0"/>
        </a:spcAft>
        <a:buClr>
          <a:srgbClr val="000000"/>
        </a:buClr>
        <a:buSzPct val="100000"/>
        <a:buFont typeface="Times New Roman" pitchFamily="18" charset="0"/>
        <a:defRPr sz="2000">
          <a:solidFill>
            <a:srgbClr val="000000"/>
          </a:solidFill>
          <a:latin typeface="+mn-lt"/>
        </a:defRPr>
      </a:lvl4pPr>
      <a:lvl5pPr marL="2057400" indent="-228600" algn="l" defTabSz="449263" rtl="0" eaLnBrk="0" fontAlgn="base" hangingPunct="0">
        <a:spcBef>
          <a:spcPts val="550"/>
        </a:spcBef>
        <a:spcAft>
          <a:spcPct val="0"/>
        </a:spcAft>
        <a:buClr>
          <a:srgbClr val="000000"/>
        </a:buClr>
        <a:buSzPct val="100000"/>
        <a:buFont typeface="Times New Roman" pitchFamily="18" charset="0"/>
        <a:defRPr sz="1400">
          <a:solidFill>
            <a:srgbClr val="000000"/>
          </a:solidFill>
          <a:latin typeface="+mn-lt"/>
        </a:defRPr>
      </a:lvl5pPr>
      <a:lvl6pPr marL="25146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6pPr>
      <a:lvl7pPr marL="29718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7pPr>
      <a:lvl8pPr marL="34290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8pPr>
      <a:lvl9pPr marL="38862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6988"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ALFRED Primary System: CFD Analysis of the Coolant Flow Path</a:t>
            </a:r>
            <a:endParaRPr lang="it-IT"/>
          </a:p>
        </p:txBody>
      </p:sp>
      <p:sp>
        <p:nvSpPr>
          <p:cNvPr id="5" name="Segnaposto piè di pagina 4"/>
          <p:cNvSpPr>
            <a:spLocks noGrp="1"/>
          </p:cNvSpPr>
          <p:nvPr>
            <p:ph type="ftr" sz="quarter" idx="3"/>
          </p:nvPr>
        </p:nvSpPr>
        <p:spPr>
          <a:xfrm>
            <a:off x="3384550" y="6356350"/>
            <a:ext cx="31384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7100888"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518E6-2AE1-4F45-B6CF-1400BDB54105}" type="slidenum">
              <a:rPr lang="it-IT" smtClean="0"/>
              <a:t>‹N›</a:t>
            </a:fld>
            <a:endParaRPr lang="it-IT"/>
          </a:p>
        </p:txBody>
      </p:sp>
    </p:spTree>
    <p:extLst>
      <p:ext uri="{BB962C8B-B14F-4D97-AF65-F5344CB8AC3E}">
        <p14:creationId xmlns:p14="http://schemas.microsoft.com/office/powerpoint/2010/main" val="377077291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6"/>
          <p:cNvPicPr/>
          <p:nvPr/>
        </p:nvPicPr>
        <p:blipFill>
          <a:blip r:embed="rId14"/>
          <a:stretch/>
        </p:blipFill>
        <p:spPr>
          <a:xfrm>
            <a:off x="0" y="-33480"/>
            <a:ext cx="9907393" cy="5205960"/>
          </a:xfrm>
          <a:prstGeom prst="rect">
            <a:avLst/>
          </a:prstGeom>
          <a:ln>
            <a:noFill/>
          </a:ln>
        </p:spPr>
      </p:pic>
      <p:sp>
        <p:nvSpPr>
          <p:cNvPr id="7" name="PlaceHolder 1"/>
          <p:cNvSpPr>
            <a:spLocks noGrp="1"/>
          </p:cNvSpPr>
          <p:nvPr>
            <p:ph type="title"/>
          </p:nvPr>
        </p:nvSpPr>
        <p:spPr>
          <a:xfrm>
            <a:off x="681049" y="3480480"/>
            <a:ext cx="8593272" cy="1692000"/>
          </a:xfrm>
          <a:prstGeom prst="rect">
            <a:avLst/>
          </a:prstGeom>
        </p:spPr>
        <p:txBody>
          <a:bodyPr lIns="180000" bIns="0" anchor="b">
            <a:noAutofit/>
          </a:bodyPr>
          <a:lstStyle/>
          <a:p>
            <a:r>
              <a:rPr lang="en-US" sz="5400" b="0" strike="noStrike" spc="-1">
                <a:solidFill>
                  <a:srgbClr val="000078"/>
                </a:solidFill>
                <a:latin typeface="Segoe UI"/>
              </a:rPr>
              <a:t>Click to edit the title text format</a:t>
            </a:r>
          </a:p>
        </p:txBody>
      </p:sp>
      <p:sp>
        <p:nvSpPr>
          <p:cNvPr id="2" name="PlaceHolder 2"/>
          <p:cNvSpPr>
            <a:spLocks noGrp="1"/>
          </p:cNvSpPr>
          <p:nvPr>
            <p:ph type="dt"/>
          </p:nvPr>
        </p:nvSpPr>
        <p:spPr>
          <a:xfrm>
            <a:off x="681049" y="6356520"/>
            <a:ext cx="2228915" cy="364680"/>
          </a:xfrm>
          <a:prstGeom prst="rect">
            <a:avLst/>
          </a:prstGeom>
        </p:spPr>
        <p:txBody>
          <a:bodyPr anchor="ctr">
            <a:noAutofit/>
          </a:bodyPr>
          <a:lstStyle/>
          <a:p>
            <a:r>
              <a:rPr lang="en-US" sz="1200" spc="-1" smtClean="0">
                <a:solidFill>
                  <a:srgbClr val="181717"/>
                </a:solidFill>
                <a:latin typeface="Segoe UI"/>
              </a:rPr>
              <a:t>ALFRED Primary System: CFD Analysis of the Coolant Flow Path</a:t>
            </a:r>
            <a:endParaRPr lang="en-US" sz="1200" spc="-1">
              <a:solidFill>
                <a:prstClr val="black"/>
              </a:solidFill>
              <a:latin typeface="Times New Roman"/>
            </a:endParaRPr>
          </a:p>
        </p:txBody>
      </p:sp>
      <p:sp>
        <p:nvSpPr>
          <p:cNvPr id="3" name="PlaceHolder 3"/>
          <p:cNvSpPr>
            <a:spLocks noGrp="1"/>
          </p:cNvSpPr>
          <p:nvPr>
            <p:ph type="ftr"/>
          </p:nvPr>
        </p:nvSpPr>
        <p:spPr>
          <a:xfrm>
            <a:off x="3281791" y="6356520"/>
            <a:ext cx="3343518" cy="364680"/>
          </a:xfrm>
          <a:prstGeom prst="rect">
            <a:avLst/>
          </a:prstGeom>
        </p:spPr>
        <p:txBody>
          <a:bodyPr anchor="ctr">
            <a:noAutofit/>
          </a:bodyPr>
          <a:lstStyle/>
          <a:p>
            <a:endParaRPr lang="en-US" sz="2400" spc="-1">
              <a:solidFill>
                <a:prstClr val="black"/>
              </a:solidFill>
              <a:latin typeface="Times New Roman"/>
            </a:endParaRPr>
          </a:p>
        </p:txBody>
      </p:sp>
      <p:sp>
        <p:nvSpPr>
          <p:cNvPr id="4" name="PlaceHolder 4"/>
          <p:cNvSpPr>
            <a:spLocks noGrp="1"/>
          </p:cNvSpPr>
          <p:nvPr>
            <p:ph type="sldNum"/>
          </p:nvPr>
        </p:nvSpPr>
        <p:spPr>
          <a:xfrm>
            <a:off x="6997136" y="6356520"/>
            <a:ext cx="2228915" cy="364680"/>
          </a:xfrm>
          <a:prstGeom prst="rect">
            <a:avLst/>
          </a:prstGeom>
        </p:spPr>
        <p:txBody>
          <a:bodyPr anchor="ctr">
            <a:noAutofit/>
          </a:bodyPr>
          <a:lstStyle/>
          <a:p>
            <a:pPr algn="r"/>
            <a:fld id="{95FC0F1E-4BDF-48FC-A026-B870DB6ECCE8}" type="slidenum">
              <a:rPr lang="en-US" sz="1200" spc="-1">
                <a:solidFill>
                  <a:srgbClr val="181717"/>
                </a:solidFill>
                <a:latin typeface="Segoe UI"/>
              </a:rPr>
              <a:pPr algn="r"/>
              <a:t>‹N›</a:t>
            </a:fld>
            <a:endParaRPr lang="en-US" sz="1200" spc="-1">
              <a:solidFill>
                <a:prstClr val="black"/>
              </a:solidFill>
              <a:latin typeface="Times New Roman"/>
            </a:endParaRPr>
          </a:p>
        </p:txBody>
      </p:sp>
      <p:sp>
        <p:nvSpPr>
          <p:cNvPr id="5" name="PlaceHolder 5"/>
          <p:cNvSpPr>
            <a:spLocks noGrp="1"/>
          </p:cNvSpPr>
          <p:nvPr>
            <p:ph type="body"/>
          </p:nvPr>
        </p:nvSpPr>
        <p:spPr>
          <a:xfrm>
            <a:off x="495282" y="1604520"/>
            <a:ext cx="8916537"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Segoe U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Segoe U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Segoe U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Segoe U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Segoe U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Segoe U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Segoe UI"/>
              </a:rPr>
              <a:t>Seventh Outline Level</a:t>
            </a:r>
          </a:p>
        </p:txBody>
      </p:sp>
    </p:spTree>
    <p:extLst>
      <p:ext uri="{BB962C8B-B14F-4D97-AF65-F5344CB8AC3E}">
        <p14:creationId xmlns:p14="http://schemas.microsoft.com/office/powerpoint/2010/main" val="157687287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sldNum="0" hdr="0" ftr="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reau@crs4.it" TargetMode="External"/><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8" Type="http://schemas.microsoft.com/office/2007/relationships/diagramDrawing" Target="../diagrams/drawing12.xml"/><Relationship Id="rId13" Type="http://schemas.openxmlformats.org/officeDocument/2006/relationships/diagramData" Target="../diagrams/data13.xml"/><Relationship Id="rId3" Type="http://schemas.openxmlformats.org/officeDocument/2006/relationships/image" Target="../media/image13.png"/><Relationship Id="rId7" Type="http://schemas.openxmlformats.org/officeDocument/2006/relationships/diagramColors" Target="../diagrams/colors12.xml"/><Relationship Id="rId12" Type="http://schemas.openxmlformats.org/officeDocument/2006/relationships/image" Target="../media/image17.png"/><Relationship Id="rId17" Type="http://schemas.microsoft.com/office/2007/relationships/diagramDrawing" Target="../diagrams/drawing13.xml"/><Relationship Id="rId2" Type="http://schemas.openxmlformats.org/officeDocument/2006/relationships/notesSlide" Target="../notesSlides/notesSlide10.xml"/><Relationship Id="rId16" Type="http://schemas.openxmlformats.org/officeDocument/2006/relationships/diagramColors" Target="../diagrams/colors13.xml"/><Relationship Id="rId1" Type="http://schemas.openxmlformats.org/officeDocument/2006/relationships/slideLayout" Target="../slideLayouts/slideLayout24.xml"/><Relationship Id="rId6" Type="http://schemas.openxmlformats.org/officeDocument/2006/relationships/diagramQuickStyle" Target="../diagrams/quickStyle12.xml"/><Relationship Id="rId11" Type="http://schemas.openxmlformats.org/officeDocument/2006/relationships/image" Target="../media/image16.png"/><Relationship Id="rId5" Type="http://schemas.openxmlformats.org/officeDocument/2006/relationships/diagramLayout" Target="../diagrams/layout12.xml"/><Relationship Id="rId15" Type="http://schemas.openxmlformats.org/officeDocument/2006/relationships/diagramQuickStyle" Target="../diagrams/quickStyle13.xml"/><Relationship Id="rId10" Type="http://schemas.openxmlformats.org/officeDocument/2006/relationships/image" Target="../media/image15.png"/><Relationship Id="rId4" Type="http://schemas.openxmlformats.org/officeDocument/2006/relationships/diagramData" Target="../diagrams/data12.xml"/><Relationship Id="rId9" Type="http://schemas.openxmlformats.org/officeDocument/2006/relationships/image" Target="../media/image14.png"/><Relationship Id="rId14" Type="http://schemas.openxmlformats.org/officeDocument/2006/relationships/diagramLayout" Target="../diagrams/layout1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18.png"/><Relationship Id="rId18" Type="http://schemas.microsoft.com/office/2007/relationships/diagramDrawing" Target="../diagrams/drawing16.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openxmlformats.org/officeDocument/2006/relationships/diagramColors" Target="../diagrams/colors16.xml"/><Relationship Id="rId2" Type="http://schemas.openxmlformats.org/officeDocument/2006/relationships/notesSlide" Target="../notesSlides/notesSlide11.xml"/><Relationship Id="rId16" Type="http://schemas.openxmlformats.org/officeDocument/2006/relationships/diagramQuickStyle" Target="../diagrams/quickStyle16.xml"/><Relationship Id="rId1" Type="http://schemas.openxmlformats.org/officeDocument/2006/relationships/slideLayout" Target="../slideLayouts/slideLayout24.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Layout" Target="../diagrams/layout16.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Data" Target="../diagrams/data16.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diagramDrawing" Target="../diagrams/drawing17.xml"/><Relationship Id="rId18" Type="http://schemas.microsoft.com/office/2007/relationships/diagramDrawing" Target="../diagrams/drawing18.xm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diagramColors" Target="../diagrams/colors17.xml"/><Relationship Id="rId17" Type="http://schemas.openxmlformats.org/officeDocument/2006/relationships/diagramColors" Target="../diagrams/colors18.xml"/><Relationship Id="rId2" Type="http://schemas.openxmlformats.org/officeDocument/2006/relationships/notesSlide" Target="../notesSlides/notesSlide12.xml"/><Relationship Id="rId16" Type="http://schemas.openxmlformats.org/officeDocument/2006/relationships/diagramQuickStyle" Target="../diagrams/quickStyle18.xml"/><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diagramQuickStyle" Target="../diagrams/quickStyle17.xml"/><Relationship Id="rId5" Type="http://schemas.openxmlformats.org/officeDocument/2006/relationships/image" Target="../media/image21.png"/><Relationship Id="rId15" Type="http://schemas.openxmlformats.org/officeDocument/2006/relationships/diagramLayout" Target="../diagrams/layout18.xml"/><Relationship Id="rId10" Type="http://schemas.openxmlformats.org/officeDocument/2006/relationships/diagramLayout" Target="../diagrams/layout17.xml"/><Relationship Id="rId4" Type="http://schemas.openxmlformats.org/officeDocument/2006/relationships/image" Target="../media/image20.png"/><Relationship Id="rId9" Type="http://schemas.openxmlformats.org/officeDocument/2006/relationships/diagramData" Target="../diagrams/data17.xml"/><Relationship Id="rId14" Type="http://schemas.openxmlformats.org/officeDocument/2006/relationships/diagramData" Target="../diagrams/data18.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diagramDrawing" Target="../diagrams/drawing20.xml"/><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diagramColors" Target="../diagrams/colors20.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19.xml"/><Relationship Id="rId11" Type="http://schemas.openxmlformats.org/officeDocument/2006/relationships/diagramQuickStyle" Target="../diagrams/quickStyle20.xml"/><Relationship Id="rId5" Type="http://schemas.openxmlformats.org/officeDocument/2006/relationships/diagramQuickStyle" Target="../diagrams/quickStyle19.xml"/><Relationship Id="rId10" Type="http://schemas.openxmlformats.org/officeDocument/2006/relationships/diagramLayout" Target="../diagrams/layout20.xml"/><Relationship Id="rId4" Type="http://schemas.openxmlformats.org/officeDocument/2006/relationships/diagramLayout" Target="../diagrams/layout19.xml"/><Relationship Id="rId9" Type="http://schemas.openxmlformats.org/officeDocument/2006/relationships/diagramData" Target="../diagrams/data20.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17"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image" Target="../media/image28.png"/><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diagramColors" Target="../diagrams/colors24.xml"/><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diagramQuickStyle" Target="../diagrams/quickStyle24.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23.xml"/><Relationship Id="rId11" Type="http://schemas.openxmlformats.org/officeDocument/2006/relationships/diagramLayout" Target="../diagrams/layout24.xml"/><Relationship Id="rId5" Type="http://schemas.openxmlformats.org/officeDocument/2006/relationships/diagramQuickStyle" Target="../diagrams/quickStyle23.xml"/><Relationship Id="rId10" Type="http://schemas.openxmlformats.org/officeDocument/2006/relationships/diagramData" Target="../diagrams/data24.xml"/><Relationship Id="rId4" Type="http://schemas.openxmlformats.org/officeDocument/2006/relationships/diagramLayout" Target="../diagrams/layout23.xml"/><Relationship Id="rId9" Type="http://schemas.openxmlformats.org/officeDocument/2006/relationships/image" Target="../media/image33.png"/><Relationship Id="rId14" Type="http://schemas.microsoft.com/office/2007/relationships/diagramDrawing" Target="../diagrams/drawing24.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diagramQuickStyle" Target="../diagrams/quickStyle26.xml"/><Relationship Id="rId18" Type="http://schemas.openxmlformats.org/officeDocument/2006/relationships/diagramQuickStyle" Target="../diagrams/quickStyle27.xml"/><Relationship Id="rId26" Type="http://schemas.openxmlformats.org/officeDocument/2006/relationships/diagramData" Target="../diagrams/data29.xml"/><Relationship Id="rId39" Type="http://schemas.openxmlformats.org/officeDocument/2006/relationships/diagramColors" Target="../diagrams/colors31.xml"/><Relationship Id="rId3" Type="http://schemas.openxmlformats.org/officeDocument/2006/relationships/diagramData" Target="../diagrams/data25.xml"/><Relationship Id="rId21" Type="http://schemas.openxmlformats.org/officeDocument/2006/relationships/diagramData" Target="../diagrams/data28.xml"/><Relationship Id="rId34" Type="http://schemas.openxmlformats.org/officeDocument/2006/relationships/diagramColors" Target="../diagrams/colors30.xml"/><Relationship Id="rId7" Type="http://schemas.microsoft.com/office/2007/relationships/diagramDrawing" Target="../diagrams/drawing25.xml"/><Relationship Id="rId12" Type="http://schemas.openxmlformats.org/officeDocument/2006/relationships/diagramLayout" Target="../diagrams/layout26.xml"/><Relationship Id="rId17" Type="http://schemas.openxmlformats.org/officeDocument/2006/relationships/diagramLayout" Target="../diagrams/layout27.xml"/><Relationship Id="rId25" Type="http://schemas.microsoft.com/office/2007/relationships/diagramDrawing" Target="../diagrams/drawing28.xml"/><Relationship Id="rId33" Type="http://schemas.openxmlformats.org/officeDocument/2006/relationships/diagramQuickStyle" Target="../diagrams/quickStyle30.xml"/><Relationship Id="rId38" Type="http://schemas.openxmlformats.org/officeDocument/2006/relationships/diagramQuickStyle" Target="../diagrams/quickStyle31.xml"/><Relationship Id="rId2" Type="http://schemas.openxmlformats.org/officeDocument/2006/relationships/notesSlide" Target="../notesSlides/notesSlide16.xml"/><Relationship Id="rId16" Type="http://schemas.openxmlformats.org/officeDocument/2006/relationships/diagramData" Target="../diagrams/data27.xml"/><Relationship Id="rId20" Type="http://schemas.microsoft.com/office/2007/relationships/diagramDrawing" Target="../diagrams/drawing27.xml"/><Relationship Id="rId29" Type="http://schemas.openxmlformats.org/officeDocument/2006/relationships/diagramColors" Target="../diagrams/colors29.xml"/><Relationship Id="rId1" Type="http://schemas.openxmlformats.org/officeDocument/2006/relationships/slideLayout" Target="../slideLayouts/slideLayout24.xml"/><Relationship Id="rId6" Type="http://schemas.openxmlformats.org/officeDocument/2006/relationships/diagramColors" Target="../diagrams/colors25.xml"/><Relationship Id="rId11" Type="http://schemas.openxmlformats.org/officeDocument/2006/relationships/diagramData" Target="../diagrams/data26.xml"/><Relationship Id="rId24" Type="http://schemas.openxmlformats.org/officeDocument/2006/relationships/diagramColors" Target="../diagrams/colors28.xml"/><Relationship Id="rId32" Type="http://schemas.openxmlformats.org/officeDocument/2006/relationships/diagramLayout" Target="../diagrams/layout30.xml"/><Relationship Id="rId37" Type="http://schemas.openxmlformats.org/officeDocument/2006/relationships/diagramLayout" Target="../diagrams/layout31.xml"/><Relationship Id="rId40" Type="http://schemas.microsoft.com/office/2007/relationships/diagramDrawing" Target="../diagrams/drawing31.xml"/><Relationship Id="rId5" Type="http://schemas.openxmlformats.org/officeDocument/2006/relationships/diagramQuickStyle" Target="../diagrams/quickStyle25.xml"/><Relationship Id="rId15" Type="http://schemas.microsoft.com/office/2007/relationships/diagramDrawing" Target="../diagrams/drawing26.xml"/><Relationship Id="rId23" Type="http://schemas.openxmlformats.org/officeDocument/2006/relationships/diagramQuickStyle" Target="../diagrams/quickStyle28.xml"/><Relationship Id="rId28" Type="http://schemas.openxmlformats.org/officeDocument/2006/relationships/diagramQuickStyle" Target="../diagrams/quickStyle29.xml"/><Relationship Id="rId36" Type="http://schemas.openxmlformats.org/officeDocument/2006/relationships/diagramData" Target="../diagrams/data31.xml"/><Relationship Id="rId10" Type="http://schemas.openxmlformats.org/officeDocument/2006/relationships/image" Target="../media/image36.png"/><Relationship Id="rId19" Type="http://schemas.openxmlformats.org/officeDocument/2006/relationships/diagramColors" Target="../diagrams/colors27.xml"/><Relationship Id="rId31" Type="http://schemas.openxmlformats.org/officeDocument/2006/relationships/diagramData" Target="../diagrams/data30.xml"/><Relationship Id="rId4" Type="http://schemas.openxmlformats.org/officeDocument/2006/relationships/diagramLayout" Target="../diagrams/layout25.xml"/><Relationship Id="rId9" Type="http://schemas.openxmlformats.org/officeDocument/2006/relationships/image" Target="../media/image35.png"/><Relationship Id="rId14" Type="http://schemas.openxmlformats.org/officeDocument/2006/relationships/diagramColors" Target="../diagrams/colors26.xml"/><Relationship Id="rId22" Type="http://schemas.openxmlformats.org/officeDocument/2006/relationships/diagramLayout" Target="../diagrams/layout28.xml"/><Relationship Id="rId27" Type="http://schemas.openxmlformats.org/officeDocument/2006/relationships/diagramLayout" Target="../diagrams/layout29.xml"/><Relationship Id="rId30" Type="http://schemas.microsoft.com/office/2007/relationships/diagramDrawing" Target="../diagrams/drawing29.xml"/><Relationship Id="rId35" Type="http://schemas.microsoft.com/office/2007/relationships/diagramDrawing" Target="../diagrams/drawing30.xml"/></Relationships>
</file>

<file path=ppt/slides/_rels/slide17.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18" Type="http://schemas.microsoft.com/office/2007/relationships/diagramDrawing" Target="../diagrams/drawing34.xml"/><Relationship Id="rId26" Type="http://schemas.openxmlformats.org/officeDocument/2006/relationships/diagramQuickStyle" Target="../diagrams/quickStyle36.xml"/><Relationship Id="rId3" Type="http://schemas.openxmlformats.org/officeDocument/2006/relationships/image" Target="../media/image37.png"/><Relationship Id="rId21" Type="http://schemas.openxmlformats.org/officeDocument/2006/relationships/diagramQuickStyle" Target="../diagrams/quickStyle35.xml"/><Relationship Id="rId7" Type="http://schemas.openxmlformats.org/officeDocument/2006/relationships/diagramColors" Target="../diagrams/colors32.xml"/><Relationship Id="rId12" Type="http://schemas.openxmlformats.org/officeDocument/2006/relationships/diagramColors" Target="../diagrams/colors33.xml"/><Relationship Id="rId17" Type="http://schemas.openxmlformats.org/officeDocument/2006/relationships/diagramColors" Target="../diagrams/colors34.xml"/><Relationship Id="rId25" Type="http://schemas.openxmlformats.org/officeDocument/2006/relationships/diagramLayout" Target="../diagrams/layout36.xml"/><Relationship Id="rId2" Type="http://schemas.openxmlformats.org/officeDocument/2006/relationships/notesSlide" Target="../notesSlides/notesSlide17.xml"/><Relationship Id="rId16" Type="http://schemas.openxmlformats.org/officeDocument/2006/relationships/diagramQuickStyle" Target="../diagrams/quickStyle34.xml"/><Relationship Id="rId20" Type="http://schemas.openxmlformats.org/officeDocument/2006/relationships/diagramLayout" Target="../diagrams/layout35.xml"/><Relationship Id="rId1" Type="http://schemas.openxmlformats.org/officeDocument/2006/relationships/slideLayout" Target="../slideLayouts/slideLayout24.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24" Type="http://schemas.openxmlformats.org/officeDocument/2006/relationships/diagramData" Target="../diagrams/data36.xml"/><Relationship Id="rId5" Type="http://schemas.openxmlformats.org/officeDocument/2006/relationships/diagramLayout" Target="../diagrams/layout32.xml"/><Relationship Id="rId15" Type="http://schemas.openxmlformats.org/officeDocument/2006/relationships/diagramLayout" Target="../diagrams/layout34.xml"/><Relationship Id="rId23" Type="http://schemas.microsoft.com/office/2007/relationships/diagramDrawing" Target="../diagrams/drawing35.xml"/><Relationship Id="rId28" Type="http://schemas.microsoft.com/office/2007/relationships/diagramDrawing" Target="../diagrams/drawing36.xml"/><Relationship Id="rId10" Type="http://schemas.openxmlformats.org/officeDocument/2006/relationships/diagramLayout" Target="../diagrams/layout33.xml"/><Relationship Id="rId19" Type="http://schemas.openxmlformats.org/officeDocument/2006/relationships/diagramData" Target="../diagrams/data35.xml"/><Relationship Id="rId4" Type="http://schemas.openxmlformats.org/officeDocument/2006/relationships/diagramData" Target="../diagrams/data32.xml"/><Relationship Id="rId9" Type="http://schemas.openxmlformats.org/officeDocument/2006/relationships/diagramData" Target="../diagrams/data33.xml"/><Relationship Id="rId14" Type="http://schemas.openxmlformats.org/officeDocument/2006/relationships/diagramData" Target="../diagrams/data34.xml"/><Relationship Id="rId22" Type="http://schemas.openxmlformats.org/officeDocument/2006/relationships/diagramColors" Target="../diagrams/colors35.xml"/><Relationship Id="rId27" Type="http://schemas.openxmlformats.org/officeDocument/2006/relationships/diagramColors" Target="../diagrams/colors36.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diagramQuickStyle" Target="../diagrams/quickStyle38.xml"/><Relationship Id="rId18" Type="http://schemas.openxmlformats.org/officeDocument/2006/relationships/diagramQuickStyle" Target="../diagrams/quickStyle39.xml"/><Relationship Id="rId3" Type="http://schemas.openxmlformats.org/officeDocument/2006/relationships/diagramData" Target="../diagrams/data37.xml"/><Relationship Id="rId21" Type="http://schemas.openxmlformats.org/officeDocument/2006/relationships/diagramData" Target="../diagrams/data40.xml"/><Relationship Id="rId7" Type="http://schemas.microsoft.com/office/2007/relationships/diagramDrawing" Target="../diagrams/drawing37.xml"/><Relationship Id="rId12" Type="http://schemas.openxmlformats.org/officeDocument/2006/relationships/diagramLayout" Target="../diagrams/layout38.xml"/><Relationship Id="rId17" Type="http://schemas.openxmlformats.org/officeDocument/2006/relationships/diagramLayout" Target="../diagrams/layout39.xml"/><Relationship Id="rId25" Type="http://schemas.microsoft.com/office/2007/relationships/diagramDrawing" Target="../diagrams/drawing40.xml"/><Relationship Id="rId2" Type="http://schemas.openxmlformats.org/officeDocument/2006/relationships/notesSlide" Target="../notesSlides/notesSlide18.xml"/><Relationship Id="rId16" Type="http://schemas.openxmlformats.org/officeDocument/2006/relationships/diagramData" Target="../diagrams/data39.xml"/><Relationship Id="rId20" Type="http://schemas.microsoft.com/office/2007/relationships/diagramDrawing" Target="../diagrams/drawing39.xml"/><Relationship Id="rId1" Type="http://schemas.openxmlformats.org/officeDocument/2006/relationships/slideLayout" Target="../slideLayouts/slideLayout24.xml"/><Relationship Id="rId6" Type="http://schemas.openxmlformats.org/officeDocument/2006/relationships/diagramColors" Target="../diagrams/colors37.xml"/><Relationship Id="rId11" Type="http://schemas.openxmlformats.org/officeDocument/2006/relationships/diagramData" Target="../diagrams/data38.xml"/><Relationship Id="rId24" Type="http://schemas.openxmlformats.org/officeDocument/2006/relationships/diagramColors" Target="../diagrams/colors40.xml"/><Relationship Id="rId5" Type="http://schemas.openxmlformats.org/officeDocument/2006/relationships/diagramQuickStyle" Target="../diagrams/quickStyle37.xml"/><Relationship Id="rId15" Type="http://schemas.microsoft.com/office/2007/relationships/diagramDrawing" Target="../diagrams/drawing38.xml"/><Relationship Id="rId23" Type="http://schemas.openxmlformats.org/officeDocument/2006/relationships/diagramQuickStyle" Target="../diagrams/quickStyle40.xml"/><Relationship Id="rId10" Type="http://schemas.openxmlformats.org/officeDocument/2006/relationships/image" Target="../media/image40.png"/><Relationship Id="rId19" Type="http://schemas.openxmlformats.org/officeDocument/2006/relationships/diagramColors" Target="../diagrams/colors39.xml"/><Relationship Id="rId4" Type="http://schemas.openxmlformats.org/officeDocument/2006/relationships/diagramLayout" Target="../diagrams/layout37.xml"/><Relationship Id="rId9" Type="http://schemas.openxmlformats.org/officeDocument/2006/relationships/image" Target="../media/image39.png"/><Relationship Id="rId14" Type="http://schemas.openxmlformats.org/officeDocument/2006/relationships/diagramColors" Target="../diagrams/colors38.xml"/><Relationship Id="rId22" Type="http://schemas.openxmlformats.org/officeDocument/2006/relationships/diagramLayout" Target="../diagrams/layout40.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video" Target="../media/media1.asf"/><Relationship Id="rId1" Type="http://schemas.microsoft.com/office/2007/relationships/media" Target="../media/media1.asf"/><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8.png"/><Relationship Id="rId10" Type="http://schemas.openxmlformats.org/officeDocument/2006/relationships/diagramData" Target="../diagrams/data2.xml"/><Relationship Id="rId4" Type="http://schemas.openxmlformats.org/officeDocument/2006/relationships/notesSlide" Target="../notesSlides/notesSlide5.xml"/><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diagramData" Target="../diagrams/data6.xml"/><Relationship Id="rId21" Type="http://schemas.openxmlformats.org/officeDocument/2006/relationships/diagramQuickStyle" Target="../diagrams/quickStyle9.xml"/><Relationship Id="rId7" Type="http://schemas.microsoft.com/office/2007/relationships/diagramDrawing" Target="../diagrams/drawing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notesSlide" Target="../notesSlides/notesSlide8.xml"/><Relationship Id="rId16" Type="http://schemas.openxmlformats.org/officeDocument/2006/relationships/diagramQuickStyle" Target="../diagrams/quickStyle8.xml"/><Relationship Id="rId20" Type="http://schemas.openxmlformats.org/officeDocument/2006/relationships/diagramLayout" Target="../diagrams/layout9.xml"/><Relationship Id="rId1" Type="http://schemas.openxmlformats.org/officeDocument/2006/relationships/slideLayout" Target="../slideLayouts/slideLayout24.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5" Type="http://schemas.openxmlformats.org/officeDocument/2006/relationships/diagramLayout" Target="../diagrams/layout8.xml"/><Relationship Id="rId23" Type="http://schemas.microsoft.com/office/2007/relationships/diagramDrawing" Target="../diagrams/drawing9.xml"/><Relationship Id="rId10" Type="http://schemas.openxmlformats.org/officeDocument/2006/relationships/diagramLayout" Target="../diagrams/layout7.xml"/><Relationship Id="rId19" Type="http://schemas.openxmlformats.org/officeDocument/2006/relationships/diagramData" Target="../diagrams/data9.xml"/><Relationship Id="rId4" Type="http://schemas.openxmlformats.org/officeDocument/2006/relationships/diagramLayout" Target="../diagrams/layout6.xml"/><Relationship Id="rId9" Type="http://schemas.openxmlformats.org/officeDocument/2006/relationships/diagramData" Target="../diagrams/data7.xml"/><Relationship Id="rId14" Type="http://schemas.openxmlformats.org/officeDocument/2006/relationships/diagramData" Target="../diagrams/data8.xml"/><Relationship Id="rId22" Type="http://schemas.openxmlformats.org/officeDocument/2006/relationships/diagramColors" Target="../diagrams/colors9.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9.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681049" y="4337280"/>
            <a:ext cx="8593272" cy="835200"/>
          </a:xfrm>
          <a:prstGeom prst="rect">
            <a:avLst/>
          </a:prstGeom>
          <a:solidFill>
            <a:srgbClr val="FFFFFF"/>
          </a:solidFill>
          <a:ln>
            <a:noFill/>
          </a:ln>
        </p:spPr>
        <p:txBody>
          <a:bodyPr lIns="180000" bIns="0" anchor="b">
            <a:noAutofit/>
          </a:bodyPr>
          <a:lstStyle/>
          <a:p>
            <a:pPr>
              <a:lnSpc>
                <a:spcPct val="95000"/>
              </a:lnSpc>
            </a:pPr>
            <a:r>
              <a:rPr lang="en-US" sz="2800" b="1" spc="-1" dirty="0" smtClean="0">
                <a:solidFill>
                  <a:srgbClr val="BE2227"/>
                </a:solidFill>
                <a:latin typeface="Segoe UI"/>
              </a:rPr>
              <a:t>ALFRED Primary System: CFD Analysis of the Coolant Flow Path</a:t>
            </a:r>
            <a:endParaRPr lang="en-US" sz="2800" b="1" spc="-1" dirty="0">
              <a:solidFill>
                <a:srgbClr val="BE2227"/>
              </a:solidFill>
              <a:latin typeface="Segoe UI"/>
            </a:endParaRPr>
          </a:p>
        </p:txBody>
      </p:sp>
      <p:sp>
        <p:nvSpPr>
          <p:cNvPr id="81" name="TextShape 2"/>
          <p:cNvSpPr txBox="1"/>
          <p:nvPr/>
        </p:nvSpPr>
        <p:spPr>
          <a:xfrm>
            <a:off x="681049" y="5335560"/>
            <a:ext cx="8594150" cy="804600"/>
          </a:xfrm>
          <a:prstGeom prst="rect">
            <a:avLst/>
          </a:prstGeom>
          <a:noFill/>
          <a:ln>
            <a:noFill/>
          </a:ln>
        </p:spPr>
        <p:txBody>
          <a:bodyPr lIns="180000">
            <a:normAutofit fontScale="86000" lnSpcReduction="10000"/>
          </a:bodyPr>
          <a:lstStyle/>
          <a:p>
            <a:pPr>
              <a:lnSpc>
                <a:spcPct val="90000"/>
              </a:lnSpc>
              <a:spcBef>
                <a:spcPts val="1001"/>
              </a:spcBef>
              <a:tabLst>
                <a:tab pos="0" algn="l"/>
              </a:tabLst>
            </a:pPr>
            <a:r>
              <a:rPr lang="en-US" sz="3200" u="sng" spc="-1" dirty="0" smtClean="0">
                <a:solidFill>
                  <a:srgbClr val="000078"/>
                </a:solidFill>
                <a:latin typeface="Segoe UI"/>
              </a:rPr>
              <a:t>Vincent Moreau</a:t>
            </a:r>
            <a:endParaRPr lang="en-US" sz="3200" u="sng" spc="-1" dirty="0" smtClean="0">
              <a:solidFill>
                <a:prstClr val="black"/>
              </a:solidFill>
            </a:endParaRPr>
          </a:p>
          <a:p>
            <a:pPr>
              <a:lnSpc>
                <a:spcPct val="90000"/>
              </a:lnSpc>
              <a:spcBef>
                <a:spcPts val="1001"/>
              </a:spcBef>
              <a:tabLst>
                <a:tab pos="0" algn="l"/>
              </a:tabLst>
            </a:pPr>
            <a:r>
              <a:rPr lang="nl-BE" sz="1700" b="1" spc="-1" dirty="0" smtClean="0">
                <a:solidFill>
                  <a:srgbClr val="000078"/>
                </a:solidFill>
                <a:latin typeface="Segoe UI"/>
                <a:hlinkClick r:id="rId3"/>
              </a:rPr>
              <a:t>moreau@crs4.it</a:t>
            </a:r>
            <a:r>
              <a:rPr lang="nl-BE" sz="1700" b="1" spc="-1" dirty="0" smtClean="0">
                <a:solidFill>
                  <a:srgbClr val="000078"/>
                </a:solidFill>
                <a:latin typeface="Segoe UI"/>
              </a:rPr>
              <a:t>, </a:t>
            </a:r>
            <a:endParaRPr lang="en-US" sz="1700" spc="-1" dirty="0">
              <a:solidFill>
                <a:prstClr val="black"/>
              </a:solidFill>
            </a:endParaRPr>
          </a:p>
        </p:txBody>
      </p:sp>
    </p:spTree>
    <p:extLst>
      <p:ext uri="{BB962C8B-B14F-4D97-AF65-F5344CB8AC3E}">
        <p14:creationId xmlns:p14="http://schemas.microsoft.com/office/powerpoint/2010/main" val="127103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54253"/>
          <a:stretch/>
        </p:blipFill>
        <p:spPr>
          <a:xfrm>
            <a:off x="7834112" y="516355"/>
            <a:ext cx="1880501" cy="2120557"/>
          </a:xfrm>
          <a:prstGeom prst="rect">
            <a:avLst/>
          </a:prstGeom>
        </p:spPr>
      </p:pic>
      <p:graphicFrame>
        <p:nvGraphicFramePr>
          <p:cNvPr id="14" name="Diagramma 13"/>
          <p:cNvGraphicFramePr/>
          <p:nvPr>
            <p:extLst>
              <p:ext uri="{D42A27DB-BD31-4B8C-83A1-F6EECF244321}">
                <p14:modId xmlns:p14="http://schemas.microsoft.com/office/powerpoint/2010/main" val="3754815891"/>
              </p:ext>
            </p:extLst>
          </p:nvPr>
        </p:nvGraphicFramePr>
        <p:xfrm>
          <a:off x="633314" y="620688"/>
          <a:ext cx="6984843" cy="637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1849" r="3307"/>
          <a:stretch/>
        </p:blipFill>
        <p:spPr bwMode="auto">
          <a:xfrm>
            <a:off x="129258" y="2655962"/>
            <a:ext cx="2268000" cy="290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7"/>
          <p:cNvPicPr>
            <a:picLocks noChangeAspect="1"/>
          </p:cNvPicPr>
          <p:nvPr/>
        </p:nvPicPr>
        <p:blipFill rotWithShape="1">
          <a:blip r:embed="rId10">
            <a:extLst>
              <a:ext uri="{28A0092B-C50C-407E-A947-70E740481C1C}">
                <a14:useLocalDpi xmlns:a14="http://schemas.microsoft.com/office/drawing/2010/main" val="0"/>
              </a:ext>
            </a:extLst>
          </a:blip>
          <a:srcRect l="12849" t="3351" r="12487"/>
          <a:stretch/>
        </p:blipFill>
        <p:spPr>
          <a:xfrm>
            <a:off x="2674096" y="2479962"/>
            <a:ext cx="2268000" cy="3079377"/>
          </a:xfrm>
          <a:prstGeom prst="rect">
            <a:avLst/>
          </a:prstGeom>
        </p:spPr>
      </p:pic>
      <p:pic>
        <p:nvPicPr>
          <p:cNvPr id="9" name="Immagine 8"/>
          <p:cNvPicPr>
            <a:picLocks noChangeAspect="1"/>
          </p:cNvPicPr>
          <p:nvPr/>
        </p:nvPicPr>
        <p:blipFill rotWithShape="1">
          <a:blip r:embed="rId11" cstate="print">
            <a:extLst>
              <a:ext uri="{28A0092B-C50C-407E-A947-70E740481C1C}">
                <a14:useLocalDpi xmlns:a14="http://schemas.microsoft.com/office/drawing/2010/main" val="0"/>
              </a:ext>
            </a:extLst>
          </a:blip>
          <a:srcRect l="13682" t="6610" r="11967"/>
          <a:stretch/>
        </p:blipFill>
        <p:spPr>
          <a:xfrm>
            <a:off x="5037363" y="2510545"/>
            <a:ext cx="2268000" cy="2991608"/>
          </a:xfrm>
          <a:prstGeom prst="rect">
            <a:avLst/>
          </a:prstGeom>
        </p:spPr>
      </p:pic>
      <p:pic>
        <p:nvPicPr>
          <p:cNvPr id="10" name="Immagine 9"/>
          <p:cNvPicPr>
            <a:picLocks noChangeAspect="1"/>
          </p:cNvPicPr>
          <p:nvPr/>
        </p:nvPicPr>
        <p:blipFill rotWithShape="1">
          <a:blip r:embed="rId12" cstate="print">
            <a:extLst>
              <a:ext uri="{28A0092B-C50C-407E-A947-70E740481C1C}">
                <a14:useLocalDpi xmlns:a14="http://schemas.microsoft.com/office/drawing/2010/main" val="0"/>
              </a:ext>
            </a:extLst>
          </a:blip>
          <a:srcRect l="14983" t="12222" r="13842"/>
          <a:stretch/>
        </p:blipFill>
        <p:spPr>
          <a:xfrm>
            <a:off x="7426052" y="2706940"/>
            <a:ext cx="2268000" cy="2937247"/>
          </a:xfrm>
          <a:prstGeom prst="rect">
            <a:avLst/>
          </a:prstGeom>
        </p:spPr>
      </p:pic>
      <p:graphicFrame>
        <p:nvGraphicFramePr>
          <p:cNvPr id="17" name="Diagramma 16"/>
          <p:cNvGraphicFramePr/>
          <p:nvPr>
            <p:extLst>
              <p:ext uri="{D42A27DB-BD31-4B8C-83A1-F6EECF244321}">
                <p14:modId xmlns:p14="http://schemas.microsoft.com/office/powerpoint/2010/main" val="3175775821"/>
              </p:ext>
            </p:extLst>
          </p:nvPr>
        </p:nvGraphicFramePr>
        <p:xfrm>
          <a:off x="921346" y="1340768"/>
          <a:ext cx="6622326" cy="11391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CasellaDiTesto 11"/>
          <p:cNvSpPr txBox="1"/>
          <p:nvPr/>
        </p:nvSpPr>
        <p:spPr>
          <a:xfrm>
            <a:off x="548476" y="5644187"/>
            <a:ext cx="1429564" cy="369332"/>
          </a:xfrm>
          <a:prstGeom prst="rect">
            <a:avLst/>
          </a:prstGeom>
          <a:noFill/>
        </p:spPr>
        <p:txBody>
          <a:bodyPr wrap="square" rtlCol="0">
            <a:spAutoFit/>
          </a:bodyPr>
          <a:lstStyle/>
          <a:p>
            <a:r>
              <a:rPr lang="en-US" dirty="0" smtClean="0"/>
              <a:t>IS windows</a:t>
            </a:r>
            <a:endParaRPr lang="en-US" dirty="0"/>
          </a:p>
        </p:txBody>
      </p:sp>
      <p:sp>
        <p:nvSpPr>
          <p:cNvPr id="13" name="CasellaDiTesto 12"/>
          <p:cNvSpPr txBox="1"/>
          <p:nvPr/>
        </p:nvSpPr>
        <p:spPr>
          <a:xfrm>
            <a:off x="3241422" y="5644187"/>
            <a:ext cx="1031051" cy="369332"/>
          </a:xfrm>
          <a:prstGeom prst="rect">
            <a:avLst/>
          </a:prstGeom>
          <a:noFill/>
        </p:spPr>
        <p:txBody>
          <a:bodyPr wrap="none" rtlCol="0">
            <a:spAutoFit/>
          </a:bodyPr>
          <a:lstStyle/>
          <a:p>
            <a:r>
              <a:rPr lang="en-US" dirty="0" smtClean="0"/>
              <a:t>Nominal</a:t>
            </a:r>
          </a:p>
        </p:txBody>
      </p:sp>
      <p:sp>
        <p:nvSpPr>
          <p:cNvPr id="15" name="CasellaDiTesto 14"/>
          <p:cNvSpPr txBox="1"/>
          <p:nvPr/>
        </p:nvSpPr>
        <p:spPr>
          <a:xfrm>
            <a:off x="5782601" y="5677255"/>
            <a:ext cx="787395" cy="369332"/>
          </a:xfrm>
          <a:prstGeom prst="rect">
            <a:avLst/>
          </a:prstGeom>
          <a:noFill/>
        </p:spPr>
        <p:txBody>
          <a:bodyPr wrap="none" rtlCol="0">
            <a:spAutoFit/>
          </a:bodyPr>
          <a:lstStyle/>
          <a:p>
            <a:r>
              <a:rPr lang="en-US" dirty="0" smtClean="0"/>
              <a:t>PLOF</a:t>
            </a:r>
          </a:p>
        </p:txBody>
      </p:sp>
      <p:sp>
        <p:nvSpPr>
          <p:cNvPr id="16" name="CasellaDiTesto 15"/>
          <p:cNvSpPr txBox="1"/>
          <p:nvPr/>
        </p:nvSpPr>
        <p:spPr>
          <a:xfrm>
            <a:off x="7760854" y="5681301"/>
            <a:ext cx="1550424" cy="369332"/>
          </a:xfrm>
          <a:prstGeom prst="rect">
            <a:avLst/>
          </a:prstGeom>
          <a:noFill/>
        </p:spPr>
        <p:txBody>
          <a:bodyPr wrap="none" rtlCol="0">
            <a:spAutoFit/>
          </a:bodyPr>
          <a:lstStyle/>
          <a:p>
            <a:r>
              <a:rPr lang="en-US" dirty="0" smtClean="0"/>
              <a:t>PLOF+LOCA</a:t>
            </a:r>
          </a:p>
        </p:txBody>
      </p:sp>
    </p:spTree>
    <p:extLst>
      <p:ext uri="{BB962C8B-B14F-4D97-AF65-F5344CB8AC3E}">
        <p14:creationId xmlns:p14="http://schemas.microsoft.com/office/powerpoint/2010/main" val="2065647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extLst>
              <p:ext uri="{D42A27DB-BD31-4B8C-83A1-F6EECF244321}">
                <p14:modId xmlns:p14="http://schemas.microsoft.com/office/powerpoint/2010/main" val="1393933098"/>
              </p:ext>
            </p:extLst>
          </p:nvPr>
        </p:nvGraphicFramePr>
        <p:xfrm>
          <a:off x="572125" y="559192"/>
          <a:ext cx="8913600"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9" name="Diagramma 8"/>
          <p:cNvGraphicFramePr/>
          <p:nvPr>
            <p:extLst>
              <p:ext uri="{D42A27DB-BD31-4B8C-83A1-F6EECF244321}">
                <p14:modId xmlns:p14="http://schemas.microsoft.com/office/powerpoint/2010/main" val="2407411807"/>
              </p:ext>
            </p:extLst>
          </p:nvPr>
        </p:nvGraphicFramePr>
        <p:xfrm>
          <a:off x="1713434" y="1381418"/>
          <a:ext cx="7096751"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Immagin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481" y="1844824"/>
            <a:ext cx="9572625" cy="2476500"/>
          </a:xfrm>
          <a:prstGeom prst="rect">
            <a:avLst/>
          </a:prstGeom>
        </p:spPr>
      </p:pic>
      <p:graphicFrame>
        <p:nvGraphicFramePr>
          <p:cNvPr id="10" name="Diagramma 9"/>
          <p:cNvGraphicFramePr/>
          <p:nvPr>
            <p:extLst>
              <p:ext uri="{D42A27DB-BD31-4B8C-83A1-F6EECF244321}">
                <p14:modId xmlns:p14="http://schemas.microsoft.com/office/powerpoint/2010/main" val="739955023"/>
              </p:ext>
            </p:extLst>
          </p:nvPr>
        </p:nvGraphicFramePr>
        <p:xfrm>
          <a:off x="1713434" y="4437112"/>
          <a:ext cx="6630982" cy="14773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8922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09A51C71-ED13-48C3-8EFA-5F8528045F67}"/>
                                            </p:graphicEl>
                                          </p:spTgt>
                                        </p:tgtEl>
                                        <p:attrNameLst>
                                          <p:attrName>style.visibility</p:attrName>
                                        </p:attrNameLst>
                                      </p:cBhvr>
                                      <p:to>
                                        <p:strVal val="visible"/>
                                      </p:to>
                                    </p:set>
                                    <p:animEffect transition="in" filter="fade">
                                      <p:cBhvr>
                                        <p:cTn id="7" dur="500"/>
                                        <p:tgtEl>
                                          <p:spTgt spid="10">
                                            <p:graphicEl>
                                              <a:dgm id="{09A51C71-ED13-48C3-8EFA-5F8528045F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646CB14A-1508-4A89-8F68-48A92ECB47FD}"/>
                                            </p:graphicEl>
                                          </p:spTgt>
                                        </p:tgtEl>
                                        <p:attrNameLst>
                                          <p:attrName>style.visibility</p:attrName>
                                        </p:attrNameLst>
                                      </p:cBhvr>
                                      <p:to>
                                        <p:strVal val="visible"/>
                                      </p:to>
                                    </p:set>
                                    <p:animEffect transition="in" filter="fade">
                                      <p:cBhvr>
                                        <p:cTn id="12" dur="500"/>
                                        <p:tgtEl>
                                          <p:spTgt spid="10">
                                            <p:graphicEl>
                                              <a:dgm id="{646CB14A-1508-4A89-8F68-48A92ECB47F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95CC5975-E84D-4E95-A044-D36AE159F68E}"/>
                                            </p:graphicEl>
                                          </p:spTgt>
                                        </p:tgtEl>
                                        <p:attrNameLst>
                                          <p:attrName>style.visibility</p:attrName>
                                        </p:attrNameLst>
                                      </p:cBhvr>
                                      <p:to>
                                        <p:strVal val="visible"/>
                                      </p:to>
                                    </p:set>
                                    <p:animEffect transition="in" filter="fade">
                                      <p:cBhvr>
                                        <p:cTn id="17" dur="500"/>
                                        <p:tgtEl>
                                          <p:spTgt spid="10">
                                            <p:graphicEl>
                                              <a:dgm id="{95CC5975-E84D-4E95-A044-D36AE159F6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920252" y="1120359"/>
            <a:ext cx="5867271" cy="4464257"/>
            <a:chOff x="1684890" y="1052736"/>
            <a:chExt cx="6062443" cy="4608272"/>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439" y="1052736"/>
              <a:ext cx="1589071"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49" y="1052736"/>
              <a:ext cx="2217092"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922" y="1052736"/>
              <a:ext cx="1636655"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890" y="3501008"/>
              <a:ext cx="1646167"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7252" y="3501008"/>
              <a:ext cx="2307488"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165" y="3501009"/>
              <a:ext cx="1646168" cy="2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5" name="Diagramma 4"/>
          <p:cNvGraphicFramePr/>
          <p:nvPr>
            <p:extLst>
              <p:ext uri="{D42A27DB-BD31-4B8C-83A1-F6EECF244321}">
                <p14:modId xmlns:p14="http://schemas.microsoft.com/office/powerpoint/2010/main" val="2830160499"/>
              </p:ext>
            </p:extLst>
          </p:nvPr>
        </p:nvGraphicFramePr>
        <p:xfrm>
          <a:off x="561306" y="620688"/>
          <a:ext cx="8913600" cy="5216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7" name="Diagramma 6"/>
          <p:cNvGraphicFramePr/>
          <p:nvPr>
            <p:extLst>
              <p:ext uri="{D42A27DB-BD31-4B8C-83A1-F6EECF244321}">
                <p14:modId xmlns:p14="http://schemas.microsoft.com/office/powerpoint/2010/main" val="1046776521"/>
              </p:ext>
            </p:extLst>
          </p:nvPr>
        </p:nvGraphicFramePr>
        <p:xfrm>
          <a:off x="2163005" y="5661248"/>
          <a:ext cx="5391219" cy="64633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59061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1AD15CD3-9BC7-4BA3-9C03-57F4FCBD3BBC}"/>
                                            </p:graphicEl>
                                          </p:spTgt>
                                        </p:tgtEl>
                                        <p:attrNameLst>
                                          <p:attrName>style.visibility</p:attrName>
                                        </p:attrNameLst>
                                      </p:cBhvr>
                                      <p:to>
                                        <p:strVal val="visible"/>
                                      </p:to>
                                    </p:set>
                                    <p:animEffect transition="in" filter="fade">
                                      <p:cBhvr>
                                        <p:cTn id="7" dur="500"/>
                                        <p:tgtEl>
                                          <p:spTgt spid="7">
                                            <p:graphicEl>
                                              <a:dgm id="{1AD15CD3-9BC7-4BA3-9C03-57F4FCBD3BB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04D1018E-28C8-4977-AD60-72D7183BB8E3}"/>
                                            </p:graphicEl>
                                          </p:spTgt>
                                        </p:tgtEl>
                                        <p:attrNameLst>
                                          <p:attrName>style.visibility</p:attrName>
                                        </p:attrNameLst>
                                      </p:cBhvr>
                                      <p:to>
                                        <p:strVal val="visible"/>
                                      </p:to>
                                    </p:set>
                                    <p:animEffect transition="in" filter="fade">
                                      <p:cBhvr>
                                        <p:cTn id="12" dur="500"/>
                                        <p:tgtEl>
                                          <p:spTgt spid="7">
                                            <p:graphicEl>
                                              <a:dgm id="{04D1018E-28C8-4977-AD60-72D7183BB8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a 9"/>
          <p:cNvGraphicFramePr/>
          <p:nvPr>
            <p:extLst>
              <p:ext uri="{D42A27DB-BD31-4B8C-83A1-F6EECF244321}">
                <p14:modId xmlns:p14="http://schemas.microsoft.com/office/powerpoint/2010/main" val="179752282"/>
              </p:ext>
            </p:extLst>
          </p:nvPr>
        </p:nvGraphicFramePr>
        <p:xfrm>
          <a:off x="561239" y="620688"/>
          <a:ext cx="8913600" cy="421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4" name="Immagin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298" y="1052735"/>
            <a:ext cx="8543925" cy="3114675"/>
          </a:xfrm>
          <a:prstGeom prst="rect">
            <a:avLst/>
          </a:prstGeom>
        </p:spPr>
      </p:pic>
      <p:graphicFrame>
        <p:nvGraphicFramePr>
          <p:cNvPr id="11" name="Diagramma 10"/>
          <p:cNvGraphicFramePr/>
          <p:nvPr>
            <p:extLst>
              <p:ext uri="{D42A27DB-BD31-4B8C-83A1-F6EECF244321}">
                <p14:modId xmlns:p14="http://schemas.microsoft.com/office/powerpoint/2010/main" val="2633065841"/>
              </p:ext>
            </p:extLst>
          </p:nvPr>
        </p:nvGraphicFramePr>
        <p:xfrm>
          <a:off x="783135" y="4423841"/>
          <a:ext cx="8136904" cy="14773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ettangolo arrotondato 7"/>
          <p:cNvSpPr/>
          <p:nvPr/>
        </p:nvSpPr>
        <p:spPr>
          <a:xfrm>
            <a:off x="4394387" y="1205135"/>
            <a:ext cx="914400" cy="2871937"/>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arrotondato 8"/>
          <p:cNvSpPr/>
          <p:nvPr/>
        </p:nvSpPr>
        <p:spPr>
          <a:xfrm>
            <a:off x="586458" y="3240000"/>
            <a:ext cx="8255768" cy="360040"/>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arrotondato 11"/>
          <p:cNvSpPr/>
          <p:nvPr/>
        </p:nvSpPr>
        <p:spPr>
          <a:xfrm>
            <a:off x="7834114" y="1205135"/>
            <a:ext cx="914400" cy="2871938"/>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arrotondato 13"/>
          <p:cNvSpPr/>
          <p:nvPr/>
        </p:nvSpPr>
        <p:spPr>
          <a:xfrm>
            <a:off x="3297610" y="1205135"/>
            <a:ext cx="914400" cy="2871938"/>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arrotondato 14"/>
          <p:cNvSpPr/>
          <p:nvPr/>
        </p:nvSpPr>
        <p:spPr>
          <a:xfrm>
            <a:off x="633376" y="3620589"/>
            <a:ext cx="8255768" cy="456483"/>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9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102A4FD9-79E0-4E88-BF05-BBC237B55B81}"/>
                                            </p:graphicEl>
                                          </p:spTgt>
                                        </p:tgtEl>
                                        <p:attrNameLst>
                                          <p:attrName>style.visibility</p:attrName>
                                        </p:attrNameLst>
                                      </p:cBhvr>
                                      <p:to>
                                        <p:strVal val="visible"/>
                                      </p:to>
                                    </p:set>
                                    <p:animEffect transition="in" filter="fade">
                                      <p:cBhvr>
                                        <p:cTn id="7" dur="500"/>
                                        <p:tgtEl>
                                          <p:spTgt spid="11">
                                            <p:graphicEl>
                                              <a:dgm id="{102A4FD9-79E0-4E88-BF05-BBC237B55B8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graphicEl>
                                              <a:dgm id="{C2F04991-DA42-411C-AB7B-25DA2D47DA75}"/>
                                            </p:graphicEl>
                                          </p:spTgt>
                                        </p:tgtEl>
                                        <p:attrNameLst>
                                          <p:attrName>style.visibility</p:attrName>
                                        </p:attrNameLst>
                                      </p:cBhvr>
                                      <p:to>
                                        <p:strVal val="visible"/>
                                      </p:to>
                                    </p:set>
                                    <p:animEffect transition="in" filter="fade">
                                      <p:cBhvr>
                                        <p:cTn id="18" dur="500"/>
                                        <p:tgtEl>
                                          <p:spTgt spid="11">
                                            <p:graphicEl>
                                              <a:dgm id="{C2F04991-DA42-411C-AB7B-25DA2D47DA75}"/>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xit" presetSubtype="0" fill="hold" grpId="1"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graphicEl>
                                              <a:dgm id="{11050987-569E-45F1-A0AC-EAED21C203A2}"/>
                                            </p:graphicEl>
                                          </p:spTgt>
                                        </p:tgtEl>
                                        <p:attrNameLst>
                                          <p:attrName>style.visibility</p:attrName>
                                        </p:attrNameLst>
                                      </p:cBhvr>
                                      <p:to>
                                        <p:strVal val="visible"/>
                                      </p:to>
                                    </p:set>
                                    <p:animEffect transition="in" filter="fade">
                                      <p:cBhvr>
                                        <p:cTn id="29" dur="500"/>
                                        <p:tgtEl>
                                          <p:spTgt spid="11">
                                            <p:graphicEl>
                                              <a:dgm id="{11050987-569E-45F1-A0AC-EAED21C203A2}"/>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P spid="8" grpId="0" animBg="1"/>
      <p:bldP spid="8" grpId="1" animBg="1"/>
      <p:bldP spid="9" grpId="0" animBg="1"/>
      <p:bldP spid="9" grpId="1" animBg="1"/>
      <p:bldP spid="12" grpId="0" animBg="1"/>
      <p:bldP spid="12" grpId="1"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a 9"/>
          <p:cNvGraphicFramePr/>
          <p:nvPr>
            <p:extLst>
              <p:ext uri="{D42A27DB-BD31-4B8C-83A1-F6EECF244321}">
                <p14:modId xmlns:p14="http://schemas.microsoft.com/office/powerpoint/2010/main" val="2508120545"/>
              </p:ext>
            </p:extLst>
          </p:nvPr>
        </p:nvGraphicFramePr>
        <p:xfrm>
          <a:off x="561306" y="631200"/>
          <a:ext cx="8913600"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13" name="Diagramma 12"/>
          <p:cNvGraphicFramePr/>
          <p:nvPr>
            <p:extLst>
              <p:ext uri="{D42A27DB-BD31-4B8C-83A1-F6EECF244321}">
                <p14:modId xmlns:p14="http://schemas.microsoft.com/office/powerpoint/2010/main" val="3951570621"/>
              </p:ext>
            </p:extLst>
          </p:nvPr>
        </p:nvGraphicFramePr>
        <p:xfrm>
          <a:off x="201266" y="1385619"/>
          <a:ext cx="2838384" cy="47443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uppo 13"/>
          <p:cNvGrpSpPr/>
          <p:nvPr/>
        </p:nvGrpSpPr>
        <p:grpSpPr>
          <a:xfrm>
            <a:off x="3193909" y="1333380"/>
            <a:ext cx="6199310" cy="4746909"/>
            <a:chOff x="2838385" y="1308600"/>
            <a:chExt cx="6199310" cy="4746909"/>
          </a:xfrm>
        </p:grpSpPr>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8385" y="1333380"/>
              <a:ext cx="151057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13695" y="1308600"/>
              <a:ext cx="233920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53994" y="1308600"/>
              <a:ext cx="22837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23629" y="3280023"/>
              <a:ext cx="134008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65762" y="3249996"/>
              <a:ext cx="201012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9631" y="3299073"/>
              <a:ext cx="201806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887230" y="5109714"/>
              <a:ext cx="1368151" cy="646331"/>
            </a:xfrm>
            <a:prstGeom prst="rect">
              <a:avLst/>
            </a:prstGeom>
            <a:noFill/>
          </p:spPr>
          <p:txBody>
            <a:bodyPr wrap="square" rtlCol="0">
              <a:spAutoFit/>
            </a:bodyPr>
            <a:lstStyle/>
            <a:p>
              <a:r>
                <a:rPr lang="en-US" dirty="0" smtClean="0"/>
                <a:t>SG normal mode</a:t>
              </a:r>
              <a:endParaRPr lang="en-US" dirty="0"/>
            </a:p>
          </p:txBody>
        </p:sp>
        <p:sp>
          <p:nvSpPr>
            <p:cNvPr id="11" name="CasellaDiTesto 10"/>
            <p:cNvSpPr txBox="1"/>
            <p:nvPr/>
          </p:nvSpPr>
          <p:spPr>
            <a:xfrm>
              <a:off x="4413695" y="5121470"/>
              <a:ext cx="1523121" cy="646331"/>
            </a:xfrm>
            <a:prstGeom prst="rect">
              <a:avLst/>
            </a:prstGeom>
            <a:noFill/>
          </p:spPr>
          <p:txBody>
            <a:bodyPr wrap="square" rtlCol="0">
              <a:spAutoFit/>
            </a:bodyPr>
            <a:lstStyle/>
            <a:p>
              <a:r>
                <a:rPr lang="en-US" dirty="0" smtClean="0"/>
                <a:t>SG normal </a:t>
              </a:r>
              <a:r>
                <a:rPr lang="en-US" dirty="0" err="1" smtClean="0"/>
                <a:t>mode+LOCA</a:t>
              </a:r>
              <a:endParaRPr lang="en-US" dirty="0"/>
            </a:p>
          </p:txBody>
        </p:sp>
        <p:sp>
          <p:nvSpPr>
            <p:cNvPr id="12" name="CasellaDiTesto 11"/>
            <p:cNvSpPr txBox="1"/>
            <p:nvPr/>
          </p:nvSpPr>
          <p:spPr>
            <a:xfrm>
              <a:off x="6962100" y="5109713"/>
              <a:ext cx="1368151" cy="646331"/>
            </a:xfrm>
            <a:prstGeom prst="rect">
              <a:avLst/>
            </a:prstGeom>
            <a:noFill/>
          </p:spPr>
          <p:txBody>
            <a:bodyPr wrap="square" rtlCol="0">
              <a:spAutoFit/>
            </a:bodyPr>
            <a:lstStyle/>
            <a:p>
              <a:r>
                <a:rPr lang="en-US" dirty="0" smtClean="0"/>
                <a:t>SG in DHR mode</a:t>
              </a:r>
              <a:endParaRPr lang="en-US" dirty="0"/>
            </a:p>
          </p:txBody>
        </p:sp>
        <p:sp>
          <p:nvSpPr>
            <p:cNvPr id="7" name="Parentesi graffa aperta 6"/>
            <p:cNvSpPr/>
            <p:nvPr/>
          </p:nvSpPr>
          <p:spPr>
            <a:xfrm rot="16200000">
              <a:off x="4002132" y="5123530"/>
              <a:ext cx="299465" cy="15644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CasellaDiTesto 8"/>
          <p:cNvSpPr txBox="1"/>
          <p:nvPr/>
        </p:nvSpPr>
        <p:spPr>
          <a:xfrm>
            <a:off x="3193909" y="6044421"/>
            <a:ext cx="1915909" cy="369332"/>
          </a:xfrm>
          <a:prstGeom prst="rect">
            <a:avLst/>
          </a:prstGeom>
          <a:noFill/>
        </p:spPr>
        <p:txBody>
          <a:bodyPr wrap="none" rtlCol="0">
            <a:spAutoFit/>
          </a:bodyPr>
          <a:lstStyle/>
          <a:p>
            <a:r>
              <a:rPr lang="en-US" dirty="0" smtClean="0"/>
              <a:t>Low temperature</a:t>
            </a:r>
            <a:endParaRPr lang="en-US" dirty="0"/>
          </a:p>
        </p:txBody>
      </p:sp>
    </p:spTree>
    <p:extLst>
      <p:ext uri="{BB962C8B-B14F-4D97-AF65-F5344CB8AC3E}">
        <p14:creationId xmlns:p14="http://schemas.microsoft.com/office/powerpoint/2010/main" val="203189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graphicEl>
                                              <a:dgm id="{3240B23B-BAF0-4FBD-AC69-6FCF147B625D}"/>
                                            </p:graphicEl>
                                          </p:spTgt>
                                        </p:tgtEl>
                                        <p:attrNameLst>
                                          <p:attrName>style.visibility</p:attrName>
                                        </p:attrNameLst>
                                      </p:cBhvr>
                                      <p:to>
                                        <p:strVal val="visible"/>
                                      </p:to>
                                    </p:set>
                                    <p:animEffect transition="in" filter="fade">
                                      <p:cBhvr>
                                        <p:cTn id="7" dur="500"/>
                                        <p:tgtEl>
                                          <p:spTgt spid="13">
                                            <p:graphicEl>
                                              <a:dgm id="{3240B23B-BAF0-4FBD-AC69-6FCF147B62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graphicEl>
                                              <a:dgm id="{26A5CD37-AB1A-4651-9C35-82085610E49A}"/>
                                            </p:graphicEl>
                                          </p:spTgt>
                                        </p:tgtEl>
                                        <p:attrNameLst>
                                          <p:attrName>style.visibility</p:attrName>
                                        </p:attrNameLst>
                                      </p:cBhvr>
                                      <p:to>
                                        <p:strVal val="visible"/>
                                      </p:to>
                                    </p:set>
                                    <p:animEffect transition="in" filter="fade">
                                      <p:cBhvr>
                                        <p:cTn id="12" dur="500"/>
                                        <p:tgtEl>
                                          <p:spTgt spid="13">
                                            <p:graphicEl>
                                              <a:dgm id="{26A5CD37-AB1A-4651-9C35-82085610E49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graphicEl>
                                              <a:dgm id="{056248B5-6351-4B12-8FC9-0A2E874EA2EE}"/>
                                            </p:graphicEl>
                                          </p:spTgt>
                                        </p:tgtEl>
                                        <p:attrNameLst>
                                          <p:attrName>style.visibility</p:attrName>
                                        </p:attrNameLst>
                                      </p:cBhvr>
                                      <p:to>
                                        <p:strVal val="visible"/>
                                      </p:to>
                                    </p:set>
                                    <p:animEffect transition="in" filter="fade">
                                      <p:cBhvr>
                                        <p:cTn id="17" dur="500"/>
                                        <p:tgtEl>
                                          <p:spTgt spid="13">
                                            <p:graphicEl>
                                              <a:dgm id="{056248B5-6351-4B12-8FC9-0A2E874EA2E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graphicEl>
                                              <a:dgm id="{919D0469-3A38-4B4F-8A15-F4D583A821C3}"/>
                                            </p:graphicEl>
                                          </p:spTgt>
                                        </p:tgtEl>
                                        <p:attrNameLst>
                                          <p:attrName>style.visibility</p:attrName>
                                        </p:attrNameLst>
                                      </p:cBhvr>
                                      <p:to>
                                        <p:strVal val="visible"/>
                                      </p:to>
                                    </p:set>
                                    <p:animEffect transition="in" filter="fade">
                                      <p:cBhvr>
                                        <p:cTn id="22" dur="500"/>
                                        <p:tgtEl>
                                          <p:spTgt spid="13">
                                            <p:graphicEl>
                                              <a:dgm id="{919D0469-3A38-4B4F-8A15-F4D583A821C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graphicEl>
                                              <a:dgm id="{EE71D71C-203E-412C-80B8-EB11CDCCC122}"/>
                                            </p:graphicEl>
                                          </p:spTgt>
                                        </p:tgtEl>
                                        <p:attrNameLst>
                                          <p:attrName>style.visibility</p:attrName>
                                        </p:attrNameLst>
                                      </p:cBhvr>
                                      <p:to>
                                        <p:strVal val="visible"/>
                                      </p:to>
                                    </p:set>
                                    <p:animEffect transition="in" filter="fade">
                                      <p:cBhvr>
                                        <p:cTn id="27" dur="500"/>
                                        <p:tgtEl>
                                          <p:spTgt spid="13">
                                            <p:graphicEl>
                                              <a:dgm id="{EE71D71C-203E-412C-80B8-EB11CDCCC1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3387751120"/>
              </p:ext>
            </p:extLst>
          </p:nvPr>
        </p:nvGraphicFramePr>
        <p:xfrm>
          <a:off x="561306" y="703208"/>
          <a:ext cx="8913600"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338" y="1468082"/>
            <a:ext cx="3594249" cy="3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0180" y="1432082"/>
            <a:ext cx="3975066"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77330" y="4693786"/>
            <a:ext cx="2531462" cy="369332"/>
          </a:xfrm>
          <a:prstGeom prst="rect">
            <a:avLst/>
          </a:prstGeom>
          <a:noFill/>
        </p:spPr>
        <p:txBody>
          <a:bodyPr wrap="none" rtlCol="0">
            <a:spAutoFit/>
          </a:bodyPr>
          <a:lstStyle/>
          <a:p>
            <a:r>
              <a:rPr lang="en-US" dirty="0" smtClean="0"/>
              <a:t>All window layers open</a:t>
            </a:r>
            <a:endParaRPr lang="en-US" dirty="0"/>
          </a:p>
        </p:txBody>
      </p:sp>
      <p:sp>
        <p:nvSpPr>
          <p:cNvPr id="7" name="CasellaDiTesto 6"/>
          <p:cNvSpPr txBox="1"/>
          <p:nvPr/>
        </p:nvSpPr>
        <p:spPr>
          <a:xfrm>
            <a:off x="4894246" y="4693786"/>
            <a:ext cx="3390672" cy="369332"/>
          </a:xfrm>
          <a:prstGeom prst="rect">
            <a:avLst/>
          </a:prstGeom>
          <a:noFill/>
        </p:spPr>
        <p:txBody>
          <a:bodyPr wrap="none" rtlCol="0">
            <a:spAutoFit/>
          </a:bodyPr>
          <a:lstStyle/>
          <a:p>
            <a:r>
              <a:rPr lang="en-US" dirty="0" smtClean="0"/>
              <a:t>Only 3 top window layers open</a:t>
            </a:r>
            <a:endParaRPr lang="en-US" dirty="0"/>
          </a:p>
        </p:txBody>
      </p:sp>
      <p:graphicFrame>
        <p:nvGraphicFramePr>
          <p:cNvPr id="8" name="Diagramma 7"/>
          <p:cNvGraphicFramePr/>
          <p:nvPr>
            <p:extLst>
              <p:ext uri="{D42A27DB-BD31-4B8C-83A1-F6EECF244321}">
                <p14:modId xmlns:p14="http://schemas.microsoft.com/office/powerpoint/2010/main" val="2130821714"/>
              </p:ext>
            </p:extLst>
          </p:nvPr>
        </p:nvGraphicFramePr>
        <p:xfrm>
          <a:off x="1425402" y="5266074"/>
          <a:ext cx="6353021" cy="6463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036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4021856047"/>
              </p:ext>
            </p:extLst>
          </p:nvPr>
        </p:nvGraphicFramePr>
        <p:xfrm>
          <a:off x="2001466" y="548680"/>
          <a:ext cx="5688632" cy="545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298" y="1124744"/>
            <a:ext cx="2205198"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2279" y="1106444"/>
            <a:ext cx="2355066"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2296" y="1127038"/>
            <a:ext cx="4317621"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ma 6"/>
          <p:cNvGraphicFramePr/>
          <p:nvPr>
            <p:extLst>
              <p:ext uri="{D42A27DB-BD31-4B8C-83A1-F6EECF244321}">
                <p14:modId xmlns:p14="http://schemas.microsoft.com/office/powerpoint/2010/main" val="3283383959"/>
              </p:ext>
            </p:extLst>
          </p:nvPr>
        </p:nvGraphicFramePr>
        <p:xfrm>
          <a:off x="1006496" y="4437112"/>
          <a:ext cx="7776864" cy="64633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8" name="Diagramma 7"/>
          <p:cNvGraphicFramePr/>
          <p:nvPr>
            <p:extLst>
              <p:ext uri="{D42A27DB-BD31-4B8C-83A1-F6EECF244321}">
                <p14:modId xmlns:p14="http://schemas.microsoft.com/office/powerpoint/2010/main" val="1649022226"/>
              </p:ext>
            </p:extLst>
          </p:nvPr>
        </p:nvGraphicFramePr>
        <p:xfrm>
          <a:off x="259749" y="5210591"/>
          <a:ext cx="2664296" cy="64633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3" name="Diagramma 12"/>
          <p:cNvGraphicFramePr/>
          <p:nvPr>
            <p:extLst>
              <p:ext uri="{D42A27DB-BD31-4B8C-83A1-F6EECF244321}">
                <p14:modId xmlns:p14="http://schemas.microsoft.com/office/powerpoint/2010/main" val="3384827591"/>
              </p:ext>
            </p:extLst>
          </p:nvPr>
        </p:nvGraphicFramePr>
        <p:xfrm>
          <a:off x="3369618" y="5220324"/>
          <a:ext cx="2017499" cy="64633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14" name="Diagramma 13"/>
          <p:cNvGraphicFramePr/>
          <p:nvPr>
            <p:extLst>
              <p:ext uri="{D42A27DB-BD31-4B8C-83A1-F6EECF244321}">
                <p14:modId xmlns:p14="http://schemas.microsoft.com/office/powerpoint/2010/main" val="3050485514"/>
              </p:ext>
            </p:extLst>
          </p:nvPr>
        </p:nvGraphicFramePr>
        <p:xfrm>
          <a:off x="6321946" y="5219908"/>
          <a:ext cx="2941831" cy="369332"/>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15" name="Diagramma 14"/>
          <p:cNvGraphicFramePr/>
          <p:nvPr>
            <p:extLst>
              <p:ext uri="{D42A27DB-BD31-4B8C-83A1-F6EECF244321}">
                <p14:modId xmlns:p14="http://schemas.microsoft.com/office/powerpoint/2010/main" val="3862761983"/>
              </p:ext>
            </p:extLst>
          </p:nvPr>
        </p:nvGraphicFramePr>
        <p:xfrm>
          <a:off x="6537970" y="5949280"/>
          <a:ext cx="2454518" cy="36933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16" name="Diagramma 15"/>
          <p:cNvGraphicFramePr/>
          <p:nvPr>
            <p:extLst>
              <p:ext uri="{D42A27DB-BD31-4B8C-83A1-F6EECF244321}">
                <p14:modId xmlns:p14="http://schemas.microsoft.com/office/powerpoint/2010/main" val="2261308816"/>
              </p:ext>
            </p:extLst>
          </p:nvPr>
        </p:nvGraphicFramePr>
        <p:xfrm>
          <a:off x="5961906" y="5589240"/>
          <a:ext cx="3557384" cy="369332"/>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
        <p:nvSpPr>
          <p:cNvPr id="17" name="Freccia a destra 16"/>
          <p:cNvSpPr/>
          <p:nvPr/>
        </p:nvSpPr>
        <p:spPr>
          <a:xfrm rot="18185059">
            <a:off x="-117378" y="3838104"/>
            <a:ext cx="1411089"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a destra 20"/>
          <p:cNvSpPr/>
          <p:nvPr/>
        </p:nvSpPr>
        <p:spPr>
          <a:xfrm rot="19921613">
            <a:off x="2565713" y="3735918"/>
            <a:ext cx="1411089"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ccia a destra 21"/>
          <p:cNvSpPr/>
          <p:nvPr/>
        </p:nvSpPr>
        <p:spPr>
          <a:xfrm rot="19921613">
            <a:off x="5417072" y="2867534"/>
            <a:ext cx="1411089"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ccia a destra 22"/>
          <p:cNvSpPr/>
          <p:nvPr/>
        </p:nvSpPr>
        <p:spPr>
          <a:xfrm rot="18631952">
            <a:off x="7145263" y="2718765"/>
            <a:ext cx="1411089"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1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 calcmode="lin" valueType="num">
                                      <p:cBhvr>
                                        <p:cTn id="28" dur="1000" fill="hold"/>
                                        <p:tgtEl>
                                          <p:spTgt spid="21"/>
                                        </p:tgtEl>
                                        <p:attrNameLst>
                                          <p:attrName>style.rotation</p:attrName>
                                        </p:attrNameLst>
                                      </p:cBhvr>
                                      <p:tavLst>
                                        <p:tav tm="0">
                                          <p:val>
                                            <p:fltVal val="90"/>
                                          </p:val>
                                        </p:tav>
                                        <p:tav tm="100000">
                                          <p:val>
                                            <p:fltVal val="0"/>
                                          </p:val>
                                        </p:tav>
                                      </p:tavLst>
                                    </p:anim>
                                    <p:animEffect transition="in" filter="fade">
                                      <p:cBhvr>
                                        <p:cTn id="29" dur="1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fltVal val="0"/>
                                          </p:val>
                                        </p:tav>
                                        <p:tav tm="100000">
                                          <p:val>
                                            <p:strVal val="#ppt_w"/>
                                          </p:val>
                                        </p:tav>
                                      </p:tavLst>
                                    </p:anim>
                                    <p:anim calcmode="lin" valueType="num">
                                      <p:cBhvr>
                                        <p:cTn id="51" dur="1000" fill="hold"/>
                                        <p:tgtEl>
                                          <p:spTgt spid="22"/>
                                        </p:tgtEl>
                                        <p:attrNameLst>
                                          <p:attrName>ppt_h</p:attrName>
                                        </p:attrNameLst>
                                      </p:cBhvr>
                                      <p:tavLst>
                                        <p:tav tm="0">
                                          <p:val>
                                            <p:fltVal val="0"/>
                                          </p:val>
                                        </p:tav>
                                        <p:tav tm="100000">
                                          <p:val>
                                            <p:strVal val="#ppt_h"/>
                                          </p:val>
                                        </p:tav>
                                      </p:tavLst>
                                    </p:anim>
                                    <p:anim calcmode="lin" valueType="num">
                                      <p:cBhvr>
                                        <p:cTn id="52" dur="1000" fill="hold"/>
                                        <p:tgtEl>
                                          <p:spTgt spid="22"/>
                                        </p:tgtEl>
                                        <p:attrNameLst>
                                          <p:attrName>style.rotation</p:attrName>
                                        </p:attrNameLst>
                                      </p:cBhvr>
                                      <p:tavLst>
                                        <p:tav tm="0">
                                          <p:val>
                                            <p:fltVal val="90"/>
                                          </p:val>
                                        </p:tav>
                                        <p:tav tm="100000">
                                          <p:val>
                                            <p:fltVal val="0"/>
                                          </p:val>
                                        </p:tav>
                                      </p:tavLst>
                                    </p:anim>
                                    <p:animEffect transition="in" filter="fade">
                                      <p:cBhvr>
                                        <p:cTn id="53" dur="1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7" presetClass="emph" presetSubtype="0" repeatCount="indefinite" fill="remove" grpId="1" nodeType="clickEffect">
                                  <p:stCondLst>
                                    <p:cond delay="0"/>
                                  </p:stCondLst>
                                  <p:endCondLst>
                                    <p:cond evt="onNext" delay="0">
                                      <p:tgtEl>
                                        <p:sldTgt/>
                                      </p:tgtEl>
                                    </p:cond>
                                  </p:endCondLst>
                                  <p:childTnLst>
                                    <p:animClr clrSpc="rgb" dir="cw">
                                      <p:cBhvr override="childStyle">
                                        <p:cTn id="57" dur="500" autoRev="1" fill="remove"/>
                                        <p:tgtEl>
                                          <p:spTgt spid="22"/>
                                        </p:tgtEl>
                                        <p:attrNameLst>
                                          <p:attrName>style.color</p:attrName>
                                        </p:attrNameLst>
                                      </p:cBhvr>
                                      <p:to>
                                        <a:schemeClr val="bg1"/>
                                      </p:to>
                                    </p:animClr>
                                    <p:animClr clrSpc="rgb" dir="cw">
                                      <p:cBhvr>
                                        <p:cTn id="58" dur="500" autoRev="1" fill="remove"/>
                                        <p:tgtEl>
                                          <p:spTgt spid="22"/>
                                        </p:tgtEl>
                                        <p:attrNameLst>
                                          <p:attrName>fillcolor</p:attrName>
                                        </p:attrNameLst>
                                      </p:cBhvr>
                                      <p:to>
                                        <a:schemeClr val="bg1"/>
                                      </p:to>
                                    </p:animClr>
                                    <p:set>
                                      <p:cBhvr>
                                        <p:cTn id="59" dur="500" autoRev="1" fill="remove"/>
                                        <p:tgtEl>
                                          <p:spTgt spid="22"/>
                                        </p:tgtEl>
                                        <p:attrNameLst>
                                          <p:attrName>fill.type</p:attrName>
                                        </p:attrNameLst>
                                      </p:cBhvr>
                                      <p:to>
                                        <p:strVal val="solid"/>
                                      </p:to>
                                    </p:set>
                                    <p:set>
                                      <p:cBhvr>
                                        <p:cTn id="60" dur="50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13" grpId="0">
        <p:bldAsOne/>
      </p:bldGraphic>
      <p:bldGraphic spid="14" grpId="0">
        <p:bldAsOne/>
      </p:bldGraphic>
      <p:bldGraphic spid="15" grpId="0">
        <p:bldAsOne/>
      </p:bldGraphic>
      <p:bldGraphic spid="16" grpId="0">
        <p:bldAsOne/>
      </p:bldGraphic>
      <p:bldP spid="17" grpId="0" animBg="1"/>
      <p:bldP spid="21" grpId="0" animBg="1"/>
      <p:bldP spid="22" grpId="0" animBg="1"/>
      <p:bldP spid="22" grpId="1"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402" y="1052736"/>
            <a:ext cx="6615800" cy="3802360"/>
          </a:xfrm>
          <a:prstGeom prst="rect">
            <a:avLst/>
          </a:prstGeom>
        </p:spPr>
      </p:pic>
      <p:graphicFrame>
        <p:nvGraphicFramePr>
          <p:cNvPr id="13" name="Diagramma 12"/>
          <p:cNvGraphicFramePr/>
          <p:nvPr>
            <p:extLst>
              <p:ext uri="{D42A27DB-BD31-4B8C-83A1-F6EECF244321}">
                <p14:modId xmlns:p14="http://schemas.microsoft.com/office/powerpoint/2010/main" val="2131147831"/>
              </p:ext>
            </p:extLst>
          </p:nvPr>
        </p:nvGraphicFramePr>
        <p:xfrm>
          <a:off x="1031593" y="4725144"/>
          <a:ext cx="7541488"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Diagramma 19"/>
          <p:cNvGraphicFramePr/>
          <p:nvPr>
            <p:extLst>
              <p:ext uri="{D42A27DB-BD31-4B8C-83A1-F6EECF244321}">
                <p14:modId xmlns:p14="http://schemas.microsoft.com/office/powerpoint/2010/main" val="3432837202"/>
              </p:ext>
            </p:extLst>
          </p:nvPr>
        </p:nvGraphicFramePr>
        <p:xfrm>
          <a:off x="950872" y="5157192"/>
          <a:ext cx="7675330"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ma 20"/>
          <p:cNvGraphicFramePr/>
          <p:nvPr>
            <p:extLst>
              <p:ext uri="{D42A27DB-BD31-4B8C-83A1-F6EECF244321}">
                <p14:modId xmlns:p14="http://schemas.microsoft.com/office/powerpoint/2010/main" val="3750696227"/>
              </p:ext>
            </p:extLst>
          </p:nvPr>
        </p:nvGraphicFramePr>
        <p:xfrm>
          <a:off x="705322" y="5589240"/>
          <a:ext cx="8167184" cy="36933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2" name="Diagramma 21"/>
          <p:cNvGraphicFramePr/>
          <p:nvPr>
            <p:extLst>
              <p:ext uri="{D42A27DB-BD31-4B8C-83A1-F6EECF244321}">
                <p14:modId xmlns:p14="http://schemas.microsoft.com/office/powerpoint/2010/main" val="3371089057"/>
              </p:ext>
            </p:extLst>
          </p:nvPr>
        </p:nvGraphicFramePr>
        <p:xfrm>
          <a:off x="557104" y="6011996"/>
          <a:ext cx="8490466" cy="369332"/>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9" name="Rettangolo arrotondato 8"/>
          <p:cNvSpPr/>
          <p:nvPr/>
        </p:nvSpPr>
        <p:spPr>
          <a:xfrm>
            <a:off x="1497410" y="3312000"/>
            <a:ext cx="6408712" cy="198000"/>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arrotondato 9"/>
          <p:cNvSpPr/>
          <p:nvPr/>
        </p:nvSpPr>
        <p:spPr>
          <a:xfrm>
            <a:off x="1497410" y="1988840"/>
            <a:ext cx="6408712" cy="216024"/>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arrotondato 10"/>
          <p:cNvSpPr/>
          <p:nvPr/>
        </p:nvSpPr>
        <p:spPr>
          <a:xfrm>
            <a:off x="5552394" y="1225732"/>
            <a:ext cx="540000" cy="3456384"/>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ma 11"/>
          <p:cNvGraphicFramePr/>
          <p:nvPr>
            <p:extLst>
              <p:ext uri="{D42A27DB-BD31-4B8C-83A1-F6EECF244321}">
                <p14:modId xmlns:p14="http://schemas.microsoft.com/office/powerpoint/2010/main" val="2629763797"/>
              </p:ext>
            </p:extLst>
          </p:nvPr>
        </p:nvGraphicFramePr>
        <p:xfrm>
          <a:off x="929297" y="559216"/>
          <a:ext cx="8011842" cy="565528"/>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4" name="Rettangolo arrotondato 13"/>
          <p:cNvSpPr/>
          <p:nvPr/>
        </p:nvSpPr>
        <p:spPr>
          <a:xfrm>
            <a:off x="4057770" y="1225724"/>
            <a:ext cx="824016" cy="3456384"/>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arrotondato 16"/>
          <p:cNvSpPr/>
          <p:nvPr/>
        </p:nvSpPr>
        <p:spPr>
          <a:xfrm>
            <a:off x="1497410" y="4077072"/>
            <a:ext cx="6408712" cy="198000"/>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arrotondato 17"/>
          <p:cNvSpPr/>
          <p:nvPr/>
        </p:nvSpPr>
        <p:spPr>
          <a:xfrm>
            <a:off x="1497410" y="4291422"/>
            <a:ext cx="6408712" cy="198000"/>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arrotondato 18"/>
          <p:cNvSpPr/>
          <p:nvPr/>
        </p:nvSpPr>
        <p:spPr>
          <a:xfrm>
            <a:off x="6753994" y="1225732"/>
            <a:ext cx="1152128" cy="3456384"/>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arrotondato 25"/>
          <p:cNvSpPr/>
          <p:nvPr/>
        </p:nvSpPr>
        <p:spPr>
          <a:xfrm>
            <a:off x="1497410" y="3879072"/>
            <a:ext cx="6408712" cy="198000"/>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arrotondato 26"/>
          <p:cNvSpPr/>
          <p:nvPr/>
        </p:nvSpPr>
        <p:spPr>
          <a:xfrm>
            <a:off x="1490589" y="3510000"/>
            <a:ext cx="6408712" cy="369072"/>
          </a:xfrm>
          <a:prstGeom prst="round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3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500"/>
                            </p:stCondLst>
                            <p:childTnLst>
                              <p:par>
                                <p:cTn id="47" presetID="10" presetClass="entr" presetSubtype="0" fill="hold" grpId="1" nodeType="afterEffect">
                                  <p:stCondLst>
                                    <p:cond delay="20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3000"/>
                            </p:stCondLst>
                            <p:childTnLst>
                              <p:par>
                                <p:cTn id="51" presetID="10" presetClass="entr" presetSubtype="0" fill="hold" grpId="0" nodeType="afterEffect">
                                  <p:stCondLst>
                                    <p:cond delay="200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xit" presetSubtype="0" fill="hold" grpId="0"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par>
                          <p:cTn id="72" fill="hold">
                            <p:stCondLst>
                              <p:cond delay="1000"/>
                            </p:stCondLst>
                            <p:childTnLst>
                              <p:par>
                                <p:cTn id="73" presetID="10" presetClass="entr" presetSubtype="0" fill="hold" grpId="1" nodeType="afterEffect">
                                  <p:stCondLst>
                                    <p:cond delay="20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20" grpId="0">
        <p:bldAsOne/>
      </p:bldGraphic>
      <p:bldGraphic spid="21" grpId="0">
        <p:bldAsOne/>
      </p:bldGraphic>
      <p:bldGraphic spid="22" grpId="0">
        <p:bldAsOne/>
      </p:bldGraphic>
      <p:bldP spid="9" grpId="0" animBg="1"/>
      <p:bldP spid="9" grpId="1" animBg="1"/>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6"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extLst>
              <p:ext uri="{D42A27DB-BD31-4B8C-83A1-F6EECF244321}">
                <p14:modId xmlns:p14="http://schemas.microsoft.com/office/powerpoint/2010/main" val="4174895530"/>
              </p:ext>
            </p:extLst>
          </p:nvPr>
        </p:nvGraphicFramePr>
        <p:xfrm>
          <a:off x="1458878" y="620688"/>
          <a:ext cx="7488899"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676" y="1557112"/>
            <a:ext cx="2290044"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7570" y="1557112"/>
            <a:ext cx="3387489"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962" y="1413096"/>
            <a:ext cx="3013216"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Diagramma 8"/>
          <p:cNvGraphicFramePr/>
          <p:nvPr>
            <p:extLst>
              <p:ext uri="{D42A27DB-BD31-4B8C-83A1-F6EECF244321}">
                <p14:modId xmlns:p14="http://schemas.microsoft.com/office/powerpoint/2010/main" val="4230308284"/>
              </p:ext>
            </p:extLst>
          </p:nvPr>
        </p:nvGraphicFramePr>
        <p:xfrm>
          <a:off x="129258" y="4725144"/>
          <a:ext cx="3096344" cy="120032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0" name="Diagramma 9"/>
          <p:cNvGraphicFramePr/>
          <p:nvPr>
            <p:extLst>
              <p:ext uri="{D42A27DB-BD31-4B8C-83A1-F6EECF244321}">
                <p14:modId xmlns:p14="http://schemas.microsoft.com/office/powerpoint/2010/main" val="2075983272"/>
              </p:ext>
            </p:extLst>
          </p:nvPr>
        </p:nvGraphicFramePr>
        <p:xfrm>
          <a:off x="3369618" y="4725144"/>
          <a:ext cx="2808312" cy="92333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1" name="Diagramma 10"/>
          <p:cNvGraphicFramePr/>
          <p:nvPr>
            <p:extLst>
              <p:ext uri="{D42A27DB-BD31-4B8C-83A1-F6EECF244321}">
                <p14:modId xmlns:p14="http://schemas.microsoft.com/office/powerpoint/2010/main" val="1232261832"/>
              </p:ext>
            </p:extLst>
          </p:nvPr>
        </p:nvGraphicFramePr>
        <p:xfrm>
          <a:off x="6325058" y="4726885"/>
          <a:ext cx="2949215" cy="64633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40814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nvGraphicFramePr>
        <p:xfrm>
          <a:off x="3225602" y="487184"/>
          <a:ext cx="2592355"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7" name="Diagramma 6"/>
          <p:cNvGraphicFramePr/>
          <p:nvPr>
            <p:extLst>
              <p:ext uri="{D42A27DB-BD31-4B8C-83A1-F6EECF244321}">
                <p14:modId xmlns:p14="http://schemas.microsoft.com/office/powerpoint/2010/main" val="2382294249"/>
              </p:ext>
            </p:extLst>
          </p:nvPr>
        </p:nvGraphicFramePr>
        <p:xfrm>
          <a:off x="811660" y="1124744"/>
          <a:ext cx="7920880" cy="44644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11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50A5427-2F92-49E1-BFCD-A4E473727102}"/>
                                            </p:graphicEl>
                                          </p:spTgt>
                                        </p:tgtEl>
                                        <p:attrNameLst>
                                          <p:attrName>style.visibility</p:attrName>
                                        </p:attrNameLst>
                                      </p:cBhvr>
                                      <p:to>
                                        <p:strVal val="visible"/>
                                      </p:to>
                                    </p:set>
                                    <p:animEffect transition="in" filter="fade">
                                      <p:cBhvr>
                                        <p:cTn id="7" dur="500"/>
                                        <p:tgtEl>
                                          <p:spTgt spid="7">
                                            <p:graphicEl>
                                              <a:dgm id="{450A5427-2F92-49E1-BFCD-A4E47372710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1E85B330-7D74-481D-920A-5CCF493C7905}"/>
                                            </p:graphicEl>
                                          </p:spTgt>
                                        </p:tgtEl>
                                        <p:attrNameLst>
                                          <p:attrName>style.visibility</p:attrName>
                                        </p:attrNameLst>
                                      </p:cBhvr>
                                      <p:to>
                                        <p:strVal val="visible"/>
                                      </p:to>
                                    </p:set>
                                    <p:animEffect transition="in" filter="fade">
                                      <p:cBhvr>
                                        <p:cTn id="12" dur="500"/>
                                        <p:tgtEl>
                                          <p:spTgt spid="7">
                                            <p:graphicEl>
                                              <a:dgm id="{1E85B330-7D74-481D-920A-5CCF493C790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232F0D6-0BBF-4CAF-991C-3DE01B724001}"/>
                                            </p:graphicEl>
                                          </p:spTgt>
                                        </p:tgtEl>
                                        <p:attrNameLst>
                                          <p:attrName>style.visibility</p:attrName>
                                        </p:attrNameLst>
                                      </p:cBhvr>
                                      <p:to>
                                        <p:strVal val="visible"/>
                                      </p:to>
                                    </p:set>
                                    <p:animEffect transition="in" filter="fade">
                                      <p:cBhvr>
                                        <p:cTn id="17" dur="500"/>
                                        <p:tgtEl>
                                          <p:spTgt spid="7">
                                            <p:graphicEl>
                                              <a:dgm id="{8232F0D6-0BBF-4CAF-991C-3DE01B72400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14D0B34-D10D-43CC-949B-0C2897B3D471}"/>
                                            </p:graphicEl>
                                          </p:spTgt>
                                        </p:tgtEl>
                                        <p:attrNameLst>
                                          <p:attrName>style.visibility</p:attrName>
                                        </p:attrNameLst>
                                      </p:cBhvr>
                                      <p:to>
                                        <p:strVal val="visible"/>
                                      </p:to>
                                    </p:set>
                                    <p:animEffect transition="in" filter="fade">
                                      <p:cBhvr>
                                        <p:cTn id="22" dur="500"/>
                                        <p:tgtEl>
                                          <p:spTgt spid="7">
                                            <p:graphicEl>
                                              <a:dgm id="{114D0B34-D10D-43CC-949B-0C2897B3D4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 name="TextShape 1"/>
          <p:cNvSpPr txBox="1"/>
          <p:nvPr/>
        </p:nvSpPr>
        <p:spPr>
          <a:xfrm>
            <a:off x="772742" y="592036"/>
            <a:ext cx="8334642" cy="4853188"/>
          </a:xfrm>
          <a:prstGeom prst="rect">
            <a:avLst/>
          </a:prstGeom>
          <a:noFill/>
          <a:ln>
            <a:noFill/>
          </a:ln>
        </p:spPr>
        <p:txBody>
          <a:bodyPr lIns="0" tIns="0" rIns="0" bIns="0" anchor="ctr"/>
          <a:lstStyle/>
          <a:p>
            <a:pPr algn="ctr">
              <a:lnSpc>
                <a:spcPct val="100000"/>
              </a:lnSpc>
            </a:pPr>
            <a:r>
              <a:rPr lang="en-GB" sz="2000" b="1" strike="noStrike" spc="-1" baseline="30000" dirty="0" smtClean="0">
                <a:solidFill>
                  <a:srgbClr val="0070C0"/>
                </a:solidFill>
                <a:uFill>
                  <a:solidFill>
                    <a:srgbClr val="FFFFFF"/>
                  </a:solidFill>
                </a:uFill>
                <a:latin typeface="Arial"/>
              </a:rPr>
              <a:t> </a:t>
            </a:r>
          </a:p>
          <a:p>
            <a:pPr algn="ctr">
              <a:lnSpc>
                <a:spcPct val="100000"/>
              </a:lnSpc>
            </a:pPr>
            <a:endParaRPr lang="en-GB" sz="2000" b="1" strike="noStrike" spc="-1" baseline="30000" dirty="0" smtClean="0">
              <a:solidFill>
                <a:srgbClr val="0070C0"/>
              </a:solidFill>
              <a:uFill>
                <a:solidFill>
                  <a:srgbClr val="FFFFFF"/>
                </a:solidFill>
              </a:uFill>
              <a:latin typeface="Arial"/>
            </a:endParaRPr>
          </a:p>
          <a:p>
            <a:pPr algn="ctr">
              <a:lnSpc>
                <a:spcPct val="100000"/>
              </a:lnSpc>
            </a:pPr>
            <a:endParaRPr lang="en-GB" sz="2000" b="1" spc="-1" baseline="30000" dirty="0">
              <a:solidFill>
                <a:srgbClr val="0070C0"/>
              </a:solidFill>
              <a:uFill>
                <a:solidFill>
                  <a:srgbClr val="FFFFFF"/>
                </a:solidFill>
              </a:uFill>
              <a:latin typeface="Arial"/>
            </a:endParaRPr>
          </a:p>
          <a:p>
            <a:pPr algn="ctr">
              <a:lnSpc>
                <a:spcPct val="100000"/>
              </a:lnSpc>
            </a:pPr>
            <a:r>
              <a:rPr lang="en-GB" sz="2000" strike="noStrike" spc="-1" dirty="0" smtClean="0">
                <a:solidFill>
                  <a:srgbClr val="0070C0"/>
                </a:solidFill>
                <a:uFill>
                  <a:solidFill>
                    <a:srgbClr val="FFFFFF"/>
                  </a:solidFill>
                </a:uFill>
                <a:latin typeface="Arial"/>
              </a:rPr>
              <a:t>V. </a:t>
            </a:r>
            <a:r>
              <a:rPr lang="en-GB" sz="2000" spc="-1" dirty="0" smtClean="0">
                <a:solidFill>
                  <a:srgbClr val="0070C0"/>
                </a:solidFill>
                <a:uFill>
                  <a:solidFill>
                    <a:srgbClr val="FFFFFF"/>
                  </a:solidFill>
                </a:uFill>
              </a:rPr>
              <a:t>Moreau, M. </a:t>
            </a:r>
            <a:r>
              <a:rPr lang="en-GB" sz="2000" spc="-1" dirty="0">
                <a:solidFill>
                  <a:srgbClr val="0070C0"/>
                </a:solidFill>
                <a:uFill>
                  <a:solidFill>
                    <a:srgbClr val="FFFFFF"/>
                  </a:solidFill>
                </a:uFill>
              </a:rPr>
              <a:t>Profir</a:t>
            </a:r>
            <a:r>
              <a:rPr lang="en-GB" sz="2000" b="0" strike="noStrike" spc="-1" dirty="0" smtClean="0">
                <a:solidFill>
                  <a:srgbClr val="0070C0"/>
                </a:solidFill>
                <a:uFill>
                  <a:solidFill>
                    <a:srgbClr val="FFFFFF"/>
                  </a:solidFill>
                </a:uFill>
                <a:latin typeface="Arial"/>
              </a:rPr>
              <a:t>
CRS4, Sardinia, Italy </a:t>
            </a:r>
          </a:p>
          <a:p>
            <a:pPr algn="ctr">
              <a:lnSpc>
                <a:spcPct val="100000"/>
              </a:lnSpc>
            </a:pPr>
            <a:endParaRPr lang="en-GB" sz="2000" b="0" strike="noStrike" spc="-1" dirty="0" smtClean="0">
              <a:solidFill>
                <a:srgbClr val="0070C0"/>
              </a:solidFill>
              <a:uFill>
                <a:solidFill>
                  <a:srgbClr val="FFFFFF"/>
                </a:solidFill>
              </a:uFill>
              <a:latin typeface="Arial"/>
            </a:endParaRPr>
          </a:p>
          <a:p>
            <a:pPr algn="ctr">
              <a:lnSpc>
                <a:spcPct val="100000"/>
              </a:lnSpc>
            </a:pPr>
            <a:r>
              <a:rPr lang="it-IT" sz="2000" spc="-1" dirty="0" smtClean="0">
                <a:solidFill>
                  <a:srgbClr val="0070C0"/>
                </a:solidFill>
                <a:uFill>
                  <a:solidFill>
                    <a:srgbClr val="FFFFFF"/>
                  </a:solidFill>
                </a:uFill>
              </a:rPr>
              <a:t>M</a:t>
            </a:r>
            <a:r>
              <a:rPr lang="it-IT" sz="2000" spc="-1" dirty="0">
                <a:solidFill>
                  <a:srgbClr val="0070C0"/>
                </a:solidFill>
                <a:uFill>
                  <a:solidFill>
                    <a:srgbClr val="FFFFFF"/>
                  </a:solidFill>
                </a:uFill>
              </a:rPr>
              <a:t>. Caramello, A. </a:t>
            </a:r>
            <a:r>
              <a:rPr lang="it-IT" sz="2000" spc="-1" dirty="0" err="1">
                <a:solidFill>
                  <a:srgbClr val="0070C0"/>
                </a:solidFill>
                <a:uFill>
                  <a:solidFill>
                    <a:srgbClr val="FFFFFF"/>
                  </a:solidFill>
                </a:uFill>
              </a:rPr>
              <a:t>Alemberti</a:t>
            </a:r>
            <a:r>
              <a:rPr lang="it-IT" sz="2000" spc="-1" dirty="0">
                <a:solidFill>
                  <a:srgbClr val="0070C0"/>
                </a:solidFill>
                <a:uFill>
                  <a:solidFill>
                    <a:srgbClr val="FFFFFF"/>
                  </a:solidFill>
                </a:uFill>
              </a:rPr>
              <a:t>, M. </a:t>
            </a:r>
            <a:r>
              <a:rPr lang="it-IT" sz="2000" spc="-1" dirty="0" err="1">
                <a:solidFill>
                  <a:srgbClr val="0070C0"/>
                </a:solidFill>
                <a:uFill>
                  <a:solidFill>
                    <a:srgbClr val="FFFFFF"/>
                  </a:solidFill>
                </a:uFill>
              </a:rPr>
              <a:t>Frignani</a:t>
            </a:r>
            <a:endParaRPr lang="it-IT" sz="2000" spc="-1" dirty="0">
              <a:solidFill>
                <a:srgbClr val="0070C0"/>
              </a:solidFill>
              <a:uFill>
                <a:solidFill>
                  <a:srgbClr val="FFFFFF"/>
                </a:solidFill>
              </a:uFill>
            </a:endParaRPr>
          </a:p>
          <a:p>
            <a:pPr algn="ctr">
              <a:lnSpc>
                <a:spcPct val="100000"/>
              </a:lnSpc>
            </a:pPr>
            <a:r>
              <a:rPr lang="it-IT" sz="2000" spc="-1" dirty="0">
                <a:solidFill>
                  <a:srgbClr val="0070C0"/>
                </a:solidFill>
                <a:uFill>
                  <a:solidFill>
                    <a:srgbClr val="FFFFFF"/>
                  </a:solidFill>
                </a:uFill>
              </a:rPr>
              <a:t>Ansaldo Nucleare </a:t>
            </a:r>
            <a:r>
              <a:rPr lang="it-IT" sz="2000" spc="-1" dirty="0" smtClean="0">
                <a:solidFill>
                  <a:srgbClr val="0070C0"/>
                </a:solidFill>
                <a:uFill>
                  <a:solidFill>
                    <a:srgbClr val="FFFFFF"/>
                  </a:solidFill>
                </a:uFill>
              </a:rPr>
              <a:t>S.p.A. ,Genoa, </a:t>
            </a:r>
            <a:r>
              <a:rPr lang="it-IT" sz="2000" spc="-1" dirty="0" err="1" smtClean="0">
                <a:solidFill>
                  <a:srgbClr val="0070C0"/>
                </a:solidFill>
                <a:uFill>
                  <a:solidFill>
                    <a:srgbClr val="FFFFFF"/>
                  </a:solidFill>
                </a:uFill>
              </a:rPr>
              <a:t>Italy</a:t>
            </a:r>
            <a:r>
              <a:rPr lang="en-GB" sz="2000" b="0" strike="noStrike" spc="-1" dirty="0" smtClean="0">
                <a:solidFill>
                  <a:srgbClr val="0070C0"/>
                </a:solidFill>
                <a:uFill>
                  <a:solidFill>
                    <a:srgbClr val="FFFFFF"/>
                  </a:solidFill>
                </a:uFill>
                <a:latin typeface="Arial"/>
              </a:rPr>
              <a:t>
</a:t>
            </a:r>
            <a:endParaRPr lang="en-GB" sz="2000" spc="-1" dirty="0" smtClean="0">
              <a:solidFill>
                <a:srgbClr val="0070C0"/>
              </a:solidFill>
              <a:uFill>
                <a:solidFill>
                  <a:srgbClr val="FFFFFF"/>
                </a:solidFill>
              </a:uFill>
              <a:latin typeface="Arial"/>
            </a:endParaRPr>
          </a:p>
          <a:p>
            <a:pPr algn="ctr"/>
            <a:r>
              <a:rPr lang="en-US" sz="2000" spc="-1" dirty="0" smtClean="0">
                <a:solidFill>
                  <a:srgbClr val="000000"/>
                </a:solidFill>
                <a:uFill>
                  <a:solidFill>
                    <a:srgbClr val="FFFFFF"/>
                  </a:solidFill>
                </a:uFill>
                <a:latin typeface="Times New Roman"/>
              </a:rPr>
              <a:t>Track 6: Liquid Metal Thermal Hydraulics</a:t>
            </a:r>
          </a:p>
          <a:p>
            <a:pPr algn="ctr"/>
            <a:r>
              <a:rPr lang="en-US" sz="2000" spc="-1" dirty="0" smtClean="0">
                <a:solidFill>
                  <a:srgbClr val="000000"/>
                </a:solidFill>
                <a:uFill>
                  <a:solidFill>
                    <a:srgbClr val="FFFFFF"/>
                  </a:solidFill>
                </a:uFill>
                <a:latin typeface="Times New Roman"/>
              </a:rPr>
              <a:t>Session 6c: Pool Thermal Hydraulics</a:t>
            </a:r>
            <a:endParaRPr lang="en-US" sz="2000" spc="-1" dirty="0">
              <a:solidFill>
                <a:srgbClr val="000000"/>
              </a:solidFill>
              <a:uFill>
                <a:solidFill>
                  <a:srgbClr val="FFFFFF"/>
                </a:solidFill>
              </a:uFill>
              <a:latin typeface="Times New Roman"/>
            </a:endParaRPr>
          </a:p>
          <a:p>
            <a:pPr algn="ctr">
              <a:lnSpc>
                <a:spcPct val="100000"/>
              </a:lnSpc>
            </a:pPr>
            <a:r>
              <a:rPr lang="en-GB" sz="2000" b="0" strike="noStrike" spc="-1" dirty="0" smtClean="0">
                <a:solidFill>
                  <a:srgbClr val="0070C0"/>
                </a:solidFill>
                <a:uFill>
                  <a:solidFill>
                    <a:srgbClr val="FFFFFF"/>
                  </a:solidFill>
                </a:uFill>
                <a:latin typeface="Arial"/>
              </a:rPr>
              <a:t>
</a:t>
            </a:r>
            <a:endParaRPr lang="en-GB" sz="2400" b="0" strike="noStrike" spc="-1" dirty="0">
              <a:solidFill>
                <a:srgbClr val="0070C0"/>
              </a:solidFill>
              <a:uFill>
                <a:solidFill>
                  <a:srgbClr val="FFFFFF"/>
                </a:solidFill>
              </a:uFill>
              <a:latin typeface="Arial"/>
            </a:endParaRPr>
          </a:p>
        </p:txBody>
      </p:sp>
      <p:sp>
        <p:nvSpPr>
          <p:cNvPr id="288" name="CustomShape 2"/>
          <p:cNvSpPr/>
          <p:nvPr/>
        </p:nvSpPr>
        <p:spPr>
          <a:xfrm>
            <a:off x="506520" y="1341360"/>
            <a:ext cx="8894520" cy="4952520"/>
          </a:xfrm>
          <a:prstGeom prst="rect">
            <a:avLst/>
          </a:prstGeom>
          <a:noFill/>
          <a:ln>
            <a:noFill/>
          </a:ln>
        </p:spPr>
        <p:style>
          <a:lnRef idx="0">
            <a:scrgbClr r="0" g="0" b="0"/>
          </a:lnRef>
          <a:fillRef idx="0">
            <a:scrgbClr r="0" g="0" b="0"/>
          </a:fillRef>
          <a:effectRef idx="0">
            <a:scrgbClr r="0" g="0" b="0"/>
          </a:effectRef>
          <a:fontRef idx="minor"/>
        </p:style>
      </p:sp>
      <p:sp>
        <p:nvSpPr>
          <p:cNvPr id="289" name="CustomShape 3"/>
          <p:cNvSpPr/>
          <p:nvPr/>
        </p:nvSpPr>
        <p:spPr>
          <a:xfrm>
            <a:off x="3951360" y="4500720"/>
            <a:ext cx="2168280" cy="460080"/>
          </a:xfrm>
          <a:prstGeom prst="rect">
            <a:avLst/>
          </a:prstGeom>
          <a:noFill/>
          <a:ln>
            <a:noFill/>
          </a:ln>
        </p:spPr>
        <p:style>
          <a:lnRef idx="0">
            <a:scrgbClr r="0" g="0" b="0"/>
          </a:lnRef>
          <a:fillRef idx="0">
            <a:scrgbClr r="0" g="0" b="0"/>
          </a:fillRef>
          <a:effectRef idx="0">
            <a:scrgbClr r="0" g="0" b="0"/>
          </a:effectRef>
          <a:fontRef idx="minor"/>
        </p:style>
      </p:sp>
      <p:sp>
        <p:nvSpPr>
          <p:cNvPr id="2" name="Titolo 1"/>
          <p:cNvSpPr>
            <a:spLocks noGrp="1"/>
          </p:cNvSpPr>
          <p:nvPr>
            <p:ph type="title"/>
          </p:nvPr>
        </p:nvSpPr>
        <p:spPr/>
        <p:txBody>
          <a:bodyPr/>
          <a:lstStyle/>
          <a:p>
            <a:endParaRPr lang="en-US"/>
          </a:p>
        </p:txBody>
      </p:sp>
      <p:sp>
        <p:nvSpPr>
          <p:cNvPr id="6" name="Segnaposto data 4"/>
          <p:cNvSpPr>
            <a:spLocks noGrp="1"/>
          </p:cNvSpPr>
          <p:nvPr>
            <p:ph type="dt" idx="10"/>
          </p:nvPr>
        </p:nvSpPr>
        <p:spPr>
          <a:xfrm>
            <a:off x="417240" y="6485040"/>
            <a:ext cx="7272360" cy="364680"/>
          </a:xfrm>
        </p:spPr>
        <p:txBody>
          <a:bodyPr/>
          <a:lstStyle/>
          <a:p>
            <a:r>
              <a:rPr lang="en-US" sz="1400" spc="-1" dirty="0"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001466" y="476672"/>
            <a:ext cx="6727942" cy="707886"/>
          </a:xfrm>
          <a:prstGeom prst="rect">
            <a:avLst/>
          </a:prstGeom>
          <a:noFill/>
        </p:spPr>
        <p:txBody>
          <a:bodyPr wrap="square" rtlCol="0">
            <a:spAutoFit/>
          </a:bodyPr>
          <a:lstStyle/>
          <a:p>
            <a:pPr algn="ctr"/>
            <a:r>
              <a:rPr lang="en-US" sz="4000" dirty="0" smtClean="0">
                <a:solidFill>
                  <a:srgbClr val="0070C0"/>
                </a:solidFill>
              </a:rPr>
              <a:t>Thank you for your attention</a:t>
            </a:r>
            <a:endParaRPr lang="en-US" sz="4000" dirty="0">
              <a:solidFill>
                <a:srgbClr val="0070C0"/>
              </a:solidFill>
            </a:endParaRPr>
          </a:p>
        </p:txBody>
      </p:sp>
      <p:sp>
        <p:nvSpPr>
          <p:cNvPr id="4" name="Segnaposto data 3"/>
          <p:cNvSpPr>
            <a:spLocks noGrp="1"/>
          </p:cNvSpPr>
          <p:nvPr>
            <p:ph type="dt" sz="half" idx="11"/>
          </p:nvPr>
        </p:nvSpPr>
        <p:spPr/>
        <p:txBody>
          <a:bodyPr/>
          <a:lstStyle/>
          <a:p>
            <a:pPr>
              <a:buFont typeface="Times New Roman" pitchFamily="18" charset="0"/>
              <a:buNone/>
            </a:pPr>
            <a:r>
              <a:rPr lang="en-US" smtClean="0">
                <a:solidFill>
                  <a:srgbClr val="000000">
                    <a:tint val="75000"/>
                  </a:srgbClr>
                </a:solidFill>
              </a:rPr>
              <a:t>ALFRED Primary System: CFD Analysis of the Coolant Flow Path</a:t>
            </a:r>
            <a:endParaRPr lang="en-US" dirty="0">
              <a:solidFill>
                <a:srgbClr val="000000">
                  <a:tint val="75000"/>
                </a:srgbClr>
              </a:solidFill>
            </a:endParaRPr>
          </a:p>
        </p:txBody>
      </p:sp>
      <p:pic>
        <p:nvPicPr>
          <p:cNvPr id="5" name="AnimAlfred30sV2_bis.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803" r="17293"/>
          <a:stretch/>
        </p:blipFill>
        <p:spPr>
          <a:xfrm>
            <a:off x="2593129" y="1184558"/>
            <a:ext cx="5544616" cy="5076015"/>
          </a:xfrm>
          <a:prstGeom prst="rect">
            <a:avLst/>
          </a:prstGeom>
        </p:spPr>
      </p:pic>
    </p:spTree>
    <p:extLst>
      <p:ext uri="{BB962C8B-B14F-4D97-AF65-F5344CB8AC3E}">
        <p14:creationId xmlns:p14="http://schemas.microsoft.com/office/powerpoint/2010/main" val="29469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1500"/>
                            </p:stCondLst>
                            <p:childTnLst>
                              <p:par>
                                <p:cTn id="9" presetID="2" presetClass="mediacall" presetSubtype="0" fill="hold" nodeType="afterEffect">
                                  <p:stCondLst>
                                    <p:cond delay="1000"/>
                                  </p:stCondLst>
                                  <p:childTnLst>
                                    <p:cmd type="call" cmd="togglePause">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n-US" b="1" dirty="0" smtClean="0"/>
              <a:t>Collaboration CRS4 – </a:t>
            </a:r>
            <a:r>
              <a:rPr lang="en-US" b="1" dirty="0" err="1" smtClean="0"/>
              <a:t>Ansaldo</a:t>
            </a:r>
            <a:r>
              <a:rPr lang="en-US" b="1" dirty="0" smtClean="0"/>
              <a:t> </a:t>
            </a:r>
            <a:r>
              <a:rPr lang="en-US" b="1" dirty="0" err="1" smtClean="0"/>
              <a:t>Nucleare</a:t>
            </a:r>
            <a:endParaRPr lang="en-US" dirty="0"/>
          </a:p>
        </p:txBody>
      </p:sp>
      <p:sp>
        <p:nvSpPr>
          <p:cNvPr id="5" name="Segnaposto data 4"/>
          <p:cNvSpPr>
            <a:spLocks noGrp="1"/>
          </p:cNvSpPr>
          <p:nvPr>
            <p:ph type="dt" idx="10"/>
          </p:nvPr>
        </p:nvSpPr>
        <p:spPr/>
        <p:txBody>
          <a:bodyPr/>
          <a:lstStyle/>
          <a:p>
            <a:r>
              <a:rPr lang="en-US" sz="1400" spc="-1" dirty="0"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157" y="1071840"/>
            <a:ext cx="2891533" cy="1852583"/>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82" y="4077072"/>
            <a:ext cx="2657475" cy="2219325"/>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586" y="1921636"/>
            <a:ext cx="3568067" cy="3835319"/>
          </a:xfrm>
          <a:prstGeom prst="rect">
            <a:avLst/>
          </a:prstGeom>
        </p:spPr>
      </p:pic>
      <p:sp>
        <p:nvSpPr>
          <p:cNvPr id="12" name="Freccia bidirezionale orizzontale 11"/>
          <p:cNvSpPr/>
          <p:nvPr/>
        </p:nvSpPr>
        <p:spPr>
          <a:xfrm rot="20794663">
            <a:off x="5168784" y="2748658"/>
            <a:ext cx="1759131" cy="1048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282" y="2170603"/>
            <a:ext cx="2657475" cy="1771207"/>
          </a:xfrm>
          <a:prstGeom prst="rect">
            <a:avLst/>
          </a:prstGeom>
        </p:spPr>
      </p:pic>
      <p:sp>
        <p:nvSpPr>
          <p:cNvPr id="20" name="Freccia bidirezionale orizzontale 19"/>
          <p:cNvSpPr/>
          <p:nvPr/>
        </p:nvSpPr>
        <p:spPr>
          <a:xfrm rot="1219424">
            <a:off x="2959197" y="4434127"/>
            <a:ext cx="1899854" cy="1496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sellaDiTesto 13"/>
          <p:cNvSpPr txBox="1"/>
          <p:nvPr/>
        </p:nvSpPr>
        <p:spPr>
          <a:xfrm>
            <a:off x="6803132" y="3958553"/>
            <a:ext cx="3081587" cy="1477328"/>
          </a:xfrm>
          <a:prstGeom prst="rect">
            <a:avLst/>
          </a:prstGeom>
          <a:noFill/>
        </p:spPr>
        <p:txBody>
          <a:bodyPr wrap="square" rtlCol="0">
            <a:spAutoFit/>
          </a:bodyPr>
          <a:lstStyle/>
          <a:p>
            <a:r>
              <a:rPr lang="en-US" dirty="0" smtClean="0"/>
              <a:t>Continuation of a work started within the European project SESAME and pursued in the framework of the FALCON consortium.</a:t>
            </a:r>
          </a:p>
        </p:txBody>
      </p:sp>
      <p:sp>
        <p:nvSpPr>
          <p:cNvPr id="22" name="CasellaDiTesto 21"/>
          <p:cNvSpPr txBox="1"/>
          <p:nvPr/>
        </p:nvSpPr>
        <p:spPr>
          <a:xfrm>
            <a:off x="7216364" y="3131676"/>
            <a:ext cx="2255119" cy="369332"/>
          </a:xfrm>
          <a:prstGeom prst="rect">
            <a:avLst/>
          </a:prstGeom>
          <a:noFill/>
        </p:spPr>
        <p:txBody>
          <a:bodyPr wrap="square" rtlCol="0">
            <a:spAutoFit/>
          </a:bodyPr>
          <a:lstStyle/>
          <a:p>
            <a:r>
              <a:rPr lang="en-US" dirty="0" err="1" smtClean="0"/>
              <a:t>Ansaldo</a:t>
            </a:r>
            <a:r>
              <a:rPr lang="en-US" dirty="0" smtClean="0"/>
              <a:t> </a:t>
            </a:r>
            <a:r>
              <a:rPr lang="en-US" dirty="0" err="1" smtClean="0"/>
              <a:t>Nucleare</a:t>
            </a:r>
            <a:endParaRPr lang="en-US" dirty="0" smtClean="0"/>
          </a:p>
        </p:txBody>
      </p:sp>
      <p:sp>
        <p:nvSpPr>
          <p:cNvPr id="23" name="CasellaDiTesto 22"/>
          <p:cNvSpPr txBox="1"/>
          <p:nvPr/>
        </p:nvSpPr>
        <p:spPr>
          <a:xfrm>
            <a:off x="1100546" y="1628825"/>
            <a:ext cx="1146945" cy="369332"/>
          </a:xfrm>
          <a:prstGeom prst="rect">
            <a:avLst/>
          </a:prstGeom>
          <a:noFill/>
        </p:spPr>
        <p:txBody>
          <a:bodyPr wrap="square" rtlCol="0">
            <a:spAutoFit/>
          </a:bodyPr>
          <a:lstStyle/>
          <a:p>
            <a:r>
              <a:rPr lang="en-US" dirty="0" smtClean="0"/>
              <a:t>CRS4</a:t>
            </a:r>
          </a:p>
        </p:txBody>
      </p:sp>
    </p:spTree>
    <p:extLst>
      <p:ext uri="{BB962C8B-B14F-4D97-AF65-F5344CB8AC3E}">
        <p14:creationId xmlns:p14="http://schemas.microsoft.com/office/powerpoint/2010/main" val="780187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9298" y="1700808"/>
            <a:ext cx="9073075" cy="864096"/>
          </a:xfrm>
        </p:spPr>
        <p:txBody>
          <a:bodyPr/>
          <a:lstStyle/>
          <a:p>
            <a:pPr algn="ctr"/>
            <a:r>
              <a:rPr lang="en-US" sz="2000" b="1" dirty="0" smtClean="0"/>
              <a:t>FALCON</a:t>
            </a:r>
            <a:br>
              <a:rPr lang="en-US" sz="2000" b="1" dirty="0" smtClean="0"/>
            </a:br>
            <a:r>
              <a:rPr lang="en-US" sz="2000" b="1" dirty="0" smtClean="0"/>
              <a:t>Fostering ALFRED </a:t>
            </a:r>
            <a:r>
              <a:rPr lang="en-US" sz="2000" b="1" dirty="0" err="1" smtClean="0"/>
              <a:t>CONstruction</a:t>
            </a:r>
            <a:r>
              <a:rPr lang="en-US" sz="2000" b="1" dirty="0" smtClean="0"/>
              <a:t/>
            </a:r>
            <a:br>
              <a:rPr lang="en-US" sz="2000" b="1" dirty="0" smtClean="0"/>
            </a:br>
            <a:r>
              <a:rPr lang="en-US" sz="2000" b="1" dirty="0" smtClean="0"/>
              <a:t>consortium</a:t>
            </a:r>
            <a:endParaRPr lang="en-US" sz="2000" dirty="0"/>
          </a:p>
        </p:txBody>
      </p:sp>
      <p:sp>
        <p:nvSpPr>
          <p:cNvPr id="5" name="Segnaposto data 4"/>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sp>
        <p:nvSpPr>
          <p:cNvPr id="11" name="Titolo 1"/>
          <p:cNvSpPr txBox="1">
            <a:spLocks/>
          </p:cNvSpPr>
          <p:nvPr/>
        </p:nvSpPr>
        <p:spPr>
          <a:xfrm>
            <a:off x="326257" y="3212976"/>
            <a:ext cx="9073075" cy="1872208"/>
          </a:xfrm>
          <a:prstGeom prst="rect">
            <a:avLst/>
          </a:prstGeom>
        </p:spPr>
        <p:txBody>
          <a:bodyPr lIns="0" tIns="0" rIns="0" bIns="0" anchor="ctr"/>
          <a:lstStyle/>
          <a:p>
            <a:pPr algn="ctr"/>
            <a:r>
              <a:rPr lang="en-US" b="1" kern="0" dirty="0" smtClean="0">
                <a:solidFill>
                  <a:sysClr val="windowText" lastClr="000000"/>
                </a:solidFill>
              </a:rPr>
              <a:t>Led </a:t>
            </a:r>
            <a:r>
              <a:rPr lang="en-US" b="1" kern="0" dirty="0">
                <a:solidFill>
                  <a:sysClr val="windowText" lastClr="000000"/>
                </a:solidFill>
              </a:rPr>
              <a:t>by </a:t>
            </a:r>
            <a:r>
              <a:rPr lang="en-US" b="1" kern="0" dirty="0" err="1">
                <a:solidFill>
                  <a:sysClr val="windowText" lastClr="000000"/>
                </a:solidFill>
              </a:rPr>
              <a:t>Ansaldo</a:t>
            </a:r>
            <a:r>
              <a:rPr lang="en-US" b="1" kern="0" dirty="0">
                <a:solidFill>
                  <a:sysClr val="windowText" lastClr="000000"/>
                </a:solidFill>
              </a:rPr>
              <a:t> </a:t>
            </a:r>
            <a:r>
              <a:rPr lang="en-US" b="1" kern="0" dirty="0" err="1" smtClean="0">
                <a:solidFill>
                  <a:sysClr val="windowText" lastClr="000000"/>
                </a:solidFill>
              </a:rPr>
              <a:t>Nucleare</a:t>
            </a:r>
            <a:r>
              <a:rPr lang="en-US" b="1" kern="0" dirty="0" smtClean="0">
                <a:solidFill>
                  <a:sysClr val="windowText" lastClr="000000"/>
                </a:solidFill>
              </a:rPr>
              <a:t> (IT</a:t>
            </a:r>
            <a:r>
              <a:rPr lang="en-US" b="1" kern="0" dirty="0">
                <a:solidFill>
                  <a:sysClr val="windowText" lastClr="000000"/>
                </a:solidFill>
              </a:rPr>
              <a:t>), ENEA (IT) and ICN (RO), is dedicated to the development of ALFRED (Advanced Lead-cooled</a:t>
            </a:r>
          </a:p>
          <a:p>
            <a:pPr algn="ctr"/>
            <a:r>
              <a:rPr lang="en-US" b="1" kern="0" dirty="0">
                <a:solidFill>
                  <a:sysClr val="windowText" lastClr="000000"/>
                </a:solidFill>
              </a:rPr>
              <a:t>Fast Reactor European Demonstrator) and to its supporting research infrastructure </a:t>
            </a:r>
            <a:r>
              <a:rPr lang="en-US" b="1" kern="0" dirty="0" smtClean="0">
                <a:solidFill>
                  <a:sysClr val="windowText" lastClr="000000"/>
                </a:solidFill>
              </a:rPr>
              <a:t>in Romania.</a:t>
            </a:r>
            <a:endParaRPr lang="en-US" kern="0" dirty="0">
              <a:solidFill>
                <a:sysClr val="windowText" lastClr="000000"/>
              </a:solidFill>
            </a:endParaRPr>
          </a:p>
        </p:txBody>
      </p:sp>
    </p:spTree>
    <p:extLst>
      <p:ext uri="{BB962C8B-B14F-4D97-AF65-F5344CB8AC3E}">
        <p14:creationId xmlns:p14="http://schemas.microsoft.com/office/powerpoint/2010/main" val="3879386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p:cNvGraphicFramePr/>
          <p:nvPr>
            <p:extLst>
              <p:ext uri="{D42A27DB-BD31-4B8C-83A1-F6EECF244321}">
                <p14:modId xmlns:p14="http://schemas.microsoft.com/office/powerpoint/2010/main" val="356204443"/>
              </p:ext>
            </p:extLst>
          </p:nvPr>
        </p:nvGraphicFramePr>
        <p:xfrm>
          <a:off x="1209378" y="620688"/>
          <a:ext cx="7272808" cy="637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6" name="Diagramma 5"/>
          <p:cNvGraphicFramePr/>
          <p:nvPr>
            <p:extLst>
              <p:ext uri="{D42A27DB-BD31-4B8C-83A1-F6EECF244321}">
                <p14:modId xmlns:p14="http://schemas.microsoft.com/office/powerpoint/2010/main" val="3938044913"/>
              </p:ext>
            </p:extLst>
          </p:nvPr>
        </p:nvGraphicFramePr>
        <p:xfrm>
          <a:off x="345282" y="1340768"/>
          <a:ext cx="4752528" cy="48965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AnimAlfred30sV2_bis.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12803" r="17293"/>
          <a:stretch/>
        </p:blipFill>
        <p:spPr>
          <a:xfrm>
            <a:off x="5385842" y="1700808"/>
            <a:ext cx="4333774" cy="3967507"/>
          </a:xfrm>
          <a:prstGeom prst="rect">
            <a:avLst/>
          </a:prstGeom>
        </p:spPr>
      </p:pic>
    </p:spTree>
    <p:extLst>
      <p:ext uri="{BB962C8B-B14F-4D97-AF65-F5344CB8AC3E}">
        <p14:creationId xmlns:p14="http://schemas.microsoft.com/office/powerpoint/2010/main" val="283877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par>
                                <p:cTn id="12" presetID="1" presetClass="entr" presetSubtype="0" fill="hold" grpId="0" nodeType="withEffect">
                                  <p:stCondLst>
                                    <p:cond delay="0"/>
                                  </p:stCondLst>
                                  <p:childTnLst>
                                    <p:set>
                                      <p:cBhvr>
                                        <p:cTn id="13" dur="1" fill="hold">
                                          <p:stCondLst>
                                            <p:cond delay="0"/>
                                          </p:stCondLst>
                                        </p:cTn>
                                        <p:tgtEl>
                                          <p:spTgt spid="6">
                                            <p:graphicEl>
                                              <a:dgm id="{73AE7277-A0CE-44FA-A0B6-DB2963B3FEBC}"/>
                                            </p:graphic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graphicEl>
                                              <a:dgm id="{98743237-D384-47D9-A709-F5EB1DE4B1FA}"/>
                                            </p:graphic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graphicEl>
                                              <a:dgm id="{130B62F6-6A43-49B2-870B-0B1A3252DA9D}"/>
                                            </p:graphic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graphicEl>
                                              <a:dgm id="{68853273-B54F-4C57-8B03-1E287C7BEC08}"/>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graphicEl>
                                              <a:dgm id="{97349415-34E8-4A13-8190-A605C877C9B8}"/>
                                            </p:graphic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graphicEl>
                                              <a:dgm id="{2B135F09-2EE1-4A1E-9C7B-89A27028AF2E}"/>
                                            </p:graphic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graphicEl>
                                              <a:dgm id="{98C8A95C-DECC-49BE-B53E-CCF46CAE33B3}"/>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graphicEl>
                                              <a:dgm id="{C2A6CD0D-19FD-4C97-8014-DD391FD1622D}"/>
                                            </p:graphic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graphicEl>
                                              <a:dgm id="{3890DD5E-0C82-4F4D-86A2-FA19FD8A29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8"/>
                </p:tgtEl>
              </p:cMediaNode>
            </p:video>
          </p:childTnLst>
        </p:cTn>
      </p:par>
    </p:tnLst>
    <p:bldLst>
      <p:bldGraphic spid="6"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a 8"/>
          <p:cNvGraphicFramePr/>
          <p:nvPr>
            <p:extLst>
              <p:ext uri="{D42A27DB-BD31-4B8C-83A1-F6EECF244321}">
                <p14:modId xmlns:p14="http://schemas.microsoft.com/office/powerpoint/2010/main" val="1740476940"/>
              </p:ext>
            </p:extLst>
          </p:nvPr>
        </p:nvGraphicFramePr>
        <p:xfrm>
          <a:off x="561306" y="476672"/>
          <a:ext cx="8913600"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10" name="Diagramma 9"/>
          <p:cNvGraphicFramePr/>
          <p:nvPr>
            <p:extLst>
              <p:ext uri="{D42A27DB-BD31-4B8C-83A1-F6EECF244321}">
                <p14:modId xmlns:p14="http://schemas.microsoft.com/office/powerpoint/2010/main" val="1426015693"/>
              </p:ext>
            </p:extLst>
          </p:nvPr>
        </p:nvGraphicFramePr>
        <p:xfrm>
          <a:off x="993354" y="5059035"/>
          <a:ext cx="7632848" cy="92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magin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25" y="1123675"/>
            <a:ext cx="6912769" cy="3566028"/>
          </a:xfrm>
          <a:prstGeom prst="rect">
            <a:avLst/>
          </a:prstGeom>
        </p:spPr>
      </p:pic>
      <p:sp>
        <p:nvSpPr>
          <p:cNvPr id="6" name="CasellaDiTesto 5"/>
          <p:cNvSpPr txBox="1"/>
          <p:nvPr/>
        </p:nvSpPr>
        <p:spPr>
          <a:xfrm>
            <a:off x="849338" y="6021288"/>
            <a:ext cx="7776864" cy="400110"/>
          </a:xfrm>
          <a:prstGeom prst="rect">
            <a:avLst/>
          </a:prstGeom>
          <a:noFill/>
        </p:spPr>
        <p:txBody>
          <a:bodyPr wrap="square" rtlCol="0">
            <a:spAutoFit/>
          </a:bodyPr>
          <a:lstStyle/>
          <a:p>
            <a:r>
              <a:rPr lang="en-US" sz="1000" baseline="30000" dirty="0" smtClean="0"/>
              <a:t>*   </a:t>
            </a:r>
            <a:r>
              <a:rPr lang="it-IT" sz="1000" dirty="0"/>
              <a:t>M. </a:t>
            </a:r>
            <a:r>
              <a:rPr lang="it-IT" sz="1000" dirty="0" err="1" smtClean="0"/>
              <a:t>Frignani</a:t>
            </a:r>
            <a:r>
              <a:rPr lang="it-IT" sz="1000" dirty="0" smtClean="0"/>
              <a:t>, </a:t>
            </a:r>
            <a:r>
              <a:rPr lang="it-IT" sz="1000" dirty="0"/>
              <a:t>A. </a:t>
            </a:r>
            <a:r>
              <a:rPr lang="it-IT" sz="1000" dirty="0" err="1" smtClean="0"/>
              <a:t>Alemberti</a:t>
            </a:r>
            <a:r>
              <a:rPr lang="it-IT" sz="1000" dirty="0" smtClean="0"/>
              <a:t>, </a:t>
            </a:r>
            <a:r>
              <a:rPr lang="it-IT" sz="1000" dirty="0"/>
              <a:t>M. </a:t>
            </a:r>
            <a:r>
              <a:rPr lang="it-IT" sz="1000" dirty="0" smtClean="0"/>
              <a:t>Tarantino, </a:t>
            </a:r>
            <a:r>
              <a:rPr lang="en-US" sz="1000" dirty="0" smtClean="0"/>
              <a:t>ALFRED</a:t>
            </a:r>
            <a:r>
              <a:rPr lang="en-US" sz="1000" dirty="0"/>
              <a:t>: A REVISED CONCEPT TO IMPROVE POOL RELATED THERMAL-HYDRAULICS, SESAME International </a:t>
            </a:r>
            <a:r>
              <a:rPr lang="en-US" sz="1000" dirty="0" smtClean="0"/>
              <a:t>Workshop </a:t>
            </a:r>
            <a:r>
              <a:rPr lang="en-US" sz="1000" dirty="0" err="1" smtClean="0"/>
              <a:t>Petten</a:t>
            </a:r>
            <a:r>
              <a:rPr lang="en-US" sz="1000" dirty="0"/>
              <a:t>, The Netherlands, 19-21 March, 2019</a:t>
            </a:r>
          </a:p>
        </p:txBody>
      </p:sp>
      <p:sp>
        <p:nvSpPr>
          <p:cNvPr id="7" name="CasellaDiTesto 6"/>
          <p:cNvSpPr txBox="1"/>
          <p:nvPr/>
        </p:nvSpPr>
        <p:spPr>
          <a:xfrm>
            <a:off x="2937570" y="4689703"/>
            <a:ext cx="543739" cy="369332"/>
          </a:xfrm>
          <a:prstGeom prst="rect">
            <a:avLst/>
          </a:prstGeom>
          <a:noFill/>
        </p:spPr>
        <p:txBody>
          <a:bodyPr wrap="none" rtlCol="0">
            <a:spAutoFit/>
          </a:bodyPr>
          <a:lstStyle/>
          <a:p>
            <a:r>
              <a:rPr lang="en-US" dirty="0" smtClean="0"/>
              <a:t>Old</a:t>
            </a:r>
            <a:endParaRPr lang="en-US" dirty="0"/>
          </a:p>
        </p:txBody>
      </p:sp>
      <p:sp>
        <p:nvSpPr>
          <p:cNvPr id="8" name="CasellaDiTesto 7"/>
          <p:cNvSpPr txBox="1"/>
          <p:nvPr/>
        </p:nvSpPr>
        <p:spPr>
          <a:xfrm>
            <a:off x="6555794" y="4689703"/>
            <a:ext cx="646331" cy="369332"/>
          </a:xfrm>
          <a:prstGeom prst="rect">
            <a:avLst/>
          </a:prstGeom>
          <a:noFill/>
        </p:spPr>
        <p:txBody>
          <a:bodyPr wrap="none" rtlCol="0">
            <a:spAutoFit/>
          </a:bodyPr>
          <a:lstStyle/>
          <a:p>
            <a:r>
              <a:rPr lang="en-US" dirty="0" smtClean="0"/>
              <a:t>New</a:t>
            </a:r>
            <a:endParaRPr lang="en-US" dirty="0"/>
          </a:p>
        </p:txBody>
      </p:sp>
    </p:spTree>
    <p:extLst>
      <p:ext uri="{BB962C8B-B14F-4D97-AF65-F5344CB8AC3E}">
        <p14:creationId xmlns:p14="http://schemas.microsoft.com/office/powerpoint/2010/main" val="20823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8CB97B53-4E31-40BF-A512-016AC3AEFAC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70C160BA-8E37-47FE-B6E0-E011449FE8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ma 37"/>
          <p:cNvGraphicFramePr/>
          <p:nvPr/>
        </p:nvGraphicFramePr>
        <p:xfrm>
          <a:off x="2199684" y="404664"/>
          <a:ext cx="6015964"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pSp>
        <p:nvGrpSpPr>
          <p:cNvPr id="35" name="Gruppo 34"/>
          <p:cNvGrpSpPr/>
          <p:nvPr/>
        </p:nvGrpSpPr>
        <p:grpSpPr>
          <a:xfrm>
            <a:off x="489298" y="1720317"/>
            <a:ext cx="9231257" cy="3636000"/>
            <a:chOff x="489298" y="1720317"/>
            <a:chExt cx="9231257" cy="3636000"/>
          </a:xfrm>
        </p:grpSpPr>
        <p:grpSp>
          <p:nvGrpSpPr>
            <p:cNvPr id="9" name="Gruppo 8"/>
            <p:cNvGrpSpPr/>
            <p:nvPr/>
          </p:nvGrpSpPr>
          <p:grpSpPr>
            <a:xfrm>
              <a:off x="489298" y="1720317"/>
              <a:ext cx="9231257" cy="3636000"/>
              <a:chOff x="633314" y="1720317"/>
              <a:chExt cx="9231257" cy="363600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314" y="1720317"/>
                <a:ext cx="3269345" cy="3636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7005" y="1720317"/>
                <a:ext cx="5407566" cy="3600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CasellaDiTesto 3"/>
              <p:cNvSpPr txBox="1"/>
              <p:nvPr/>
            </p:nvSpPr>
            <p:spPr>
              <a:xfrm>
                <a:off x="1955793" y="1815927"/>
                <a:ext cx="715863" cy="338554"/>
              </a:xfrm>
              <a:prstGeom prst="rect">
                <a:avLst/>
              </a:prstGeom>
              <a:noFill/>
              <a:ln w="12700">
                <a:solidFill>
                  <a:schemeClr val="tx1"/>
                </a:solidFill>
              </a:ln>
            </p:spPr>
            <p:txBody>
              <a:bodyPr wrap="square" rtlCol="0">
                <a:spAutoFit/>
              </a:bodyPr>
              <a:lstStyle/>
              <a:p>
                <a:pPr algn="ctr"/>
                <a:r>
                  <a:rPr lang="en-US" sz="1600" dirty="0" smtClean="0"/>
                  <a:t>ACS</a:t>
                </a:r>
                <a:endParaRPr lang="en-US" sz="1600" dirty="0"/>
              </a:p>
            </p:txBody>
          </p:sp>
          <p:sp>
            <p:nvSpPr>
              <p:cNvPr id="11" name="CasellaDiTesto 10"/>
              <p:cNvSpPr txBox="1"/>
              <p:nvPr/>
            </p:nvSpPr>
            <p:spPr>
              <a:xfrm>
                <a:off x="4095395" y="1809632"/>
                <a:ext cx="1288877" cy="338554"/>
              </a:xfrm>
              <a:prstGeom prst="rect">
                <a:avLst/>
              </a:prstGeom>
              <a:noFill/>
              <a:ln w="12700">
                <a:solidFill>
                  <a:schemeClr val="tx1"/>
                </a:solidFill>
              </a:ln>
            </p:spPr>
            <p:txBody>
              <a:bodyPr wrap="square" rtlCol="0">
                <a:spAutoFit/>
              </a:bodyPr>
              <a:lstStyle/>
              <a:p>
                <a:pPr algn="ctr"/>
                <a:r>
                  <a:rPr lang="en-US" sz="1600" dirty="0" smtClean="0"/>
                  <a:t>Hot plenum</a:t>
                </a:r>
                <a:endParaRPr lang="en-US" sz="1600" dirty="0"/>
              </a:p>
            </p:txBody>
          </p:sp>
          <p:sp>
            <p:nvSpPr>
              <p:cNvPr id="12" name="CasellaDiTesto 11"/>
              <p:cNvSpPr txBox="1"/>
              <p:nvPr/>
            </p:nvSpPr>
            <p:spPr>
              <a:xfrm>
                <a:off x="4017690" y="2492896"/>
                <a:ext cx="1400894" cy="338554"/>
              </a:xfrm>
              <a:prstGeom prst="rect">
                <a:avLst/>
              </a:prstGeom>
              <a:noFill/>
              <a:ln w="12700">
                <a:solidFill>
                  <a:schemeClr val="tx1"/>
                </a:solidFill>
              </a:ln>
            </p:spPr>
            <p:txBody>
              <a:bodyPr wrap="square" rtlCol="0">
                <a:spAutoFit/>
              </a:bodyPr>
              <a:lstStyle/>
              <a:p>
                <a:pPr algn="ctr"/>
                <a:r>
                  <a:rPr lang="en-US" sz="1600" dirty="0" smtClean="0"/>
                  <a:t>Cold plenum</a:t>
                </a:r>
                <a:endParaRPr lang="en-US" sz="1600" dirty="0"/>
              </a:p>
            </p:txBody>
          </p:sp>
          <p:sp>
            <p:nvSpPr>
              <p:cNvPr id="13" name="CasellaDiTesto 12"/>
              <p:cNvSpPr txBox="1"/>
              <p:nvPr/>
            </p:nvSpPr>
            <p:spPr>
              <a:xfrm>
                <a:off x="4174175" y="3068960"/>
                <a:ext cx="565659" cy="338554"/>
              </a:xfrm>
              <a:prstGeom prst="rect">
                <a:avLst/>
              </a:prstGeom>
              <a:noFill/>
              <a:ln w="12700">
                <a:solidFill>
                  <a:schemeClr val="tx1"/>
                </a:solidFill>
              </a:ln>
            </p:spPr>
            <p:txBody>
              <a:bodyPr wrap="square" rtlCol="0">
                <a:spAutoFit/>
              </a:bodyPr>
              <a:lstStyle/>
              <a:p>
                <a:pPr algn="ctr"/>
                <a:r>
                  <a:rPr lang="en-US" sz="1600" dirty="0" smtClean="0"/>
                  <a:t>SG</a:t>
                </a:r>
                <a:endParaRPr lang="en-US" sz="1600" dirty="0"/>
              </a:p>
            </p:txBody>
          </p:sp>
          <p:sp>
            <p:nvSpPr>
              <p:cNvPr id="14" name="CasellaDiTesto 13"/>
              <p:cNvSpPr txBox="1"/>
              <p:nvPr/>
            </p:nvSpPr>
            <p:spPr>
              <a:xfrm>
                <a:off x="3959113" y="3645024"/>
                <a:ext cx="565659" cy="338554"/>
              </a:xfrm>
              <a:prstGeom prst="rect">
                <a:avLst/>
              </a:prstGeom>
              <a:noFill/>
              <a:ln w="12700">
                <a:solidFill>
                  <a:schemeClr val="tx1"/>
                </a:solidFill>
              </a:ln>
            </p:spPr>
            <p:txBody>
              <a:bodyPr wrap="square" rtlCol="0">
                <a:spAutoFit/>
              </a:bodyPr>
              <a:lstStyle/>
              <a:p>
                <a:pPr algn="ctr"/>
                <a:r>
                  <a:rPr lang="en-US" sz="1600" dirty="0" smtClean="0"/>
                  <a:t>PP</a:t>
                </a:r>
              </a:p>
            </p:txBody>
          </p:sp>
          <p:sp>
            <p:nvSpPr>
              <p:cNvPr id="15" name="CasellaDiTesto 14"/>
              <p:cNvSpPr txBox="1"/>
              <p:nvPr/>
            </p:nvSpPr>
            <p:spPr>
              <a:xfrm>
                <a:off x="3902659" y="4221088"/>
                <a:ext cx="565659" cy="338554"/>
              </a:xfrm>
              <a:prstGeom prst="rect">
                <a:avLst/>
              </a:prstGeom>
              <a:noFill/>
              <a:ln w="12700">
                <a:solidFill>
                  <a:schemeClr val="tx1"/>
                </a:solidFill>
              </a:ln>
            </p:spPr>
            <p:txBody>
              <a:bodyPr wrap="square" rtlCol="0">
                <a:spAutoFit/>
              </a:bodyPr>
              <a:lstStyle/>
              <a:p>
                <a:pPr algn="ctr"/>
                <a:r>
                  <a:rPr lang="en-US" sz="1600" dirty="0" smtClean="0"/>
                  <a:t>IS</a:t>
                </a:r>
                <a:endParaRPr lang="en-US" sz="1600" dirty="0"/>
              </a:p>
            </p:txBody>
          </p:sp>
          <p:sp>
            <p:nvSpPr>
              <p:cNvPr id="16" name="CasellaDiTesto 15"/>
              <p:cNvSpPr txBox="1"/>
              <p:nvPr/>
            </p:nvSpPr>
            <p:spPr>
              <a:xfrm>
                <a:off x="7474074" y="4390365"/>
                <a:ext cx="565659" cy="338554"/>
              </a:xfrm>
              <a:prstGeom prst="rect">
                <a:avLst/>
              </a:prstGeom>
              <a:noFill/>
              <a:ln w="12700">
                <a:solidFill>
                  <a:schemeClr val="tx1"/>
                </a:solidFill>
              </a:ln>
            </p:spPr>
            <p:txBody>
              <a:bodyPr wrap="square" rtlCol="0">
                <a:spAutoFit/>
              </a:bodyPr>
              <a:lstStyle/>
              <a:p>
                <a:pPr algn="ctr"/>
                <a:r>
                  <a:rPr lang="en-US" sz="1600" dirty="0" smtClean="0"/>
                  <a:t>DC</a:t>
                </a:r>
                <a:endParaRPr lang="en-US" sz="1600" dirty="0"/>
              </a:p>
            </p:txBody>
          </p:sp>
          <p:sp>
            <p:nvSpPr>
              <p:cNvPr id="17" name="CasellaDiTesto 16"/>
              <p:cNvSpPr txBox="1"/>
              <p:nvPr/>
            </p:nvSpPr>
            <p:spPr>
              <a:xfrm>
                <a:off x="3701281" y="4981763"/>
                <a:ext cx="632817" cy="338554"/>
              </a:xfrm>
              <a:prstGeom prst="rect">
                <a:avLst/>
              </a:prstGeom>
              <a:noFill/>
              <a:ln w="12700">
                <a:solidFill>
                  <a:schemeClr val="tx1"/>
                </a:solidFill>
              </a:ln>
            </p:spPr>
            <p:txBody>
              <a:bodyPr wrap="square" rtlCol="0">
                <a:spAutoFit/>
              </a:bodyPr>
              <a:lstStyle/>
              <a:p>
                <a:pPr algn="ctr"/>
                <a:r>
                  <a:rPr lang="en-US" sz="1600" dirty="0" smtClean="0"/>
                  <a:t>Core</a:t>
                </a:r>
                <a:endParaRPr lang="en-US" sz="1600" dirty="0"/>
              </a:p>
            </p:txBody>
          </p:sp>
        </p:grpSp>
        <p:cxnSp>
          <p:nvCxnSpPr>
            <p:cNvPr id="18" name="Connettore 2 17"/>
            <p:cNvCxnSpPr>
              <a:stCxn id="12" idx="3"/>
            </p:cNvCxnSpPr>
            <p:nvPr/>
          </p:nvCxnSpPr>
          <p:spPr>
            <a:xfrm>
              <a:off x="5274568" y="2662173"/>
              <a:ext cx="343669" cy="4087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11" idx="3"/>
            </p:cNvCxnSpPr>
            <p:nvPr/>
          </p:nvCxnSpPr>
          <p:spPr>
            <a:xfrm>
              <a:off x="5240256" y="1978909"/>
              <a:ext cx="1632500" cy="5139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1" idx="1"/>
            </p:cNvCxnSpPr>
            <p:nvPr/>
          </p:nvCxnSpPr>
          <p:spPr>
            <a:xfrm flipH="1">
              <a:off x="3441626" y="1978909"/>
              <a:ext cx="509753" cy="3492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12" idx="3"/>
            </p:cNvCxnSpPr>
            <p:nvPr/>
          </p:nvCxnSpPr>
          <p:spPr>
            <a:xfrm flipV="1">
              <a:off x="5274568" y="2492897"/>
              <a:ext cx="687338" cy="1692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12" idx="1"/>
            </p:cNvCxnSpPr>
            <p:nvPr/>
          </p:nvCxnSpPr>
          <p:spPr>
            <a:xfrm flipH="1">
              <a:off x="3441626" y="2662173"/>
              <a:ext cx="432048" cy="296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12" idx="1"/>
            </p:cNvCxnSpPr>
            <p:nvPr/>
          </p:nvCxnSpPr>
          <p:spPr>
            <a:xfrm flipH="1">
              <a:off x="3585642" y="2662173"/>
              <a:ext cx="288032" cy="2627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13" idx="3"/>
            </p:cNvCxnSpPr>
            <p:nvPr/>
          </p:nvCxnSpPr>
          <p:spPr>
            <a:xfrm flipV="1">
              <a:off x="4595818" y="2866534"/>
              <a:ext cx="2950264" cy="3717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stCxn id="13" idx="1"/>
            </p:cNvCxnSpPr>
            <p:nvPr/>
          </p:nvCxnSpPr>
          <p:spPr>
            <a:xfrm flipH="1">
              <a:off x="3153594" y="3238237"/>
              <a:ext cx="87656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2160078" y="2148186"/>
              <a:ext cx="0" cy="4682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ttore 2 51"/>
            <p:cNvCxnSpPr>
              <a:stCxn id="14" idx="1"/>
            </p:cNvCxnSpPr>
            <p:nvPr/>
          </p:nvCxnSpPr>
          <p:spPr>
            <a:xfrm flipH="1" flipV="1">
              <a:off x="1137370" y="2662173"/>
              <a:ext cx="2677727" cy="11521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ttore 2 52"/>
            <p:cNvCxnSpPr>
              <a:stCxn id="17" idx="1"/>
            </p:cNvCxnSpPr>
            <p:nvPr/>
          </p:nvCxnSpPr>
          <p:spPr>
            <a:xfrm flipH="1" flipV="1">
              <a:off x="2527640" y="4293096"/>
              <a:ext cx="1029625" cy="857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ttore 2 53"/>
            <p:cNvCxnSpPr>
              <a:stCxn id="14" idx="3"/>
            </p:cNvCxnSpPr>
            <p:nvPr/>
          </p:nvCxnSpPr>
          <p:spPr>
            <a:xfrm>
              <a:off x="4380756" y="3814301"/>
              <a:ext cx="1237482" cy="1692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Connettore 2 58"/>
            <p:cNvCxnSpPr>
              <a:stCxn id="15" idx="3"/>
            </p:cNvCxnSpPr>
            <p:nvPr/>
          </p:nvCxnSpPr>
          <p:spPr>
            <a:xfrm>
              <a:off x="4324302" y="4390365"/>
              <a:ext cx="485476" cy="3385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ttore 2 59"/>
            <p:cNvCxnSpPr>
              <a:stCxn id="15" idx="3"/>
            </p:cNvCxnSpPr>
            <p:nvPr/>
          </p:nvCxnSpPr>
          <p:spPr>
            <a:xfrm>
              <a:off x="4324302" y="4390365"/>
              <a:ext cx="41346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Connettore 2 60"/>
            <p:cNvCxnSpPr>
              <a:stCxn id="15" idx="1"/>
            </p:cNvCxnSpPr>
            <p:nvPr/>
          </p:nvCxnSpPr>
          <p:spPr>
            <a:xfrm flipH="1">
              <a:off x="3225602" y="4390365"/>
              <a:ext cx="53304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Connettore 2 70"/>
            <p:cNvCxnSpPr>
              <a:stCxn id="16" idx="0"/>
            </p:cNvCxnSpPr>
            <p:nvPr/>
          </p:nvCxnSpPr>
          <p:spPr>
            <a:xfrm flipH="1" flipV="1">
              <a:off x="6826002" y="3356992"/>
              <a:ext cx="786886" cy="103337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Freccia a destra 35"/>
          <p:cNvSpPr/>
          <p:nvPr/>
        </p:nvSpPr>
        <p:spPr>
          <a:xfrm>
            <a:off x="1173455" y="1985204"/>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ccia a destra 75"/>
          <p:cNvSpPr/>
          <p:nvPr/>
        </p:nvSpPr>
        <p:spPr>
          <a:xfrm>
            <a:off x="2837778" y="1985204"/>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ccia a destra 76"/>
          <p:cNvSpPr/>
          <p:nvPr/>
        </p:nvSpPr>
        <p:spPr>
          <a:xfrm rot="5400000">
            <a:off x="2997210" y="3680633"/>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ccia a destra 77"/>
          <p:cNvSpPr/>
          <p:nvPr/>
        </p:nvSpPr>
        <p:spPr>
          <a:xfrm rot="8023634">
            <a:off x="2869947" y="4613282"/>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ccia a destra 78"/>
          <p:cNvSpPr/>
          <p:nvPr/>
        </p:nvSpPr>
        <p:spPr>
          <a:xfrm rot="16200000">
            <a:off x="2049328" y="4402732"/>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ccia a destra 79"/>
          <p:cNvSpPr/>
          <p:nvPr/>
        </p:nvSpPr>
        <p:spPr>
          <a:xfrm rot="10800000">
            <a:off x="1437304" y="3299502"/>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ccia a destra 80"/>
          <p:cNvSpPr/>
          <p:nvPr/>
        </p:nvSpPr>
        <p:spPr>
          <a:xfrm rot="16200000">
            <a:off x="692954" y="2889445"/>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ccia a destra 81"/>
          <p:cNvSpPr/>
          <p:nvPr/>
        </p:nvSpPr>
        <p:spPr>
          <a:xfrm rot="5400000">
            <a:off x="548938" y="3407514"/>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ccia a destra 84"/>
          <p:cNvSpPr/>
          <p:nvPr/>
        </p:nvSpPr>
        <p:spPr>
          <a:xfrm rot="10800000">
            <a:off x="536571" y="2204864"/>
            <a:ext cx="240759" cy="21602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9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79"/>
                                        </p:tgtEl>
                                        <p:attrNameLst>
                                          <p:attrName>style.color</p:attrName>
                                        </p:attrNameLst>
                                      </p:cBhvr>
                                      <p:to>
                                        <a:schemeClr val="bg1"/>
                                      </p:to>
                                    </p:animClr>
                                    <p:animClr clrSpc="rgb" dir="cw">
                                      <p:cBhvr>
                                        <p:cTn id="7" dur="1000" autoRev="1" fill="remove"/>
                                        <p:tgtEl>
                                          <p:spTgt spid="79"/>
                                        </p:tgtEl>
                                        <p:attrNameLst>
                                          <p:attrName>fillcolor</p:attrName>
                                        </p:attrNameLst>
                                      </p:cBhvr>
                                      <p:to>
                                        <a:schemeClr val="bg1"/>
                                      </p:to>
                                    </p:animClr>
                                    <p:set>
                                      <p:cBhvr>
                                        <p:cTn id="8" dur="1000" autoRev="1" fill="remove"/>
                                        <p:tgtEl>
                                          <p:spTgt spid="79"/>
                                        </p:tgtEl>
                                        <p:attrNameLst>
                                          <p:attrName>fill.type</p:attrName>
                                        </p:attrNameLst>
                                      </p:cBhvr>
                                      <p:to>
                                        <p:strVal val="solid"/>
                                      </p:to>
                                    </p:set>
                                    <p:set>
                                      <p:cBhvr>
                                        <p:cTn id="9" dur="1000" autoRev="1" fill="remove"/>
                                        <p:tgtEl>
                                          <p:spTgt spid="79"/>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1000" autoRev="1" fill="remove"/>
                                        <p:tgtEl>
                                          <p:spTgt spid="80"/>
                                        </p:tgtEl>
                                        <p:attrNameLst>
                                          <p:attrName>style.color</p:attrName>
                                        </p:attrNameLst>
                                      </p:cBhvr>
                                      <p:to>
                                        <a:schemeClr val="bg1"/>
                                      </p:to>
                                    </p:animClr>
                                    <p:animClr clrSpc="rgb" dir="cw">
                                      <p:cBhvr>
                                        <p:cTn id="14" dur="1000" autoRev="1" fill="remove"/>
                                        <p:tgtEl>
                                          <p:spTgt spid="80"/>
                                        </p:tgtEl>
                                        <p:attrNameLst>
                                          <p:attrName>fillcolor</p:attrName>
                                        </p:attrNameLst>
                                      </p:cBhvr>
                                      <p:to>
                                        <a:schemeClr val="bg1"/>
                                      </p:to>
                                    </p:animClr>
                                    <p:set>
                                      <p:cBhvr>
                                        <p:cTn id="15" dur="1000" autoRev="1" fill="remove"/>
                                        <p:tgtEl>
                                          <p:spTgt spid="80"/>
                                        </p:tgtEl>
                                        <p:attrNameLst>
                                          <p:attrName>fill.type</p:attrName>
                                        </p:attrNameLst>
                                      </p:cBhvr>
                                      <p:to>
                                        <p:strVal val="solid"/>
                                      </p:to>
                                    </p:set>
                                    <p:set>
                                      <p:cBhvr>
                                        <p:cTn id="16" dur="1000" autoRev="1" fill="remove"/>
                                        <p:tgtEl>
                                          <p:spTgt spid="80"/>
                                        </p:tgtEl>
                                        <p:attrNameLst>
                                          <p:attrName>fill.on</p:attrName>
                                        </p:attrNameLst>
                                      </p:cBhvr>
                                      <p:to>
                                        <p:strVal val="true"/>
                                      </p:to>
                                    </p:set>
                                  </p:childTnLst>
                                </p:cTn>
                              </p:par>
                              <p:par>
                                <p:cTn id="17" presetID="27" presetClass="emph" presetSubtype="0" fill="remove" grpId="0" nodeType="withEffect">
                                  <p:stCondLst>
                                    <p:cond delay="1000"/>
                                  </p:stCondLst>
                                  <p:childTnLst>
                                    <p:animClr clrSpc="rgb" dir="cw">
                                      <p:cBhvr override="childStyle">
                                        <p:cTn id="18" dur="1000" autoRev="1" fill="remove"/>
                                        <p:tgtEl>
                                          <p:spTgt spid="36"/>
                                        </p:tgtEl>
                                        <p:attrNameLst>
                                          <p:attrName>style.color</p:attrName>
                                        </p:attrNameLst>
                                      </p:cBhvr>
                                      <p:to>
                                        <a:schemeClr val="bg1"/>
                                      </p:to>
                                    </p:animClr>
                                    <p:animClr clrSpc="rgb" dir="cw">
                                      <p:cBhvr>
                                        <p:cTn id="19" dur="1000" autoRev="1" fill="remove"/>
                                        <p:tgtEl>
                                          <p:spTgt spid="36"/>
                                        </p:tgtEl>
                                        <p:attrNameLst>
                                          <p:attrName>fillcolor</p:attrName>
                                        </p:attrNameLst>
                                      </p:cBhvr>
                                      <p:to>
                                        <a:schemeClr val="bg1"/>
                                      </p:to>
                                    </p:animClr>
                                    <p:set>
                                      <p:cBhvr>
                                        <p:cTn id="20" dur="1000" autoRev="1" fill="remove"/>
                                        <p:tgtEl>
                                          <p:spTgt spid="36"/>
                                        </p:tgtEl>
                                        <p:attrNameLst>
                                          <p:attrName>fill.type</p:attrName>
                                        </p:attrNameLst>
                                      </p:cBhvr>
                                      <p:to>
                                        <p:strVal val="solid"/>
                                      </p:to>
                                    </p:set>
                                    <p:set>
                                      <p:cBhvr>
                                        <p:cTn id="21" dur="1000" autoRev="1" fill="remove"/>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0"/>
                                  </p:stCondLst>
                                  <p:childTnLst>
                                    <p:animClr clrSpc="rgb" dir="cw">
                                      <p:cBhvr override="childStyle">
                                        <p:cTn id="25" dur="1000" autoRev="1" fill="remove"/>
                                        <p:tgtEl>
                                          <p:spTgt spid="76"/>
                                        </p:tgtEl>
                                        <p:attrNameLst>
                                          <p:attrName>style.color</p:attrName>
                                        </p:attrNameLst>
                                      </p:cBhvr>
                                      <p:to>
                                        <a:schemeClr val="bg1"/>
                                      </p:to>
                                    </p:animClr>
                                    <p:animClr clrSpc="rgb" dir="cw">
                                      <p:cBhvr>
                                        <p:cTn id="26" dur="1000" autoRev="1" fill="remove"/>
                                        <p:tgtEl>
                                          <p:spTgt spid="76"/>
                                        </p:tgtEl>
                                        <p:attrNameLst>
                                          <p:attrName>fillcolor</p:attrName>
                                        </p:attrNameLst>
                                      </p:cBhvr>
                                      <p:to>
                                        <a:schemeClr val="bg1"/>
                                      </p:to>
                                    </p:animClr>
                                    <p:set>
                                      <p:cBhvr>
                                        <p:cTn id="27" dur="1000" autoRev="1" fill="remove"/>
                                        <p:tgtEl>
                                          <p:spTgt spid="76"/>
                                        </p:tgtEl>
                                        <p:attrNameLst>
                                          <p:attrName>fill.type</p:attrName>
                                        </p:attrNameLst>
                                      </p:cBhvr>
                                      <p:to>
                                        <p:strVal val="solid"/>
                                      </p:to>
                                    </p:set>
                                    <p:set>
                                      <p:cBhvr>
                                        <p:cTn id="28" dur="1000" autoRev="1" fill="remove"/>
                                        <p:tgtEl>
                                          <p:spTgt spid="76"/>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7" presetClass="emph" presetSubtype="0" fill="remove" grpId="0" nodeType="clickEffect">
                                  <p:stCondLst>
                                    <p:cond delay="0"/>
                                  </p:stCondLst>
                                  <p:childTnLst>
                                    <p:animClr clrSpc="rgb" dir="cw">
                                      <p:cBhvr override="childStyle">
                                        <p:cTn id="32" dur="1000" autoRev="1" fill="remove"/>
                                        <p:tgtEl>
                                          <p:spTgt spid="77"/>
                                        </p:tgtEl>
                                        <p:attrNameLst>
                                          <p:attrName>style.color</p:attrName>
                                        </p:attrNameLst>
                                      </p:cBhvr>
                                      <p:to>
                                        <a:schemeClr val="bg1"/>
                                      </p:to>
                                    </p:animClr>
                                    <p:animClr clrSpc="rgb" dir="cw">
                                      <p:cBhvr>
                                        <p:cTn id="33" dur="1000" autoRev="1" fill="remove"/>
                                        <p:tgtEl>
                                          <p:spTgt spid="77"/>
                                        </p:tgtEl>
                                        <p:attrNameLst>
                                          <p:attrName>fillcolor</p:attrName>
                                        </p:attrNameLst>
                                      </p:cBhvr>
                                      <p:to>
                                        <a:schemeClr val="bg1"/>
                                      </p:to>
                                    </p:animClr>
                                    <p:set>
                                      <p:cBhvr>
                                        <p:cTn id="34" dur="1000" autoRev="1" fill="remove"/>
                                        <p:tgtEl>
                                          <p:spTgt spid="77"/>
                                        </p:tgtEl>
                                        <p:attrNameLst>
                                          <p:attrName>fill.type</p:attrName>
                                        </p:attrNameLst>
                                      </p:cBhvr>
                                      <p:to>
                                        <p:strVal val="solid"/>
                                      </p:to>
                                    </p:set>
                                    <p:set>
                                      <p:cBhvr>
                                        <p:cTn id="35" dur="1000" autoRev="1" fill="remove"/>
                                        <p:tgtEl>
                                          <p:spTgt spid="77"/>
                                        </p:tgtEl>
                                        <p:attrNameLst>
                                          <p:attrName>fill.on</p:attrName>
                                        </p:attrNameLst>
                                      </p:cBhvr>
                                      <p:to>
                                        <p:strVal val="true"/>
                                      </p:to>
                                    </p:set>
                                  </p:childTnLst>
                                </p:cTn>
                              </p:par>
                              <p:par>
                                <p:cTn id="36" presetID="27" presetClass="emph" presetSubtype="0" fill="remove" grpId="0" nodeType="withEffect">
                                  <p:stCondLst>
                                    <p:cond delay="1000"/>
                                  </p:stCondLst>
                                  <p:childTnLst>
                                    <p:animClr clrSpc="rgb" dir="cw">
                                      <p:cBhvr override="childStyle">
                                        <p:cTn id="37" dur="1000" autoRev="1" fill="remove"/>
                                        <p:tgtEl>
                                          <p:spTgt spid="81"/>
                                        </p:tgtEl>
                                        <p:attrNameLst>
                                          <p:attrName>style.color</p:attrName>
                                        </p:attrNameLst>
                                      </p:cBhvr>
                                      <p:to>
                                        <a:schemeClr val="bg1"/>
                                      </p:to>
                                    </p:animClr>
                                    <p:animClr clrSpc="rgb" dir="cw">
                                      <p:cBhvr>
                                        <p:cTn id="38" dur="1000" autoRev="1" fill="remove"/>
                                        <p:tgtEl>
                                          <p:spTgt spid="81"/>
                                        </p:tgtEl>
                                        <p:attrNameLst>
                                          <p:attrName>fillcolor</p:attrName>
                                        </p:attrNameLst>
                                      </p:cBhvr>
                                      <p:to>
                                        <a:schemeClr val="bg1"/>
                                      </p:to>
                                    </p:animClr>
                                    <p:set>
                                      <p:cBhvr>
                                        <p:cTn id="39" dur="1000" autoRev="1" fill="remove"/>
                                        <p:tgtEl>
                                          <p:spTgt spid="81"/>
                                        </p:tgtEl>
                                        <p:attrNameLst>
                                          <p:attrName>fill.type</p:attrName>
                                        </p:attrNameLst>
                                      </p:cBhvr>
                                      <p:to>
                                        <p:strVal val="solid"/>
                                      </p:to>
                                    </p:set>
                                    <p:set>
                                      <p:cBhvr>
                                        <p:cTn id="40" dur="1000" autoRev="1" fill="remove"/>
                                        <p:tgtEl>
                                          <p:spTgt spid="81"/>
                                        </p:tgtEl>
                                        <p:attrNameLst>
                                          <p:attrName>fill.on</p:attrName>
                                        </p:attrNameLst>
                                      </p:cBhvr>
                                      <p:to>
                                        <p:strVal val="true"/>
                                      </p:to>
                                    </p:set>
                                  </p:childTnLst>
                                </p:cTn>
                              </p:par>
                              <p:par>
                                <p:cTn id="41" presetID="27" presetClass="emph" presetSubtype="0" fill="remove" grpId="0" nodeType="withEffect">
                                  <p:stCondLst>
                                    <p:cond delay="2000"/>
                                  </p:stCondLst>
                                  <p:childTnLst>
                                    <p:animClr clrSpc="rgb" dir="cw">
                                      <p:cBhvr override="childStyle">
                                        <p:cTn id="42" dur="1000" autoRev="1" fill="remove"/>
                                        <p:tgtEl>
                                          <p:spTgt spid="85"/>
                                        </p:tgtEl>
                                        <p:attrNameLst>
                                          <p:attrName>style.color</p:attrName>
                                        </p:attrNameLst>
                                      </p:cBhvr>
                                      <p:to>
                                        <a:schemeClr val="bg1"/>
                                      </p:to>
                                    </p:animClr>
                                    <p:animClr clrSpc="rgb" dir="cw">
                                      <p:cBhvr>
                                        <p:cTn id="43" dur="1000" autoRev="1" fill="remove"/>
                                        <p:tgtEl>
                                          <p:spTgt spid="85"/>
                                        </p:tgtEl>
                                        <p:attrNameLst>
                                          <p:attrName>fillcolor</p:attrName>
                                        </p:attrNameLst>
                                      </p:cBhvr>
                                      <p:to>
                                        <a:schemeClr val="bg1"/>
                                      </p:to>
                                    </p:animClr>
                                    <p:set>
                                      <p:cBhvr>
                                        <p:cTn id="44" dur="1000" autoRev="1" fill="remove"/>
                                        <p:tgtEl>
                                          <p:spTgt spid="85"/>
                                        </p:tgtEl>
                                        <p:attrNameLst>
                                          <p:attrName>fill.type</p:attrName>
                                        </p:attrNameLst>
                                      </p:cBhvr>
                                      <p:to>
                                        <p:strVal val="solid"/>
                                      </p:to>
                                    </p:set>
                                    <p:set>
                                      <p:cBhvr>
                                        <p:cTn id="45" dur="1000" autoRev="1" fill="remove"/>
                                        <p:tgtEl>
                                          <p:spTgt spid="85"/>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7" presetClass="emph" presetSubtype="0" fill="remove" grpId="0" nodeType="clickEffect">
                                  <p:stCondLst>
                                    <p:cond delay="0"/>
                                  </p:stCondLst>
                                  <p:childTnLst>
                                    <p:animClr clrSpc="rgb" dir="cw">
                                      <p:cBhvr override="childStyle">
                                        <p:cTn id="49" dur="1000" autoRev="1" fill="remove"/>
                                        <p:tgtEl>
                                          <p:spTgt spid="82"/>
                                        </p:tgtEl>
                                        <p:attrNameLst>
                                          <p:attrName>style.color</p:attrName>
                                        </p:attrNameLst>
                                      </p:cBhvr>
                                      <p:to>
                                        <a:schemeClr val="bg1"/>
                                      </p:to>
                                    </p:animClr>
                                    <p:animClr clrSpc="rgb" dir="cw">
                                      <p:cBhvr>
                                        <p:cTn id="50" dur="1000" autoRev="1" fill="remove"/>
                                        <p:tgtEl>
                                          <p:spTgt spid="82"/>
                                        </p:tgtEl>
                                        <p:attrNameLst>
                                          <p:attrName>fillcolor</p:attrName>
                                        </p:attrNameLst>
                                      </p:cBhvr>
                                      <p:to>
                                        <a:schemeClr val="bg1"/>
                                      </p:to>
                                    </p:animClr>
                                    <p:set>
                                      <p:cBhvr>
                                        <p:cTn id="51" dur="1000" autoRev="1" fill="remove"/>
                                        <p:tgtEl>
                                          <p:spTgt spid="82"/>
                                        </p:tgtEl>
                                        <p:attrNameLst>
                                          <p:attrName>fill.type</p:attrName>
                                        </p:attrNameLst>
                                      </p:cBhvr>
                                      <p:to>
                                        <p:strVal val="solid"/>
                                      </p:to>
                                    </p:set>
                                    <p:set>
                                      <p:cBhvr>
                                        <p:cTn id="52" dur="1000" autoRev="1" fill="remove"/>
                                        <p:tgtEl>
                                          <p:spTgt spid="82"/>
                                        </p:tgtEl>
                                        <p:attrNameLst>
                                          <p:attrName>fill.on</p:attrName>
                                        </p:attrNameLst>
                                      </p:cBhvr>
                                      <p:to>
                                        <p:strVal val="true"/>
                                      </p:to>
                                    </p:set>
                                  </p:childTnLst>
                                </p:cTn>
                              </p:par>
                              <p:par>
                                <p:cTn id="53" presetID="27" presetClass="emph" presetSubtype="0" fill="remove" grpId="0" nodeType="withEffect">
                                  <p:stCondLst>
                                    <p:cond delay="1000"/>
                                  </p:stCondLst>
                                  <p:childTnLst>
                                    <p:animClr clrSpc="rgb" dir="cw">
                                      <p:cBhvr override="childStyle">
                                        <p:cTn id="54" dur="1000" autoRev="1" fill="remove"/>
                                        <p:tgtEl>
                                          <p:spTgt spid="78"/>
                                        </p:tgtEl>
                                        <p:attrNameLst>
                                          <p:attrName>style.color</p:attrName>
                                        </p:attrNameLst>
                                      </p:cBhvr>
                                      <p:to>
                                        <a:schemeClr val="bg1"/>
                                      </p:to>
                                    </p:animClr>
                                    <p:animClr clrSpc="rgb" dir="cw">
                                      <p:cBhvr>
                                        <p:cTn id="55" dur="1000" autoRev="1" fill="remove"/>
                                        <p:tgtEl>
                                          <p:spTgt spid="78"/>
                                        </p:tgtEl>
                                        <p:attrNameLst>
                                          <p:attrName>fillcolor</p:attrName>
                                        </p:attrNameLst>
                                      </p:cBhvr>
                                      <p:to>
                                        <a:schemeClr val="bg1"/>
                                      </p:to>
                                    </p:animClr>
                                    <p:set>
                                      <p:cBhvr>
                                        <p:cTn id="56" dur="1000" autoRev="1" fill="remove"/>
                                        <p:tgtEl>
                                          <p:spTgt spid="78"/>
                                        </p:tgtEl>
                                        <p:attrNameLst>
                                          <p:attrName>fill.type</p:attrName>
                                        </p:attrNameLst>
                                      </p:cBhvr>
                                      <p:to>
                                        <p:strVal val="solid"/>
                                      </p:to>
                                    </p:set>
                                    <p:set>
                                      <p:cBhvr>
                                        <p:cTn id="57" dur="1000" autoRev="1" fill="remove"/>
                                        <p:tgtEl>
                                          <p:spTgt spid="7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6" grpId="0" animBg="1"/>
      <p:bldP spid="77" grpId="0" animBg="1"/>
      <p:bldP spid="78" grpId="0" animBg="1"/>
      <p:bldP spid="79" grpId="0" animBg="1"/>
      <p:bldP spid="80" grpId="0" animBg="1"/>
      <p:bldP spid="81" grpId="0" animBg="1"/>
      <p:bldP spid="82" grpId="0" animBg="1"/>
      <p:bldP spid="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a 9"/>
          <p:cNvGraphicFramePr/>
          <p:nvPr/>
        </p:nvGraphicFramePr>
        <p:xfrm>
          <a:off x="2610238" y="404664"/>
          <a:ext cx="4071747"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pic>
        <p:nvPicPr>
          <p:cNvPr id="5" name="Immagin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276" y="1463526"/>
            <a:ext cx="5262363" cy="2095908"/>
          </a:xfrm>
          <a:prstGeom prst="rect">
            <a:avLst/>
          </a:prstGeom>
        </p:spPr>
      </p:pic>
      <p:graphicFrame>
        <p:nvGraphicFramePr>
          <p:cNvPr id="19" name="Diagramma 18"/>
          <p:cNvGraphicFramePr/>
          <p:nvPr>
            <p:extLst>
              <p:ext uri="{D42A27DB-BD31-4B8C-83A1-F6EECF244321}">
                <p14:modId xmlns:p14="http://schemas.microsoft.com/office/powerpoint/2010/main" val="1323413007"/>
              </p:ext>
            </p:extLst>
          </p:nvPr>
        </p:nvGraphicFramePr>
        <p:xfrm>
          <a:off x="561306" y="1628800"/>
          <a:ext cx="3528391" cy="14773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ma 19"/>
          <p:cNvGraphicFramePr/>
          <p:nvPr/>
        </p:nvGraphicFramePr>
        <p:xfrm>
          <a:off x="417290" y="4005064"/>
          <a:ext cx="4464496" cy="230832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1" name="Diagramma 20"/>
          <p:cNvGraphicFramePr/>
          <p:nvPr/>
        </p:nvGraphicFramePr>
        <p:xfrm>
          <a:off x="5673874" y="4697561"/>
          <a:ext cx="3888432" cy="9233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4644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Graphic spid="20" grpId="0">
        <p:bldAsOne/>
      </p:bldGraphic>
      <p:bldGraphic spid="2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1688397052"/>
              </p:ext>
            </p:extLst>
          </p:nvPr>
        </p:nvGraphicFramePr>
        <p:xfrm>
          <a:off x="561306" y="548680"/>
          <a:ext cx="8913600" cy="6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data 2"/>
          <p:cNvSpPr>
            <a:spLocks noGrp="1"/>
          </p:cNvSpPr>
          <p:nvPr>
            <p:ph type="dt" idx="10"/>
          </p:nvPr>
        </p:nvSpPr>
        <p:spPr/>
        <p:txBody>
          <a:bodyPr/>
          <a:lstStyle/>
          <a:p>
            <a:r>
              <a:rPr lang="en-US" sz="1400" spc="-1" smtClean="0">
                <a:solidFill>
                  <a:srgbClr val="000000"/>
                </a:solidFill>
                <a:uFill>
                  <a:solidFill>
                    <a:srgbClr val="FFFFFF"/>
                  </a:solidFill>
                </a:uFill>
                <a:latin typeface="Times New Roman"/>
              </a:rPr>
              <a:t>ALFRED Primary System: CFD Analysis of the Coolant Flow Path</a:t>
            </a:r>
            <a:endParaRPr lang="en-US" sz="1400" spc="-1" dirty="0">
              <a:solidFill>
                <a:srgbClr val="000000"/>
              </a:solidFill>
              <a:uFill>
                <a:solidFill>
                  <a:srgbClr val="FFFFFF"/>
                </a:solidFill>
              </a:uFill>
              <a:latin typeface="Times New Roman"/>
            </a:endParaRPr>
          </a:p>
        </p:txBody>
      </p:sp>
      <p:graphicFrame>
        <p:nvGraphicFramePr>
          <p:cNvPr id="7" name="Diagramma 6"/>
          <p:cNvGraphicFramePr/>
          <p:nvPr>
            <p:extLst>
              <p:ext uri="{D42A27DB-BD31-4B8C-83A1-F6EECF244321}">
                <p14:modId xmlns:p14="http://schemas.microsoft.com/office/powerpoint/2010/main" val="1930466996"/>
              </p:ext>
            </p:extLst>
          </p:nvPr>
        </p:nvGraphicFramePr>
        <p:xfrm>
          <a:off x="273274" y="1412776"/>
          <a:ext cx="5832648" cy="4752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magine 4"/>
          <p:cNvPicPr>
            <a:picLocks noChangeAspect="1"/>
          </p:cNvPicPr>
          <p:nvPr/>
        </p:nvPicPr>
        <p:blipFill rotWithShape="1">
          <a:blip r:embed="rId13">
            <a:extLst>
              <a:ext uri="{28A0092B-C50C-407E-A947-70E740481C1C}">
                <a14:useLocalDpi xmlns:a14="http://schemas.microsoft.com/office/drawing/2010/main" val="0"/>
              </a:ext>
            </a:extLst>
          </a:blip>
          <a:srcRect l="54253"/>
          <a:stretch/>
        </p:blipFill>
        <p:spPr>
          <a:xfrm>
            <a:off x="6249938" y="1309410"/>
            <a:ext cx="3550879" cy="4004168"/>
          </a:xfrm>
          <a:prstGeom prst="rect">
            <a:avLst/>
          </a:prstGeom>
        </p:spPr>
      </p:pic>
    </p:spTree>
    <p:extLst>
      <p:ext uri="{BB962C8B-B14F-4D97-AF65-F5344CB8AC3E}">
        <p14:creationId xmlns:p14="http://schemas.microsoft.com/office/powerpoint/2010/main" val="19963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F09654C-0C01-4E34-BBB4-40DAB159B06F}"/>
                                            </p:graphicEl>
                                          </p:spTgt>
                                        </p:tgtEl>
                                        <p:attrNameLst>
                                          <p:attrName>style.visibility</p:attrName>
                                        </p:attrNameLst>
                                      </p:cBhvr>
                                      <p:to>
                                        <p:strVal val="visible"/>
                                      </p:to>
                                    </p:set>
                                    <p:animEffect transition="in" filter="fade">
                                      <p:cBhvr>
                                        <p:cTn id="7" dur="500"/>
                                        <p:tgtEl>
                                          <p:spTgt spid="7">
                                            <p:graphicEl>
                                              <a:dgm id="{EF09654C-0C01-4E34-BBB4-40DAB159B06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354C41DA-109E-4A89-858A-1E9CF830745F}"/>
                                            </p:graphicEl>
                                          </p:spTgt>
                                        </p:tgtEl>
                                        <p:attrNameLst>
                                          <p:attrName>style.visibility</p:attrName>
                                        </p:attrNameLst>
                                      </p:cBhvr>
                                      <p:to>
                                        <p:strVal val="visible"/>
                                      </p:to>
                                    </p:set>
                                    <p:animEffect transition="in" filter="fade">
                                      <p:cBhvr>
                                        <p:cTn id="12" dur="500"/>
                                        <p:tgtEl>
                                          <p:spTgt spid="7">
                                            <p:graphicEl>
                                              <a:dgm id="{354C41DA-109E-4A89-858A-1E9CF83074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C2B94AF-325A-4241-A090-081A536EBA66}"/>
                                            </p:graphicEl>
                                          </p:spTgt>
                                        </p:tgtEl>
                                        <p:attrNameLst>
                                          <p:attrName>style.visibility</p:attrName>
                                        </p:attrNameLst>
                                      </p:cBhvr>
                                      <p:to>
                                        <p:strVal val="visible"/>
                                      </p:to>
                                    </p:set>
                                    <p:animEffect transition="in" filter="fade">
                                      <p:cBhvr>
                                        <p:cTn id="17" dur="500"/>
                                        <p:tgtEl>
                                          <p:spTgt spid="7">
                                            <p:graphicEl>
                                              <a:dgm id="{8C2B94AF-325A-4241-A090-081A536EBA6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D2F77F6A-8309-4B88-9884-6F2F24904218}"/>
                                            </p:graphicEl>
                                          </p:spTgt>
                                        </p:tgtEl>
                                        <p:attrNameLst>
                                          <p:attrName>style.visibility</p:attrName>
                                        </p:attrNameLst>
                                      </p:cBhvr>
                                      <p:to>
                                        <p:strVal val="visible"/>
                                      </p:to>
                                    </p:set>
                                    <p:animEffect transition="in" filter="fade">
                                      <p:cBhvr>
                                        <p:cTn id="22" dur="500"/>
                                        <p:tgtEl>
                                          <p:spTgt spid="7">
                                            <p:graphicEl>
                                              <a:dgm id="{D2F77F6A-8309-4B88-9884-6F2F2490421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A4B6F58D-0D76-4CF8-9034-DE584F63F3FB}"/>
                                            </p:graphicEl>
                                          </p:spTgt>
                                        </p:tgtEl>
                                        <p:attrNameLst>
                                          <p:attrName>style.visibility</p:attrName>
                                        </p:attrNameLst>
                                      </p:cBhvr>
                                      <p:to>
                                        <p:strVal val="visible"/>
                                      </p:to>
                                    </p:set>
                                    <p:animEffect transition="in" filter="fade">
                                      <p:cBhvr>
                                        <p:cTn id="27" dur="500"/>
                                        <p:tgtEl>
                                          <p:spTgt spid="7">
                                            <p:graphicEl>
                                              <a:dgm id="{A4B6F58D-0D76-4CF8-9034-DE584F63F3F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B23F7081-3FBC-4624-8047-33C5414F1199}"/>
                                            </p:graphicEl>
                                          </p:spTgt>
                                        </p:tgtEl>
                                        <p:attrNameLst>
                                          <p:attrName>style.visibility</p:attrName>
                                        </p:attrNameLst>
                                      </p:cBhvr>
                                      <p:to>
                                        <p:strVal val="visible"/>
                                      </p:to>
                                    </p:set>
                                    <p:animEffect transition="in" filter="fade">
                                      <p:cBhvr>
                                        <p:cTn id="32" dur="500"/>
                                        <p:tgtEl>
                                          <p:spTgt spid="7">
                                            <p:graphicEl>
                                              <a:dgm id="{B23F7081-3FBC-4624-8047-33C5414F119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50B9D839-0AE4-42C0-9D3B-F1B989D00A30}"/>
                                            </p:graphicEl>
                                          </p:spTgt>
                                        </p:tgtEl>
                                        <p:attrNameLst>
                                          <p:attrName>style.visibility</p:attrName>
                                        </p:attrNameLst>
                                      </p:cBhvr>
                                      <p:to>
                                        <p:strVal val="visible"/>
                                      </p:to>
                                    </p:set>
                                    <p:animEffect transition="in" filter="fade">
                                      <p:cBhvr>
                                        <p:cTn id="37" dur="500"/>
                                        <p:tgtEl>
                                          <p:spTgt spid="7">
                                            <p:graphicEl>
                                              <a:dgm id="{50B9D839-0AE4-42C0-9D3B-F1B989D00A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theme1.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00078"/>
      </a:dk2>
      <a:lt2>
        <a:srgbClr val="E7E6E6"/>
      </a:lt2>
      <a:accent1>
        <a:srgbClr val="000078"/>
      </a:accent1>
      <a:accent2>
        <a:srgbClr val="BE2227"/>
      </a:accent2>
      <a:accent3>
        <a:srgbClr val="FFC000"/>
      </a:accent3>
      <a:accent4>
        <a:srgbClr val="7093D2"/>
      </a:accent4>
      <a:accent5>
        <a:srgbClr val="70AD47"/>
      </a:accent5>
      <a:accent6>
        <a:srgbClr val="BFBFBF"/>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138071</TotalTime>
  <Words>2468</Words>
  <Application>Microsoft Office PowerPoint</Application>
  <PresentationFormat>Personalizzato</PresentationFormat>
  <Paragraphs>248</Paragraphs>
  <Slides>20</Slides>
  <Notes>19</Notes>
  <HiddenSlides>0</HiddenSlides>
  <MMClips>2</MMClips>
  <ScaleCrop>false</ScaleCrop>
  <HeadingPairs>
    <vt:vector size="4" baseType="variant">
      <vt:variant>
        <vt:lpstr>Tema</vt:lpstr>
      </vt:variant>
      <vt:variant>
        <vt:i4>7</vt:i4>
      </vt:variant>
      <vt:variant>
        <vt:lpstr>Titoli diapositive</vt:lpstr>
      </vt:variant>
      <vt:variant>
        <vt:i4>20</vt:i4>
      </vt:variant>
    </vt:vector>
  </HeadingPairs>
  <TitlesOfParts>
    <vt:vector size="27" baseType="lpstr">
      <vt:lpstr>1_Personalizza struttura</vt:lpstr>
      <vt:lpstr>2_Personalizza struttura</vt:lpstr>
      <vt:lpstr>Office Theme</vt:lpstr>
      <vt:lpstr>Personalizza struttura</vt:lpstr>
      <vt:lpstr>1_Struttura predefinita</vt:lpstr>
      <vt:lpstr>3_Personalizza struttura</vt:lpstr>
      <vt:lpstr>1_Office Theme</vt:lpstr>
      <vt:lpstr>Presentazione standard di PowerPoint</vt:lpstr>
      <vt:lpstr>Presentazione standard di PowerPoint</vt:lpstr>
      <vt:lpstr>Collaboration CRS4 – Ansaldo Nucleare</vt:lpstr>
      <vt:lpstr>FALCON Fostering ALFRED CONstruction consortium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F+E-Kommission NUKLEAR 21.05.2002</dc:title>
  <dc:subject>Programm Nukleare Sicherheitsforschung NUKLEAR</dc:subject>
  <dc:creator>Joachim U. Knebel</dc:creator>
  <cp:lastModifiedBy>Vincent Moreau</cp:lastModifiedBy>
  <cp:revision>2665</cp:revision>
  <cp:lastPrinted>2002-05-21T10:52:46Z</cp:lastPrinted>
  <dcterms:created xsi:type="dcterms:W3CDTF">1998-05-25T07:42:57Z</dcterms:created>
  <dcterms:modified xsi:type="dcterms:W3CDTF">2022-02-09T11:45:36Z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1</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6</vt:i4>
  </property>
  <property fmtid="{D5CDD505-2E9C-101B-9397-08002B2CF9AE}" pid="7" name="Notes">
    <vt:i4>4</vt:i4>
  </property>
  <property fmtid="{D5CDD505-2E9C-101B-9397-08002B2CF9AE}" pid="8" name="PresentationFormat">
    <vt:lpwstr>Personalizzato</vt:lpwstr>
  </property>
  <property fmtid="{D5CDD505-2E9C-101B-9397-08002B2CF9AE}" pid="9" name="ScaleCrop">
    <vt:bool>false</vt:bool>
  </property>
  <property fmtid="{D5CDD505-2E9C-101B-9397-08002B2CF9AE}" pid="10" name="ShareDoc">
    <vt:bool>false</vt:bool>
  </property>
  <property fmtid="{D5CDD505-2E9C-101B-9397-08002B2CF9AE}" pid="11" name="Slides">
    <vt:i4>28</vt:i4>
  </property>
</Properties>
</file>