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71" r:id="rId3"/>
    <p:sldId id="388" r:id="rId4"/>
    <p:sldId id="389" r:id="rId5"/>
    <p:sldId id="390" r:id="rId6"/>
    <p:sldId id="391" r:id="rId7"/>
    <p:sldId id="392" r:id="rId8"/>
    <p:sldId id="387" r:id="rId9"/>
    <p:sldId id="383" r:id="rId10"/>
    <p:sldId id="401" r:id="rId11"/>
    <p:sldId id="393" r:id="rId12"/>
    <p:sldId id="395" r:id="rId13"/>
    <p:sldId id="394" r:id="rId14"/>
    <p:sldId id="396" r:id="rId15"/>
    <p:sldId id="397" r:id="rId16"/>
    <p:sldId id="398" r:id="rId17"/>
    <p:sldId id="399" r:id="rId18"/>
    <p:sldId id="402" r:id="rId19"/>
    <p:sldId id="400" r:id="rId20"/>
    <p:sldId id="386" r:id="rId21"/>
    <p:sldId id="3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ève Margot" initials="D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FF"/>
    <a:srgbClr val="CCCCFF"/>
    <a:srgbClr val="034694"/>
    <a:srgbClr val="ECDBF1"/>
    <a:srgbClr val="CC99FF"/>
    <a:srgbClr val="FFCCCC"/>
    <a:srgbClr val="CC66FF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86364" autoAdjust="0"/>
  </p:normalViewPr>
  <p:slideViewPr>
    <p:cSldViewPr snapToGrid="0">
      <p:cViewPr>
        <p:scale>
          <a:sx n="100" d="100"/>
          <a:sy n="100" d="100"/>
        </p:scale>
        <p:origin x="-64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58DAA-F508-4DAF-B2B7-766E85816EEA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9AB1-19D9-4BE5-A0CA-03C37FE9C4C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7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01A7E-40A8-4869-B57E-3315AE075B15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2708-2285-44DD-99EB-FEFE5624C0F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2708-2285-44DD-99EB-FEFE5624C0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8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155" y="1188719"/>
            <a:ext cx="10792096" cy="232124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155" y="3602038"/>
            <a:ext cx="1079209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393113" y="150813"/>
            <a:ext cx="3470275" cy="8016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Title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7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4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833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78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792" y="1703061"/>
            <a:ext cx="10831167" cy="438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072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8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589" y="1360781"/>
            <a:ext cx="10909662" cy="472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28985"/>
            <a:ext cx="12192000" cy="0"/>
          </a:xfrm>
          <a:prstGeom prst="line">
            <a:avLst/>
          </a:prstGeom>
          <a:ln w="22225">
            <a:solidFill>
              <a:srgbClr val="034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97066" y="127711"/>
            <a:ext cx="3012092" cy="874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982" y="127711"/>
            <a:ext cx="1176630" cy="7925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69039" y="6320901"/>
            <a:ext cx="494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6D92-70B6-4648-8FDC-37C42E0E7AA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6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8" r:id="rId4"/>
    <p:sldLayoutId id="2147483650" r:id="rId5"/>
    <p:sldLayoutId id="214748366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3469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13120" y="4195943"/>
            <a:ext cx="6078782" cy="2160407"/>
          </a:xfrm>
        </p:spPr>
        <p:txBody>
          <a:bodyPr/>
          <a:lstStyle/>
          <a:p>
            <a:pPr algn="r"/>
            <a:r>
              <a:rPr lang="en-US" dirty="0" smtClean="0"/>
              <a:t>Vincent Moreau, Manuela Profir, </a:t>
            </a:r>
            <a:r>
              <a:rPr lang="en-US" dirty="0"/>
              <a:t>CRS4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dirty="0" smtClean="0"/>
              <a:t>-04-24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930070" y="6356350"/>
            <a:ext cx="423729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420415"/>
            <a:ext cx="12192000" cy="2773213"/>
          </a:xfrm>
          <a:prstGeom prst="rect">
            <a:avLst/>
          </a:prstGeom>
          <a:solidFill>
            <a:srgbClr val="009999"/>
          </a:solidFill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algn="l"/>
            <a:r>
              <a:rPr lang="en-US" sz="6600" dirty="0"/>
              <a:t>3rd Technical Review </a:t>
            </a:r>
            <a:r>
              <a:rPr lang="en-US" sz="6600" dirty="0" smtClean="0"/>
              <a:t>Meeting</a:t>
            </a:r>
          </a:p>
          <a:p>
            <a:pPr marL="360363" algn="l"/>
            <a:r>
              <a:rPr lang="en-US" sz="5400" dirty="0" smtClean="0"/>
              <a:t>WP2.1 Deformed bundle simulation</a:t>
            </a:r>
          </a:p>
          <a:p>
            <a:pPr marL="360363" algn="l"/>
            <a:r>
              <a:rPr lang="en-US" sz="5400" dirty="0" smtClean="0"/>
              <a:t>Blind pre-tests</a:t>
            </a:r>
            <a:endParaRPr lang="en-US" sz="5400" dirty="0"/>
          </a:p>
        </p:txBody>
      </p:sp>
      <p:sp>
        <p:nvSpPr>
          <p:cNvPr id="8" name="Title Placeholder 1"/>
          <p:cNvSpPr txBox="1">
            <a:spLocks/>
          </p:cNvSpPr>
          <p:nvPr/>
        </p:nvSpPr>
        <p:spPr>
          <a:xfrm>
            <a:off x="5209158" y="274841"/>
            <a:ext cx="6982842" cy="601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346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A</a:t>
            </a:r>
            <a:r>
              <a:rPr lang="en-GB" sz="2000" b="0" dirty="0"/>
              <a:t>dvanced </a:t>
            </a:r>
            <a:r>
              <a:rPr lang="en-GB" sz="2000" dirty="0"/>
              <a:t>N</a:t>
            </a:r>
            <a:r>
              <a:rPr lang="en-GB" sz="2000" b="0" dirty="0"/>
              <a:t>uclear </a:t>
            </a:r>
            <a:r>
              <a:rPr lang="en-GB" sz="2000" dirty="0"/>
              <a:t>S</a:t>
            </a:r>
            <a:r>
              <a:rPr lang="en-GB" sz="2000" b="0" dirty="0"/>
              <a:t>afety </a:t>
            </a:r>
            <a:r>
              <a:rPr lang="en-GB" sz="2000" dirty="0"/>
              <a:t>E</a:t>
            </a:r>
            <a:r>
              <a:rPr lang="en-GB" sz="2000" b="0" dirty="0"/>
              <a:t>valuation of </a:t>
            </a:r>
            <a:r>
              <a:rPr lang="en-GB" sz="2000" dirty="0"/>
              <a:t>L</a:t>
            </a:r>
            <a:r>
              <a:rPr lang="en-GB" sz="2000" b="0" dirty="0"/>
              <a:t>iquid </a:t>
            </a:r>
            <a:r>
              <a:rPr lang="en-GB" sz="2000" dirty="0"/>
              <a:t>M</a:t>
            </a:r>
            <a:r>
              <a:rPr lang="en-GB" sz="2000" b="0" dirty="0"/>
              <a:t>etal </a:t>
            </a:r>
            <a:r>
              <a:rPr lang="en-GB" sz="2000" dirty="0"/>
              <a:t>U</a:t>
            </a:r>
            <a:r>
              <a:rPr lang="en-GB" sz="2000" b="0" dirty="0"/>
              <a:t>sing </a:t>
            </a:r>
            <a:r>
              <a:rPr lang="en-GB" sz="2000" dirty="0"/>
              <a:t>S</a:t>
            </a:r>
            <a:r>
              <a:rPr lang="en-GB" sz="2000" b="0" dirty="0"/>
              <a:t>ystems </a:t>
            </a:r>
          </a:p>
        </p:txBody>
      </p:sp>
      <p:pic>
        <p:nvPicPr>
          <p:cNvPr id="1026" name="Picture 2" descr="Logo ufficiale del CRS4 | CRS4">
            <a:extLst>
              <a:ext uri="{FF2B5EF4-FFF2-40B4-BE49-F238E27FC236}">
                <a16:creationId xmlns="" xmlns:a16="http://schemas.microsoft.com/office/drawing/2014/main" id="{EA739AC8-C903-3936-0A85-D400B80F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97" y="4576360"/>
            <a:ext cx="4013017" cy="12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0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68992" y="1598960"/>
            <a:ext cx="5715272" cy="9980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Three cases under investigation</a:t>
            </a:r>
          </a:p>
          <a:p>
            <a:pPr marL="0" indent="0">
              <a:buNone/>
            </a:pPr>
            <a:r>
              <a:rPr lang="en-US" sz="2000" dirty="0" smtClean="0"/>
              <a:t>Numerical s</a:t>
            </a:r>
            <a:r>
              <a:rPr lang="en-US" sz="2000" dirty="0" smtClean="0"/>
              <a:t>etting inherited from pre-pre-tests</a:t>
            </a:r>
          </a:p>
          <a:p>
            <a:pPr marL="0" indent="0">
              <a:buNone/>
            </a:pPr>
            <a:r>
              <a:rPr lang="en-US" sz="2000" dirty="0" smtClean="0"/>
              <a:t>Same mesh for all three cases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64763"/>
              </p:ext>
            </p:extLst>
          </p:nvPr>
        </p:nvGraphicFramePr>
        <p:xfrm>
          <a:off x="231775" y="2857500"/>
          <a:ext cx="6883398" cy="1815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/>
                <a:gridCol w="1147233"/>
                <a:gridCol w="1147233"/>
                <a:gridCol w="1147233"/>
                <a:gridCol w="884768"/>
                <a:gridCol w="1409698"/>
              </a:tblGrid>
              <a:tr h="662885">
                <a:tc>
                  <a:txBody>
                    <a:bodyPr/>
                    <a:lstStyle/>
                    <a:p>
                      <a:r>
                        <a:rPr lang="en-US" dirty="0" smtClean="0"/>
                        <a:t>Case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Inlet T (C)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Flowrate (kg/s)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Power (kW)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dT</a:t>
                      </a:r>
                      <a:r>
                        <a:rPr lang="en-US" dirty="0" smtClean="0"/>
                        <a:t>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Riser mean</a:t>
                      </a:r>
                      <a:r>
                        <a:rPr lang="en-US" baseline="0" dirty="0" smtClean="0"/>
                        <a:t> wall Y+</a:t>
                      </a:r>
                      <a:endParaRPr lang="en-US" dirty="0"/>
                    </a:p>
                  </a:txBody>
                  <a:tcPr/>
                </a:tc>
              </a:tr>
              <a:tr h="384052">
                <a:tc>
                  <a:txBody>
                    <a:bodyPr/>
                    <a:lstStyle/>
                    <a:p>
                      <a:r>
                        <a:rPr lang="en-US" dirty="0" smtClean="0"/>
                        <a:t>3A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84052">
                <a:tc>
                  <a:txBody>
                    <a:bodyPr/>
                    <a:lstStyle/>
                    <a:p>
                      <a:r>
                        <a:rPr lang="en-US" dirty="0" smtClean="0"/>
                        <a:t>4A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</a:tr>
              <a:tr h="384052">
                <a:tc>
                  <a:txBody>
                    <a:bodyPr/>
                    <a:lstStyle/>
                    <a:p>
                      <a:r>
                        <a:rPr lang="en-US" dirty="0" smtClean="0"/>
                        <a:t>7A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8" r="2530"/>
          <a:stretch/>
        </p:blipFill>
        <p:spPr>
          <a:xfrm>
            <a:off x="7311601" y="2238375"/>
            <a:ext cx="41572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935" y="1198910"/>
            <a:ext cx="5715272" cy="39787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TCs position issue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Numerical p</a:t>
            </a:r>
            <a:r>
              <a:rPr lang="en-US" sz="2000" dirty="0" smtClean="0"/>
              <a:t>robes give mean cell temperature</a:t>
            </a:r>
          </a:p>
          <a:p>
            <a:pPr marL="0" indent="0">
              <a:buNone/>
            </a:pPr>
            <a:r>
              <a:rPr lang="en-US" sz="2000" dirty="0" smtClean="0"/>
              <a:t>TCs tend to be larger than the cell size</a:t>
            </a:r>
          </a:p>
          <a:p>
            <a:pPr marL="0" indent="0">
              <a:buNone/>
            </a:pPr>
            <a:r>
              <a:rPr lang="en-US" sz="2000" dirty="0" smtClean="0"/>
              <a:t>Embedded TCs are 0.35 mm wide</a:t>
            </a:r>
          </a:p>
          <a:p>
            <a:pPr marL="0" indent="0">
              <a:buNone/>
            </a:pPr>
            <a:r>
              <a:rPr lang="en-US" sz="2000" dirty="0" smtClean="0"/>
              <a:t>The clad DT is about 11 K over 0.35 mm. </a:t>
            </a:r>
          </a:p>
          <a:p>
            <a:pPr marL="0" indent="0">
              <a:buNone/>
            </a:pPr>
            <a:r>
              <a:rPr lang="en-US" sz="2000" dirty="0" smtClean="0"/>
              <a:t>A mismatch of 0.1 mm is 3 K!</a:t>
            </a:r>
          </a:p>
          <a:p>
            <a:pPr marL="0" indent="0">
              <a:buNone/>
            </a:pPr>
            <a:r>
              <a:rPr lang="en-US" sz="2000" dirty="0" smtClean="0"/>
              <a:t>Uncertainty, both experimental and numerical may be much higher than foreseen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As an attempt to minimize the numerical measure error, we create a 0.35 mm wide external clad layer.</a:t>
            </a:r>
          </a:p>
          <a:p>
            <a:pPr marL="0" indent="0">
              <a:buNone/>
            </a:pPr>
            <a:r>
              <a:rPr lang="en-US" sz="2000" dirty="0" smtClean="0"/>
              <a:t>Similar issue for the 0.5 mm wide bulk TCs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2" r="17492"/>
          <a:stretch/>
        </p:blipFill>
        <p:spPr>
          <a:xfrm>
            <a:off x="6743699" y="1362075"/>
            <a:ext cx="4949078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3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935" y="1198910"/>
            <a:ext cx="5715272" cy="2399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TCs position issue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Similar issue for the 0.5 mm wide bulk TCs</a:t>
            </a:r>
          </a:p>
          <a:p>
            <a:pPr marL="0" indent="0">
              <a:buNone/>
            </a:pPr>
            <a:r>
              <a:rPr lang="en-US" sz="2000" dirty="0" smtClean="0"/>
              <a:t>Profile T between Pin 1 and Pin5 (3mm).</a:t>
            </a:r>
          </a:p>
          <a:p>
            <a:pPr marL="0" indent="0">
              <a:buNone/>
            </a:pPr>
            <a:r>
              <a:rPr lang="en-US" sz="2000" dirty="0" smtClean="0"/>
              <a:t>Lead =&gt; No real bulk temperature</a:t>
            </a:r>
          </a:p>
          <a:p>
            <a:pPr marL="0" indent="0">
              <a:buNone/>
            </a:pPr>
            <a:r>
              <a:rPr lang="en-US" sz="2000" dirty="0" smtClean="0"/>
              <a:t>Very sensitive to the exact TC position.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2" r="14167"/>
          <a:stretch/>
        </p:blipFill>
        <p:spPr>
          <a:xfrm>
            <a:off x="451261" y="3469789"/>
            <a:ext cx="3348029" cy="288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66" y="2270380"/>
            <a:ext cx="5980890" cy="3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935" y="1198910"/>
            <a:ext cx="5715272" cy="397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Effect of thermal conductivity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Only matters when there is a large transverse thermal flux: i.e. only deformed pins and neighbors.</a:t>
            </a:r>
          </a:p>
          <a:p>
            <a:pPr marL="0" indent="0">
              <a:buNone/>
            </a:pPr>
            <a:r>
              <a:rPr lang="en-US" sz="2000" dirty="0" smtClean="0"/>
              <a:t>Boron Nitride more resistive at higher temperature.</a:t>
            </a:r>
          </a:p>
          <a:p>
            <a:pPr marL="0" indent="0">
              <a:buNone/>
            </a:pPr>
            <a:r>
              <a:rPr lang="en-US" sz="2000" dirty="0" smtClean="0"/>
              <a:t>Difference with steel is higher for Case 4A and reaches ~5 K at TC 31 – 76.</a:t>
            </a:r>
          </a:p>
          <a:p>
            <a:pPr marL="0" indent="0">
              <a:buNone/>
            </a:pPr>
            <a:r>
              <a:rPr lang="en-US" sz="2000" dirty="0" smtClean="0"/>
              <a:t>The uncertainty on the BN thermal conductivity may impact the TC measure by a few K.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1"/>
          <a:stretch/>
        </p:blipFill>
        <p:spPr>
          <a:xfrm>
            <a:off x="6103917" y="2137558"/>
            <a:ext cx="5521742" cy="4464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979079" y="1674421"/>
            <a:ext cx="70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 31</a:t>
            </a:r>
            <a:endParaRPr lang="en-US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8306579" y="2043753"/>
            <a:ext cx="837422" cy="11269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4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934" y="1198910"/>
            <a:ext cx="9594336" cy="1215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Simulation results: mesh sensitivity on Case 3A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Very similar results on selected TCs but denser 2D mesh chosen because: lower Y+ and still quite manageable for steady simulations.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10638" y="2497844"/>
            <a:ext cx="115194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Case3A		Ref</a:t>
            </a:r>
            <a:r>
              <a:rPr lang="en-US" sz="1400" dirty="0"/>
              <a:t>. 4, 200, 1.5 mm	300 Layers Active	6 BL </a:t>
            </a:r>
            <a:r>
              <a:rPr lang="en-US" sz="1400" dirty="0" smtClean="0"/>
              <a:t>Active</a:t>
            </a:r>
            <a:r>
              <a:rPr lang="en-US" sz="1400" dirty="0"/>
              <a:t>	</a:t>
            </a:r>
            <a:r>
              <a:rPr lang="en-US" sz="1400" dirty="0" smtClean="0"/>
              <a:t>	Riser  0.3 mm              0.3 </a:t>
            </a:r>
            <a:r>
              <a:rPr lang="en-US" sz="1400" dirty="0"/>
              <a:t>mm, </a:t>
            </a:r>
            <a:r>
              <a:rPr lang="en-US" sz="1400" dirty="0" smtClean="0"/>
              <a:t>6 BL</a:t>
            </a:r>
            <a:r>
              <a:rPr lang="en-US" sz="1400" dirty="0"/>
              <a:t>	Note</a:t>
            </a:r>
          </a:p>
          <a:p>
            <a:r>
              <a:rPr lang="en-US" sz="1400" dirty="0"/>
              <a:t>Pressure drop active [</a:t>
            </a:r>
            <a:r>
              <a:rPr lang="en-US" sz="1400" dirty="0" err="1"/>
              <a:t>kPa</a:t>
            </a:r>
            <a:r>
              <a:rPr lang="en-US" sz="1400" dirty="0"/>
              <a:t>]	9.99	9.97	</a:t>
            </a:r>
            <a:r>
              <a:rPr lang="en-US" sz="1400" dirty="0" smtClean="0"/>
              <a:t>	10.11</a:t>
            </a:r>
            <a:r>
              <a:rPr lang="en-US" sz="1400" dirty="0"/>
              <a:t>		</a:t>
            </a:r>
            <a:r>
              <a:rPr lang="en-US" sz="1400" dirty="0" smtClean="0"/>
              <a:t>9.60</a:t>
            </a:r>
            <a:r>
              <a:rPr lang="en-US" sz="1400" dirty="0"/>
              <a:t>	</a:t>
            </a:r>
            <a:r>
              <a:rPr lang="en-US" sz="1400" dirty="0" smtClean="0"/>
              <a:t>	9,88</a:t>
            </a:r>
            <a:r>
              <a:rPr lang="en-US" sz="1400" dirty="0"/>
              <a:t>	</a:t>
            </a:r>
          </a:p>
          <a:p>
            <a:r>
              <a:rPr lang="en-US" sz="1400" dirty="0"/>
              <a:t>Pressure drop Inlet-Outlet [</a:t>
            </a:r>
            <a:r>
              <a:rPr lang="en-US" sz="1400" dirty="0" err="1"/>
              <a:t>kPa</a:t>
            </a:r>
            <a:r>
              <a:rPr lang="en-US" sz="1400" dirty="0"/>
              <a:t>]	31.01	31.01	</a:t>
            </a:r>
            <a:r>
              <a:rPr lang="en-US" sz="1400" dirty="0" smtClean="0"/>
              <a:t>	31.30</a:t>
            </a:r>
            <a:r>
              <a:rPr lang="en-US" sz="1400" dirty="0"/>
              <a:t>	</a:t>
            </a:r>
            <a:r>
              <a:rPr lang="en-US" sz="1400" dirty="0" smtClean="0"/>
              <a:t>	30.49</a:t>
            </a:r>
            <a:r>
              <a:rPr lang="en-US" sz="1400" dirty="0"/>
              <a:t>	</a:t>
            </a:r>
            <a:r>
              <a:rPr lang="en-US" sz="1400" dirty="0" smtClean="0"/>
              <a:t>	30.99</a:t>
            </a:r>
            <a:r>
              <a:rPr lang="en-US" sz="1400" dirty="0"/>
              <a:t>	</a:t>
            </a:r>
          </a:p>
          <a:p>
            <a:r>
              <a:rPr lang="en-US" sz="1400" dirty="0"/>
              <a:t>Mean Active </a:t>
            </a:r>
            <a:r>
              <a:rPr lang="en-US" sz="1400" dirty="0">
                <a:solidFill>
                  <a:srgbClr val="FF0000"/>
                </a:solidFill>
              </a:rPr>
              <a:t>Pin Wall  Y+	</a:t>
            </a:r>
            <a:r>
              <a:rPr lang="en-US" sz="1400" dirty="0" smtClean="0">
                <a:solidFill>
                  <a:srgbClr val="FF0000"/>
                </a:solidFill>
              </a:rPr>
              <a:t>	9.8</a:t>
            </a:r>
            <a:r>
              <a:rPr lang="en-US" sz="1400" dirty="0">
                <a:solidFill>
                  <a:srgbClr val="FF0000"/>
                </a:solidFill>
              </a:rPr>
              <a:t>	9.8	</a:t>
            </a:r>
            <a:r>
              <a:rPr lang="en-US" sz="1400" dirty="0" smtClean="0">
                <a:solidFill>
                  <a:srgbClr val="FF0000"/>
                </a:solidFill>
              </a:rPr>
              <a:t>	3.5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5.5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2.2</a:t>
            </a:r>
            <a:r>
              <a:rPr lang="en-US" sz="1400" dirty="0"/>
              <a:t>	</a:t>
            </a:r>
          </a:p>
          <a:p>
            <a:r>
              <a:rPr lang="en-US" sz="1400" dirty="0"/>
              <a:t>TC 07 A5 mid	</a:t>
            </a:r>
            <a:r>
              <a:rPr lang="en-US" sz="1400" dirty="0" smtClean="0"/>
              <a:t>	412.6</a:t>
            </a:r>
            <a:r>
              <a:rPr lang="en-US" sz="1400" dirty="0"/>
              <a:t>	412.7	</a:t>
            </a:r>
            <a:r>
              <a:rPr lang="en-US" sz="1400" dirty="0" smtClean="0"/>
              <a:t>	412.9</a:t>
            </a:r>
            <a:r>
              <a:rPr lang="en-US" sz="1400" dirty="0"/>
              <a:t>	</a:t>
            </a:r>
            <a:r>
              <a:rPr lang="en-US" sz="1400" dirty="0" smtClean="0"/>
              <a:t>	413.3</a:t>
            </a:r>
            <a:r>
              <a:rPr lang="en-US" sz="1400" dirty="0"/>
              <a:t>	</a:t>
            </a:r>
            <a:r>
              <a:rPr lang="en-US" sz="1400" dirty="0" smtClean="0"/>
              <a:t>	413.3</a:t>
            </a:r>
            <a:r>
              <a:rPr lang="en-US" sz="1400" dirty="0"/>
              <a:t>	Wrapper</a:t>
            </a:r>
          </a:p>
          <a:p>
            <a:r>
              <a:rPr lang="en-US" sz="1400" dirty="0"/>
              <a:t>TC 52 A5 up	</a:t>
            </a:r>
            <a:r>
              <a:rPr lang="en-US" sz="1400" dirty="0" smtClean="0"/>
              <a:t>		420.2</a:t>
            </a:r>
            <a:r>
              <a:rPr lang="en-US" sz="1400" dirty="0"/>
              <a:t>	</a:t>
            </a:r>
            <a:r>
              <a:rPr lang="en-US" sz="1400" dirty="0" smtClean="0"/>
              <a:t>420.3</a:t>
            </a:r>
            <a:r>
              <a:rPr lang="en-US" sz="1400" dirty="0"/>
              <a:t>	</a:t>
            </a:r>
            <a:r>
              <a:rPr lang="en-US" sz="1400" dirty="0" smtClean="0"/>
              <a:t>	419.8</a:t>
            </a:r>
            <a:r>
              <a:rPr lang="en-US" sz="1400" dirty="0"/>
              <a:t>	</a:t>
            </a:r>
            <a:r>
              <a:rPr lang="en-US" sz="1400" dirty="0" smtClean="0"/>
              <a:t>	420.5</a:t>
            </a:r>
            <a:r>
              <a:rPr lang="en-US" sz="1400" dirty="0"/>
              <a:t>	</a:t>
            </a:r>
            <a:r>
              <a:rPr lang="en-US" sz="1400" dirty="0" smtClean="0"/>
              <a:t>	420.2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14 D6 mid	</a:t>
            </a:r>
            <a:r>
              <a:rPr lang="en-US" sz="1400" dirty="0" smtClean="0"/>
              <a:t>	432.6</a:t>
            </a:r>
            <a:r>
              <a:rPr lang="en-US" sz="1400" dirty="0"/>
              <a:t>	432.9	</a:t>
            </a:r>
            <a:r>
              <a:rPr lang="en-US" sz="1400" dirty="0" smtClean="0"/>
              <a:t>	433.3</a:t>
            </a:r>
            <a:r>
              <a:rPr lang="en-US" sz="1400" dirty="0"/>
              <a:t>	</a:t>
            </a:r>
            <a:r>
              <a:rPr lang="en-US" sz="1400" dirty="0" smtClean="0"/>
              <a:t>	432.9</a:t>
            </a:r>
            <a:r>
              <a:rPr lang="en-US" sz="1400" dirty="0"/>
              <a:t>	</a:t>
            </a:r>
            <a:r>
              <a:rPr lang="en-US" sz="1400" dirty="0" smtClean="0"/>
              <a:t>	433.0 </a:t>
            </a:r>
            <a:r>
              <a:rPr lang="en-US" sz="1400" dirty="0"/>
              <a:t>	Bulk</a:t>
            </a:r>
          </a:p>
          <a:p>
            <a:r>
              <a:rPr lang="en-US" sz="1400" dirty="0"/>
              <a:t>TC 59 D6 up	</a:t>
            </a:r>
            <a:r>
              <a:rPr lang="en-US" sz="1400" dirty="0" smtClean="0"/>
              <a:t>		461.0</a:t>
            </a:r>
            <a:r>
              <a:rPr lang="en-US" sz="1400" dirty="0"/>
              <a:t>	</a:t>
            </a:r>
            <a:r>
              <a:rPr lang="en-US" sz="1400" dirty="0" smtClean="0"/>
              <a:t>460.9</a:t>
            </a:r>
            <a:r>
              <a:rPr lang="en-US" sz="1400" dirty="0"/>
              <a:t>		</a:t>
            </a:r>
            <a:r>
              <a:rPr lang="en-US" sz="1400" dirty="0" smtClean="0"/>
              <a:t>461.5</a:t>
            </a:r>
            <a:r>
              <a:rPr lang="en-US" sz="1400" dirty="0"/>
              <a:t>	</a:t>
            </a:r>
            <a:r>
              <a:rPr lang="en-US" sz="1400" dirty="0" smtClean="0"/>
              <a:t>	460.2</a:t>
            </a:r>
            <a:r>
              <a:rPr lang="en-US" sz="1400" dirty="0"/>
              <a:t>	</a:t>
            </a:r>
            <a:r>
              <a:rPr lang="en-US" sz="1400" dirty="0" smtClean="0"/>
              <a:t>	460.9 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19 B2-B3 mid	</a:t>
            </a:r>
            <a:r>
              <a:rPr lang="en-US" sz="1400" dirty="0" smtClean="0"/>
              <a:t>	450.9</a:t>
            </a:r>
            <a:r>
              <a:rPr lang="en-US" sz="1400" dirty="0"/>
              <a:t>	451.4	</a:t>
            </a:r>
            <a:r>
              <a:rPr lang="en-US" sz="1400" dirty="0" smtClean="0"/>
              <a:t>	451.2</a:t>
            </a:r>
            <a:r>
              <a:rPr lang="en-US" sz="1400" dirty="0"/>
              <a:t>	</a:t>
            </a:r>
            <a:r>
              <a:rPr lang="en-US" sz="1400" dirty="0" smtClean="0"/>
              <a:t>	450.5</a:t>
            </a:r>
            <a:r>
              <a:rPr lang="en-US" sz="1400" dirty="0"/>
              <a:t>	</a:t>
            </a:r>
            <a:r>
              <a:rPr lang="en-US" sz="1400" dirty="0" smtClean="0"/>
              <a:t>	450.5 </a:t>
            </a:r>
            <a:r>
              <a:rPr lang="en-US" sz="1400" dirty="0"/>
              <a:t>	Channel</a:t>
            </a:r>
          </a:p>
          <a:p>
            <a:r>
              <a:rPr lang="en-US" sz="1400" dirty="0"/>
              <a:t>TC 64 B2-B3 up	</a:t>
            </a:r>
            <a:r>
              <a:rPr lang="en-US" sz="1400" dirty="0" smtClean="0"/>
              <a:t>	490.8</a:t>
            </a:r>
            <a:r>
              <a:rPr lang="en-US" sz="1400" dirty="0"/>
              <a:t>	491.1	</a:t>
            </a:r>
            <a:r>
              <a:rPr lang="en-US" sz="1400" dirty="0" smtClean="0"/>
              <a:t>	491.1</a:t>
            </a:r>
            <a:r>
              <a:rPr lang="en-US" sz="1400" dirty="0"/>
              <a:t>	</a:t>
            </a:r>
            <a:r>
              <a:rPr lang="en-US" sz="1400" dirty="0" smtClean="0"/>
              <a:t>	492.4</a:t>
            </a:r>
            <a:r>
              <a:rPr lang="en-US" sz="1400" dirty="0"/>
              <a:t>	</a:t>
            </a:r>
            <a:r>
              <a:rPr lang="en-US" sz="1400" dirty="0" smtClean="0"/>
              <a:t>	491.9 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15 D2-D6 mid	</a:t>
            </a:r>
            <a:r>
              <a:rPr lang="en-US" sz="1400" dirty="0" smtClean="0"/>
              <a:t>	446.9</a:t>
            </a:r>
            <a:r>
              <a:rPr lang="en-US" sz="1400" dirty="0"/>
              <a:t>	447.3	</a:t>
            </a:r>
            <a:r>
              <a:rPr lang="en-US" sz="1400" dirty="0" smtClean="0"/>
              <a:t>	447.0</a:t>
            </a:r>
            <a:r>
              <a:rPr lang="en-US" sz="1400" dirty="0"/>
              <a:t>	</a:t>
            </a:r>
            <a:r>
              <a:rPr lang="en-US" sz="1400" dirty="0" smtClean="0"/>
              <a:t>	446.1</a:t>
            </a:r>
            <a:r>
              <a:rPr lang="en-US" sz="1400" dirty="0"/>
              <a:t>	</a:t>
            </a:r>
            <a:r>
              <a:rPr lang="en-US" sz="1400" dirty="0" smtClean="0"/>
              <a:t>	446.3 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60 D2-D6 up	</a:t>
            </a:r>
            <a:r>
              <a:rPr lang="en-US" sz="1400" dirty="0" smtClean="0"/>
              <a:t>	478.3</a:t>
            </a:r>
            <a:r>
              <a:rPr lang="en-US" sz="1400" dirty="0"/>
              <a:t>	478.4	</a:t>
            </a:r>
            <a:r>
              <a:rPr lang="en-US" sz="1400" dirty="0" smtClean="0"/>
              <a:t>	478.1</a:t>
            </a:r>
            <a:r>
              <a:rPr lang="en-US" sz="1400" dirty="0"/>
              <a:t>	</a:t>
            </a:r>
            <a:r>
              <a:rPr lang="en-US" sz="1400" dirty="0" smtClean="0"/>
              <a:t>	477.1</a:t>
            </a:r>
            <a:r>
              <a:rPr lang="en-US" sz="1400" dirty="0"/>
              <a:t>	</a:t>
            </a:r>
            <a:r>
              <a:rPr lang="en-US" sz="1400" dirty="0" smtClean="0"/>
              <a:t>	477.3 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31 04-13 mid	</a:t>
            </a:r>
            <a:r>
              <a:rPr lang="en-US" sz="1400" dirty="0" smtClean="0"/>
              <a:t>	492.1</a:t>
            </a:r>
            <a:r>
              <a:rPr lang="en-US" sz="1400" dirty="0"/>
              <a:t>	492.0	</a:t>
            </a:r>
            <a:r>
              <a:rPr lang="en-US" sz="1400" dirty="0" smtClean="0"/>
              <a:t>	492.6</a:t>
            </a:r>
            <a:r>
              <a:rPr lang="en-US" sz="1400" dirty="0"/>
              <a:t>	</a:t>
            </a:r>
            <a:r>
              <a:rPr lang="en-US" sz="1400" dirty="0" smtClean="0"/>
              <a:t>	492.4</a:t>
            </a:r>
            <a:r>
              <a:rPr lang="en-US" sz="1400" dirty="0"/>
              <a:t>	</a:t>
            </a:r>
            <a:r>
              <a:rPr lang="en-US" sz="1400" dirty="0" smtClean="0"/>
              <a:t>	492.2</a:t>
            </a:r>
            <a:r>
              <a:rPr lang="en-US" sz="1400" dirty="0"/>
              <a:t>	Front Pin 13</a:t>
            </a:r>
          </a:p>
          <a:p>
            <a:r>
              <a:rPr lang="en-US" sz="1400" dirty="0"/>
              <a:t>TC 76 04-13 up	</a:t>
            </a:r>
            <a:r>
              <a:rPr lang="en-US" sz="1400" dirty="0" smtClean="0"/>
              <a:t>	520.3</a:t>
            </a:r>
            <a:r>
              <a:rPr lang="en-US" sz="1400" dirty="0"/>
              <a:t>	520.4	</a:t>
            </a:r>
            <a:r>
              <a:rPr lang="en-US" sz="1400" dirty="0" smtClean="0"/>
              <a:t>	521.2</a:t>
            </a:r>
            <a:r>
              <a:rPr lang="en-US" sz="1400" dirty="0"/>
              <a:t>	</a:t>
            </a:r>
            <a:r>
              <a:rPr lang="en-US" sz="1400" dirty="0" smtClean="0"/>
              <a:t>	522.5</a:t>
            </a:r>
            <a:r>
              <a:rPr lang="en-US" sz="1400" dirty="0"/>
              <a:t>	</a:t>
            </a:r>
            <a:r>
              <a:rPr lang="en-US" sz="1400" dirty="0" smtClean="0"/>
              <a:t>	522.2 </a:t>
            </a:r>
            <a:r>
              <a:rPr lang="en-US" sz="1400" dirty="0"/>
              <a:t>	‘’</a:t>
            </a:r>
          </a:p>
          <a:p>
            <a:r>
              <a:rPr lang="en-US" sz="1400" dirty="0"/>
              <a:t>TC 40 07-19 mid	</a:t>
            </a:r>
            <a:r>
              <a:rPr lang="en-US" sz="1400" dirty="0" smtClean="0"/>
              <a:t>	477.3</a:t>
            </a:r>
            <a:r>
              <a:rPr lang="en-US" sz="1400" dirty="0"/>
              <a:t>	477.4	</a:t>
            </a:r>
            <a:r>
              <a:rPr lang="en-US" sz="1400" dirty="0" smtClean="0"/>
              <a:t>	476.9</a:t>
            </a:r>
            <a:r>
              <a:rPr lang="en-US" sz="1400" dirty="0"/>
              <a:t>	</a:t>
            </a:r>
            <a:r>
              <a:rPr lang="en-US" sz="1400" dirty="0" smtClean="0"/>
              <a:t>	475.8</a:t>
            </a:r>
            <a:r>
              <a:rPr lang="en-US" sz="1400" dirty="0"/>
              <a:t>	</a:t>
            </a:r>
            <a:r>
              <a:rPr lang="en-US" sz="1400" dirty="0" smtClean="0"/>
              <a:t>	475.4</a:t>
            </a:r>
            <a:r>
              <a:rPr lang="en-US" sz="1400" dirty="0"/>
              <a:t>	Front Pin 19</a:t>
            </a:r>
          </a:p>
          <a:p>
            <a:r>
              <a:rPr lang="en-US" sz="1400" dirty="0"/>
              <a:t>TC 85 07-19 up	</a:t>
            </a:r>
            <a:r>
              <a:rPr lang="en-US" sz="1400" dirty="0" smtClean="0"/>
              <a:t>	507.9</a:t>
            </a:r>
            <a:r>
              <a:rPr lang="en-US" sz="1400" dirty="0"/>
              <a:t>	507.9	</a:t>
            </a:r>
            <a:r>
              <a:rPr lang="en-US" sz="1400" dirty="0" smtClean="0"/>
              <a:t>	507.3</a:t>
            </a:r>
            <a:r>
              <a:rPr lang="en-US" sz="1400" dirty="0"/>
              <a:t>	</a:t>
            </a:r>
            <a:r>
              <a:rPr lang="en-US" sz="1400" dirty="0" smtClean="0"/>
              <a:t>	506.2</a:t>
            </a:r>
            <a:r>
              <a:rPr lang="en-US" sz="1400" dirty="0"/>
              <a:t>	</a:t>
            </a:r>
            <a:r>
              <a:rPr lang="en-US" sz="1400" dirty="0" smtClean="0"/>
              <a:t>	505.9 </a:t>
            </a:r>
            <a:r>
              <a:rPr lang="en-US" sz="1400" dirty="0"/>
              <a:t>	‘’</a:t>
            </a:r>
          </a:p>
          <a:p>
            <a:r>
              <a:rPr lang="en-US" sz="1400" dirty="0"/>
              <a:t>Riser Fluid Mesh [k]	</a:t>
            </a:r>
            <a:r>
              <a:rPr lang="en-US" sz="1400" dirty="0" smtClean="0"/>
              <a:t>	2,677</a:t>
            </a:r>
            <a:r>
              <a:rPr lang="en-US" sz="1400" dirty="0"/>
              <a:t>	3,863	</a:t>
            </a:r>
            <a:r>
              <a:rPr lang="en-US" sz="1400" dirty="0" smtClean="0"/>
              <a:t>	3,345</a:t>
            </a:r>
            <a:r>
              <a:rPr lang="en-US" sz="1400" dirty="0"/>
              <a:t>	</a:t>
            </a:r>
            <a:r>
              <a:rPr lang="en-US" sz="1400" dirty="0" smtClean="0"/>
              <a:t>	5,566</a:t>
            </a:r>
            <a:r>
              <a:rPr lang="en-US" sz="1400" dirty="0"/>
              <a:t>	</a:t>
            </a:r>
            <a:r>
              <a:rPr lang="en-US" sz="1400" dirty="0" smtClean="0"/>
              <a:t>	6,665</a:t>
            </a:r>
            <a:r>
              <a:rPr lang="en-US" sz="1400" dirty="0"/>
              <a:t>	</a:t>
            </a:r>
          </a:p>
          <a:p>
            <a:r>
              <a:rPr lang="en-US" sz="1400" dirty="0">
                <a:solidFill>
                  <a:srgbClr val="FF0000"/>
                </a:solidFill>
              </a:rPr>
              <a:t>Whole Mesh [k]	</a:t>
            </a:r>
            <a:r>
              <a:rPr lang="en-US" sz="1400" dirty="0" smtClean="0">
                <a:solidFill>
                  <a:srgbClr val="FF0000"/>
                </a:solidFill>
              </a:rPr>
              <a:t>	7,061</a:t>
            </a:r>
            <a:r>
              <a:rPr lang="en-US" sz="1400" dirty="0">
                <a:solidFill>
                  <a:srgbClr val="FF0000"/>
                </a:solidFill>
              </a:rPr>
              <a:t>	9,500	</a:t>
            </a:r>
            <a:r>
              <a:rPr lang="en-US" sz="1400" dirty="0" smtClean="0">
                <a:solidFill>
                  <a:srgbClr val="FF0000"/>
                </a:solidFill>
              </a:rPr>
              <a:t>	7,756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12,853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	14,030</a:t>
            </a:r>
            <a:r>
              <a:rPr lang="en-US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626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933" y="1198910"/>
            <a:ext cx="9903095" cy="1215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Simulation results: Case </a:t>
            </a:r>
            <a:r>
              <a:rPr lang="en-US" dirty="0" smtClean="0"/>
              <a:t>4</a:t>
            </a:r>
            <a:r>
              <a:rPr lang="en-US" dirty="0" smtClean="0"/>
              <a:t>A, appearance of a low temperature instability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Relevant only in sector C5</a:t>
            </a:r>
          </a:p>
          <a:p>
            <a:pPr marL="0" indent="0">
              <a:buNone/>
            </a:pPr>
            <a:r>
              <a:rPr lang="en-US" sz="2000" dirty="0" smtClean="0"/>
              <a:t>Same if riser layers increased from 200 to 300 =&gt; could likely be related to a flow instability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4" y="2639388"/>
            <a:ext cx="5728356" cy="349173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1268" r="2966" b="3182"/>
          <a:stretch/>
        </p:blipFill>
        <p:spPr bwMode="auto">
          <a:xfrm>
            <a:off x="6198920" y="2404753"/>
            <a:ext cx="4215740" cy="42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9512135" y="5483432"/>
            <a:ext cx="546264" cy="50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53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808" y="1115783"/>
            <a:ext cx="9903095" cy="104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Simulation results: Case 3A and </a:t>
            </a:r>
            <a:r>
              <a:rPr lang="en-US" dirty="0" smtClean="0"/>
              <a:t>4</a:t>
            </a:r>
            <a:r>
              <a:rPr lang="en-US" dirty="0" smtClean="0"/>
              <a:t>A, effect of the spacer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Regularizing the flow asymmetry. Taken 5 mm below and 5 mm above the spacer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/>
          <a:stretch/>
        </p:blipFill>
        <p:spPr>
          <a:xfrm>
            <a:off x="4722199" y="2475948"/>
            <a:ext cx="2730380" cy="216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243080" y="2106616"/>
            <a:ext cx="140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4A, 12.7 kg/s</a:t>
            </a:r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/>
          <a:stretch/>
        </p:blipFill>
        <p:spPr>
          <a:xfrm>
            <a:off x="4807964" y="4635293"/>
            <a:ext cx="2558849" cy="216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28355" y="2180612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3A, 19 kg/s</a:t>
            </a:r>
            <a:endParaRPr lang="en-US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/>
          <a:stretch/>
        </p:blipFill>
        <p:spPr>
          <a:xfrm>
            <a:off x="1162050" y="2475293"/>
            <a:ext cx="2706018" cy="2160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/>
          <a:stretch/>
        </p:blipFill>
        <p:spPr>
          <a:xfrm>
            <a:off x="1316410" y="4635293"/>
            <a:ext cx="2551658" cy="216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/>
          <a:stretch/>
        </p:blipFill>
        <p:spPr>
          <a:xfrm>
            <a:off x="8108085" y="2475293"/>
            <a:ext cx="2734325" cy="21600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8754763" y="2106616"/>
            <a:ext cx="106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7A, 5kg/s</a:t>
            </a:r>
            <a:endParaRPr lang="en-US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/>
          <a:stretch/>
        </p:blipFill>
        <p:spPr>
          <a:xfrm>
            <a:off x="8187835" y="4635293"/>
            <a:ext cx="2574823" cy="2160000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13880" y="3370627"/>
            <a:ext cx="76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Below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78540" y="5530627"/>
            <a:ext cx="77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9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808" y="1115783"/>
            <a:ext cx="10579742" cy="137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Simulation results: Case 3A and 7A, Vertical velocity along active part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Lower velocity in the smaller channels. </a:t>
            </a:r>
            <a:r>
              <a:rPr lang="en-US" sz="2000" dirty="0" smtClean="0"/>
              <a:t>Hysteresis effect when deformation is over.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768819" y="602502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cm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666439" y="602502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60 cm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1"/>
          <a:stretch/>
        </p:blipFill>
        <p:spPr>
          <a:xfrm>
            <a:off x="2082036" y="1879875"/>
            <a:ext cx="2595281" cy="216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/>
          <a:stretch/>
        </p:blipFill>
        <p:spPr>
          <a:xfrm>
            <a:off x="5627641" y="1879875"/>
            <a:ext cx="2555014" cy="2160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6235984" y="602502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cm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8"/>
          <a:stretch/>
        </p:blipFill>
        <p:spPr>
          <a:xfrm>
            <a:off x="8959583" y="1879875"/>
            <a:ext cx="2555014" cy="216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6"/>
          <a:stretch/>
        </p:blipFill>
        <p:spPr>
          <a:xfrm>
            <a:off x="2071902" y="3978244"/>
            <a:ext cx="2615547" cy="2160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2"/>
          <a:stretch/>
        </p:blipFill>
        <p:spPr>
          <a:xfrm>
            <a:off x="5601045" y="3865021"/>
            <a:ext cx="2581610" cy="21600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/>
          <a:stretch/>
        </p:blipFill>
        <p:spPr>
          <a:xfrm>
            <a:off x="8959583" y="3865021"/>
            <a:ext cx="2574823" cy="2160000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787619" y="2775209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3A, 19 kg/s</a:t>
            </a:r>
            <a:endParaRPr lang="en-US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46128" y="4873578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A, 5 kg/s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89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1"/>
          <a:stretch/>
        </p:blipFill>
        <p:spPr>
          <a:xfrm>
            <a:off x="7273165" y="2338975"/>
            <a:ext cx="3676800" cy="432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808" y="1115783"/>
            <a:ext cx="9903095" cy="137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Simulation results: Case 3A and 7A, Clad external temperature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Maximum on top in deformed pins</a:t>
            </a:r>
          </a:p>
          <a:p>
            <a:pPr marL="0" indent="0">
              <a:buNone/>
            </a:pPr>
            <a:r>
              <a:rPr lang="en-US" sz="2000" dirty="0"/>
              <a:t>Combined effect of slower flow and of a smaller channel feed by the same heat flux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1" r="7045"/>
          <a:stretch/>
        </p:blipFill>
        <p:spPr>
          <a:xfrm>
            <a:off x="847726" y="2338975"/>
            <a:ext cx="3120769" cy="432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2386" y="3176550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3A, 19 kg/s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159719" y="3270509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7A, 5 kg/s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15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2" r="24471"/>
          <a:stretch/>
        </p:blipFill>
        <p:spPr>
          <a:xfrm>
            <a:off x="1112710" y="2381250"/>
            <a:ext cx="3987739" cy="4320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19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7808" y="1115783"/>
            <a:ext cx="10551167" cy="1370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Simulation results: Case 3A and 7A, Clad external temperature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Maximum on top in deformed pins</a:t>
            </a:r>
          </a:p>
          <a:p>
            <a:pPr marL="0" indent="0">
              <a:buNone/>
            </a:pPr>
            <a:r>
              <a:rPr lang="en-US" sz="2000" dirty="0" smtClean="0"/>
              <a:t>Combined effect of slower flow and of a smaller channel feed by the same heat flux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32493" y="3157500"/>
            <a:ext cx="12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3A, 19 kg/s</a:t>
            </a:r>
            <a:endParaRPr lang="en-US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159719" y="3270509"/>
            <a:ext cx="111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7A, 5 kg/s</a:t>
            </a:r>
            <a:endParaRPr lang="en-US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25541"/>
          <a:stretch/>
        </p:blipFill>
        <p:spPr>
          <a:xfrm>
            <a:off x="7457884" y="2381250"/>
            <a:ext cx="389591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6313"/>
          <a:stretch/>
        </p:blipFill>
        <p:spPr>
          <a:xfrm>
            <a:off x="2493834" y="2897579"/>
            <a:ext cx="7848093" cy="37644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3" y="1189357"/>
            <a:ext cx="9309327" cy="22663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CAD provided by ENEA</a:t>
            </a:r>
            <a:endParaRPr lang="en-US" sz="2000" dirty="0"/>
          </a:p>
          <a:p>
            <a:r>
              <a:rPr lang="en-US" sz="2000" dirty="0" smtClean="0"/>
              <a:t>Almost CFD grade and </a:t>
            </a:r>
            <a:r>
              <a:rPr lang="en-US" sz="2000" dirty="0"/>
              <a:t>d</a:t>
            </a:r>
            <a:r>
              <a:rPr lang="en-US" sz="2000" dirty="0" smtClean="0"/>
              <a:t>irectly uploaded in STARCCM+ 3D-CAD</a:t>
            </a:r>
          </a:p>
          <a:p>
            <a:r>
              <a:rPr lang="en-US" sz="2000" dirty="0" smtClean="0"/>
              <a:t>Reworked in STARCCM+ 3D-CAD</a:t>
            </a:r>
          </a:p>
          <a:p>
            <a:r>
              <a:rPr lang="en-US" sz="2000" dirty="0" smtClean="0"/>
              <a:t>Methodology should be adaptable to an “unknown” deformation shape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79078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Pre-test simulations</a:t>
            </a:r>
          </a:p>
        </p:txBody>
      </p:sp>
    </p:spTree>
    <p:extLst>
      <p:ext uri="{BB962C8B-B14F-4D97-AF65-F5344CB8AC3E}">
        <p14:creationId xmlns:p14="http://schemas.microsoft.com/office/powerpoint/2010/main" val="219288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20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9067" y="1296234"/>
            <a:ext cx="11154877" cy="542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Conclusions </a:t>
            </a:r>
            <a:endParaRPr lang="en-US" sz="2000" dirty="0" smtClean="0"/>
          </a:p>
          <a:p>
            <a:pPr marL="768350" lvl="2">
              <a:buFont typeface="+mj-lt"/>
              <a:buAutoNum type="arabicPeriod"/>
            </a:pPr>
            <a:r>
              <a:rPr lang="nl-NL" dirty="0" smtClean="0">
                <a:solidFill>
                  <a:srgbClr val="1C1F25"/>
                </a:solidFill>
              </a:rPr>
              <a:t>The pre-tests simulations have been performed without particolar complication</a:t>
            </a:r>
            <a:endParaRPr lang="nl-NL" dirty="0" smtClean="0">
              <a:solidFill>
                <a:srgbClr val="1C1F25"/>
              </a:solidFill>
            </a:endParaRPr>
          </a:p>
          <a:p>
            <a:pPr marL="768350" lvl="2">
              <a:buFont typeface="+mj-lt"/>
              <a:buAutoNum type="arabicPeriod"/>
            </a:pPr>
            <a:r>
              <a:rPr lang="nl-NL" dirty="0">
                <a:solidFill>
                  <a:srgbClr val="1C1F25"/>
                </a:solidFill>
              </a:rPr>
              <a:t> </a:t>
            </a:r>
            <a:r>
              <a:rPr lang="nl-NL" dirty="0" smtClean="0">
                <a:solidFill>
                  <a:srgbClr val="1C1F25"/>
                </a:solidFill>
              </a:rPr>
              <a:t>The very high thermal gradients makes the TC positioning and temperature interpretation very challenging</a:t>
            </a:r>
            <a:endParaRPr lang="nl-NL" dirty="0" smtClean="0">
              <a:solidFill>
                <a:srgbClr val="1C1F25"/>
              </a:solidFill>
            </a:endParaRPr>
          </a:p>
          <a:p>
            <a:pPr marL="768350" lvl="2">
              <a:buFont typeface="+mj-lt"/>
              <a:buAutoNum type="arabicPeriod"/>
            </a:pPr>
            <a:r>
              <a:rPr lang="nl-NL" dirty="0">
                <a:solidFill>
                  <a:srgbClr val="1C1F25"/>
                </a:solidFill>
              </a:rPr>
              <a:t> </a:t>
            </a:r>
            <a:r>
              <a:rPr lang="nl-NL" dirty="0" smtClean="0">
                <a:solidFill>
                  <a:srgbClr val="1C1F25"/>
                </a:solidFill>
              </a:rPr>
              <a:t>The BN thermal conductivity and its temperature dependence impact the clad temperature in case of transversal heat flux</a:t>
            </a:r>
          </a:p>
          <a:p>
            <a:pPr marL="768350" lvl="2">
              <a:buFont typeface="+mj-lt"/>
              <a:buAutoNum type="arabicPeriod"/>
            </a:pPr>
            <a:r>
              <a:rPr lang="nl-NL" dirty="0" smtClean="0">
                <a:solidFill>
                  <a:srgbClr val="1C1F25"/>
                </a:solidFill>
              </a:rPr>
              <a:t>The maximum clad temperature arise at the top of the deformed pins</a:t>
            </a:r>
          </a:p>
          <a:p>
            <a:pPr marL="768350" lvl="2">
              <a:buFont typeface="+mj-lt"/>
              <a:buAutoNum type="arabicPeriod"/>
            </a:pPr>
            <a:r>
              <a:rPr lang="nl-NL" dirty="0" smtClean="0">
                <a:solidFill>
                  <a:srgbClr val="1C1F25"/>
                </a:solidFill>
              </a:rPr>
              <a:t>It is caused by the combined effect </a:t>
            </a:r>
            <a:r>
              <a:rPr lang="en-US" dirty="0" smtClean="0"/>
              <a:t>of </a:t>
            </a:r>
            <a:r>
              <a:rPr lang="en-US" dirty="0"/>
              <a:t>slower flow and of a </a:t>
            </a:r>
            <a:r>
              <a:rPr lang="en-US" dirty="0" smtClean="0"/>
              <a:t>thinner channel</a:t>
            </a:r>
            <a:endParaRPr lang="nl-NL" dirty="0">
              <a:solidFill>
                <a:srgbClr val="1C1F25"/>
              </a:solidFill>
            </a:endParaRPr>
          </a:p>
          <a:p>
            <a:pPr marL="768350" lvl="2">
              <a:buFont typeface="+mj-lt"/>
              <a:buAutoNum type="arabicPeriod"/>
            </a:pPr>
            <a:r>
              <a:rPr lang="nl-NL" dirty="0" smtClean="0">
                <a:solidFill>
                  <a:srgbClr val="1C1F25"/>
                </a:solidFill>
              </a:rPr>
              <a:t>No particular issue is forseen for the conduction of the experiment.</a:t>
            </a:r>
            <a:endParaRPr lang="nl-NL" dirty="0" smtClean="0">
              <a:solidFill>
                <a:srgbClr val="1C1F25"/>
              </a:solidFill>
            </a:endParaRPr>
          </a:p>
          <a:p>
            <a:pPr marL="768350" lvl="2">
              <a:buFont typeface="+mj-lt"/>
              <a:buAutoNum type="arabicPeriod"/>
            </a:pPr>
            <a:endParaRPr lang="nl-NL" sz="1400" dirty="0">
              <a:solidFill>
                <a:srgbClr val="1C1F25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</p:spTree>
    <p:extLst>
      <p:ext uri="{BB962C8B-B14F-4D97-AF65-F5344CB8AC3E}">
        <p14:creationId xmlns:p14="http://schemas.microsoft.com/office/powerpoint/2010/main" val="341578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21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9067" y="1296234"/>
            <a:ext cx="11154877" cy="5425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References</a:t>
            </a:r>
          </a:p>
          <a:p>
            <a:pPr marL="0" indent="0">
              <a:buNone/>
            </a:pPr>
            <a:endParaRPr lang="en-US" sz="2000" dirty="0"/>
          </a:p>
          <a:p>
            <a:pPr marL="768350" lvl="2">
              <a:buFont typeface="+mj-lt"/>
              <a:buAutoNum type="arabicPeriod"/>
            </a:pPr>
            <a:r>
              <a:rPr lang="en-US" i="1" dirty="0">
                <a:solidFill>
                  <a:srgbClr val="1C1F25"/>
                </a:solidFill>
              </a:rPr>
              <a:t>MMMD Hussain &amp; V Moreau </a:t>
            </a:r>
            <a:r>
              <a:rPr lang="en-US" dirty="0">
                <a:solidFill>
                  <a:srgbClr val="1C1F25"/>
                </a:solidFill>
              </a:rPr>
              <a:t>(2023). Appendix to Deliverable D2.2 HELENA deformed bundle pre-pre-test simulations</a:t>
            </a:r>
            <a:endParaRPr lang="nl-NL" dirty="0">
              <a:solidFill>
                <a:srgbClr val="1C1F25"/>
              </a:solidFill>
            </a:endParaRPr>
          </a:p>
          <a:p>
            <a:pPr marL="768350" lvl="2">
              <a:buFont typeface="+mj-lt"/>
              <a:buAutoNum type="arabicPeriod"/>
            </a:pPr>
            <a:endParaRPr lang="nl-NL" sz="1400" dirty="0">
              <a:solidFill>
                <a:srgbClr val="1C1F25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Verification Study</a:t>
            </a:r>
          </a:p>
        </p:txBody>
      </p:sp>
    </p:spTree>
    <p:extLst>
      <p:ext uri="{BB962C8B-B14F-4D97-AF65-F5344CB8AC3E}">
        <p14:creationId xmlns:p14="http://schemas.microsoft.com/office/powerpoint/2010/main" val="414550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4" y="1189357"/>
            <a:ext cx="5461722" cy="27337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CAD provided by ENEA</a:t>
            </a:r>
            <a:endParaRPr lang="en-US" sz="2000" dirty="0"/>
          </a:p>
          <a:p>
            <a:r>
              <a:rPr lang="en-US" sz="2000" dirty="0" smtClean="0"/>
              <a:t>Reworked in STARCCM+ 3D-CAD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5" y="2911841"/>
            <a:ext cx="6120170" cy="33688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28" y="1405519"/>
            <a:ext cx="3924050" cy="21600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8134598" y="4892634"/>
            <a:ext cx="362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Bright idea allowing to reduce the computational domain!</a:t>
            </a:r>
            <a:endParaRPr lang="en-US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9369593" y="3360717"/>
            <a:ext cx="296847" cy="153191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57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4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3" y="1189357"/>
            <a:ext cx="9309327" cy="912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CAD provided by ENEA</a:t>
            </a:r>
            <a:endParaRPr lang="en-US" sz="2000" dirty="0"/>
          </a:p>
          <a:p>
            <a:r>
              <a:rPr lang="en-US" sz="2000" dirty="0" smtClean="0"/>
              <a:t>Reworked in STARCCM+ 3D-CAD: some parts simplified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2565640"/>
            <a:ext cx="5232066" cy="288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532" y="2561623"/>
            <a:ext cx="523206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8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3" y="1189357"/>
            <a:ext cx="9309327" cy="136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STARCCM+ geometry</a:t>
            </a:r>
            <a:endParaRPr lang="en-US" sz="2000" dirty="0"/>
          </a:p>
          <a:p>
            <a:r>
              <a:rPr lang="en-US" sz="2000" dirty="0" smtClean="0"/>
              <a:t>From the lateral intake to ~13 cm above the active region</a:t>
            </a:r>
          </a:p>
          <a:p>
            <a:r>
              <a:rPr lang="en-US" sz="2000" dirty="0" smtClean="0"/>
              <a:t>Structures: only the pin simulator bundle active part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 b="22531"/>
          <a:stretch/>
        </p:blipFill>
        <p:spPr>
          <a:xfrm>
            <a:off x="1995055" y="3099460"/>
            <a:ext cx="7848100" cy="25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3" y="1189357"/>
            <a:ext cx="10389982" cy="136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STARCCM+ 3D-CAD geometry</a:t>
            </a:r>
            <a:endParaRPr lang="en-US" sz="2000" dirty="0"/>
          </a:p>
          <a:p>
            <a:r>
              <a:rPr lang="en-US" sz="2000" dirty="0" smtClean="0"/>
              <a:t> Region / mesh organization: 1-low fluid domain, 2- Intake extension, 3- Convergent extension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1" y="2964074"/>
            <a:ext cx="3924050" cy="21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21" y="2964074"/>
            <a:ext cx="392405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71" y="2964074"/>
            <a:ext cx="39240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4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7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0943" y="1189357"/>
            <a:ext cx="9309327" cy="1363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STARCCM+ geometry</a:t>
            </a:r>
            <a:endParaRPr lang="en-US" sz="2000" dirty="0"/>
          </a:p>
          <a:p>
            <a:r>
              <a:rPr lang="en-US" sz="2000" dirty="0" smtClean="0"/>
              <a:t>Organization: 1) around spacer, 2) Active part and 3) Outflow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6" r="31681"/>
          <a:stretch/>
        </p:blipFill>
        <p:spPr>
          <a:xfrm>
            <a:off x="4963885" y="2622262"/>
            <a:ext cx="2185059" cy="288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9" r="18433"/>
          <a:stretch/>
        </p:blipFill>
        <p:spPr>
          <a:xfrm>
            <a:off x="985651" y="2622262"/>
            <a:ext cx="2909455" cy="288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3" r="14694"/>
          <a:stretch/>
        </p:blipFill>
        <p:spPr>
          <a:xfrm>
            <a:off x="8176086" y="2622262"/>
            <a:ext cx="257694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4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9068" y="1296235"/>
            <a:ext cx="1044260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TCs position</a:t>
            </a:r>
            <a:endParaRPr lang="en-US" sz="2000" dirty="0"/>
          </a:p>
          <a:p>
            <a:r>
              <a:rPr lang="en-US" sz="2000" dirty="0" smtClean="0"/>
              <a:t>TCs moved from C1 to </a:t>
            </a:r>
            <a:r>
              <a:rPr lang="en-US" sz="2000" dirty="0"/>
              <a:t>B1 as well as </a:t>
            </a:r>
            <a:r>
              <a:rPr lang="en-US" sz="2000" dirty="0" smtClean="0"/>
              <a:t>from E3 to </a:t>
            </a:r>
            <a:r>
              <a:rPr lang="en-US" sz="2000" dirty="0"/>
              <a:t>D6</a:t>
            </a:r>
            <a:endParaRPr lang="en-US" sz="1600" dirty="0"/>
          </a:p>
          <a:p>
            <a:r>
              <a:rPr lang="en-US" sz="2000" dirty="0" smtClean="0"/>
              <a:t>They are placed at </a:t>
            </a:r>
            <a:r>
              <a:rPr lang="en-US" sz="2000" dirty="0"/>
              <a:t>2 measurement planes (Z=300mm and Z=500mm)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="" xmlns:a16="http://schemas.microsoft.com/office/drawing/2014/main" id="{1E308710-907E-9E29-5F71-A3BDF56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5" y="2704289"/>
            <a:ext cx="7240067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810" y="2704289"/>
            <a:ext cx="3400906" cy="4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15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443063" y="6356350"/>
            <a:ext cx="420188" cy="365125"/>
          </a:xfrm>
          <a:prstGeom prst="rect">
            <a:avLst/>
          </a:prstGeom>
        </p:spPr>
        <p:txBody>
          <a:bodyPr/>
          <a:lstStyle/>
          <a:p>
            <a:fld id="{1C1B96E5-5EA7-4027-8A18-0C943AE7DEDE}" type="slidenum">
              <a:rPr lang="en-US" smtClean="0"/>
              <a:t>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5317" y="1198910"/>
            <a:ext cx="5715272" cy="9980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TCs position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</a:t>
            </a:r>
            <a:r>
              <a:rPr lang="en-US" sz="2000" dirty="0" smtClean="0"/>
              <a:t>robes location for data extraction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B36DB0-A26E-9A2D-311E-AD01FCF4806B}"/>
              </a:ext>
            </a:extLst>
          </p:cNvPr>
          <p:cNvSpPr txBox="1"/>
          <p:nvPr/>
        </p:nvSpPr>
        <p:spPr>
          <a:xfrm>
            <a:off x="7979079" y="300625"/>
            <a:ext cx="337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Pre-test simulations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7" r="11071"/>
          <a:stretch/>
        </p:blipFill>
        <p:spPr bwMode="auto">
          <a:xfrm>
            <a:off x="7351588" y="2700749"/>
            <a:ext cx="3906962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4" t="31268" r="2966" b="3182"/>
          <a:stretch/>
        </p:blipFill>
        <p:spPr bwMode="auto">
          <a:xfrm>
            <a:off x="2244437" y="2351315"/>
            <a:ext cx="4215740" cy="429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824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8215</TotalTime>
  <Words>826</Words>
  <Application>Microsoft Office PowerPoint</Application>
  <PresentationFormat>Personalizzato</PresentationFormat>
  <Paragraphs>173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Degrève Margot</dc:creator>
  <cp:lastModifiedBy>Vincent Moreau</cp:lastModifiedBy>
  <cp:revision>497</cp:revision>
  <dcterms:created xsi:type="dcterms:W3CDTF">2020-09-16T08:13:05Z</dcterms:created>
  <dcterms:modified xsi:type="dcterms:W3CDTF">2024-04-04T12:29:56Z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">
    <vt:lpwstr>50887267</vt:lpwstr>
  </property>
  <property fmtid="{D5CDD505-2E9C-101B-9397-08002B2CF9AE}" pid="3" name="Name">
    <vt:lpwstr>ANSELMUS KoM_ProjectOverview_Schuurmans.pptx</vt:lpwstr>
  </property>
  <property fmtid="{D5CDD505-2E9C-101B-9397-08002B2CF9AE}" pid="4" name="Common Attributes_Reference Number">
    <vt:lpwstr>SCK CEN/50887267</vt:lpwstr>
  </property>
  <property fmtid="{D5CDD505-2E9C-101B-9397-08002B2CF9AE}" pid="5" name="Common Attributes_Short Reference">
    <vt:lpwstr>SCK CEN/50887267</vt:lpwstr>
  </property>
  <property fmtid="{D5CDD505-2E9C-101B-9397-08002B2CF9AE}" pid="6" name="Common Attributes_Alternative Reference">
    <vt:lpwstr> </vt:lpwstr>
  </property>
  <property fmtid="{D5CDD505-2E9C-101B-9397-08002B2CF9AE}" pid="7" name="Common Attributes_Document Type">
    <vt:lpwstr> </vt:lpwstr>
  </property>
  <property fmtid="{D5CDD505-2E9C-101B-9397-08002B2CF9AE}" pid="8" name="Common Attributes_Author_Author Name">
    <vt:lpwstr>Degrève Margot</vt:lpwstr>
  </property>
  <property fmtid="{D5CDD505-2E9C-101B-9397-08002B2CF9AE}" pid="9" name="Common Attributes_Author_Author Affiliation">
    <vt:lpwstr>SCK CEN</vt:lpwstr>
  </property>
  <property fmtid="{D5CDD505-2E9C-101B-9397-08002B2CF9AE}" pid="10" name="Common Attributes_Information Security Classification">
    <vt:lpwstr>Restricted</vt:lpwstr>
  </property>
  <property fmtid="{D5CDD505-2E9C-101B-9397-08002B2CF9AE}" pid="11" name="Common Attributes_ISC Motivation">
    <vt:lpwstr>ISC was automatically assigned.</vt:lpwstr>
  </property>
  <property fmtid="{D5CDD505-2E9C-101B-9397-08002B2CF9AE}" pid="12" name="SuppMarkings">
    <vt:lpwstr> </vt:lpwstr>
  </property>
  <property fmtid="{D5CDD505-2E9C-101B-9397-08002B2CF9AE}" pid="13" name="Security Clearance">
    <vt:lpwstr> </vt:lpwstr>
  </property>
  <property fmtid="{D5CDD505-2E9C-101B-9397-08002B2CF9AE}" pid="14" name="HyperLink">
    <vt:lpwstr>https://ecm.sckcen.be/OTCS/llisapi.dll/open/50887267</vt:lpwstr>
  </property>
  <property fmtid="{D5CDD505-2E9C-101B-9397-08002B2CF9AE}" pid="15" name="AlexandriaPath">
    <vt:lpwstr/>
  </property>
  <property fmtid="{D5CDD505-2E9C-101B-9397-08002B2CF9AE}" pid="16" name="CreateDate">
    <vt:filetime>2022-09-22T08:39:52Z</vt:filetime>
  </property>
</Properties>
</file>