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797675" cy="9926638"/>
  <p:defaultTextStyle>
    <a:defPPr>
      <a:defRPr lang="nl-B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5097F7C-044B-4BE6-839C-B05311B29CFB}" type="datetimeFigureOut">
              <a:rPr lang="nl-BE"/>
              <a:t>27/03/2025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5CAD44C-E27A-402E-82EB-1A737A90B89A}" type="slidenum">
              <a:rPr lang="nl-BE"/>
              <a:t>‹N›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9593853-3895-1464-FAF8-830F11BE7435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D3B87F8-6751-06F2-6693-76DE4A7EE6CC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5E8D5-CBAE-2CC2-AFF8-619FBABE2E91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CAD44C-E27A-402E-82EB-1A737A90B89A}" type="slidenum">
              <a:rPr lang="nl-BE"/>
              <a:t>3</a:t>
            </a:fld>
            <a:endParaRPr 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CAD44C-E27A-402E-82EB-1A737A90B89A}" type="slidenum">
              <a:rPr lang="nl-BE"/>
              <a:t>4</a:t>
            </a:fld>
            <a:endParaRPr 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04A4BF-6D6E-D2FF-DD45-D755892D2C7E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817A0DA-38A9-DA0E-BB1C-A5C8D2CD0966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09B16E-4CE1-79F8-4BFC-CEA23DFDE1B1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Sway=</a:t>
            </a:r>
            <a:endParaRPr/>
          </a:p>
          <a:p>
            <a:pPr>
              <a:defRPr/>
            </a:pPr>
            <a:r>
              <a:rPr lang="it-IT"/>
              <a:t>Surge=</a:t>
            </a:r>
            <a:endParaRPr/>
          </a:p>
          <a:p>
            <a:pPr>
              <a:defRPr/>
            </a:pPr>
            <a:r>
              <a:rPr lang="it-IT"/>
              <a:t>Roll=</a:t>
            </a:r>
            <a:endParaRPr/>
          </a:p>
          <a:p>
            <a:pPr>
              <a:defRPr/>
            </a:pPr>
            <a:r>
              <a:rPr lang="it-IT"/>
              <a:t>Pitch=inclinazione</a:t>
            </a:r>
            <a:endParaRPr/>
          </a:p>
          <a:p>
            <a:pPr>
              <a:defRPr/>
            </a:pPr>
            <a:r>
              <a:rPr lang="it-IT"/>
              <a:t>Yaw=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CAD44C-E27A-402E-82EB-1A737A90B89A}" type="slidenum">
              <a:rPr lang="nl-BE"/>
              <a:t>8</a:t>
            </a:fld>
            <a:endParaRPr lang="nl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A6C47A-0019-1EEC-F6B1-FA4F8F5524E2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56B542-2EB1-4A35-993E-E27911AA5E78}" type="slidenum">
              <a:rPr lang="nl-BE"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635"/>
            <a:ext cx="12192000" cy="69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Title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8401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TRANSPARANT Kick-off-Meeting, 25-26 September 2024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38F5421-9513-492F-9D30-3ED412F1792D}" type="slidenum">
              <a:rPr lang="nl-BE"/>
              <a:t>‹N›</a:t>
            </a:fld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September 10, 2024</a:t>
            </a:r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41Zmuw9Xc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3231788" y="1752843"/>
            <a:ext cx="8793085" cy="2744733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/>
          <a:lstStyle/>
          <a:p>
            <a:pPr algn="l">
              <a:defRPr/>
            </a:pPr>
            <a:r>
              <a:rPr lang="en-US"/>
              <a:t>Task 7.1.3 </a:t>
            </a:r>
            <a:r>
              <a:rPr lang="it-IT"/>
              <a:t>Primary pool system.</a:t>
            </a:r>
            <a:r>
              <a:rPr lang="en-US"/>
              <a:t> Transient scenarios: seismic analysis</a:t>
            </a:r>
            <a:endParaRPr/>
          </a:p>
          <a:p>
            <a:pPr algn="l">
              <a:defRPr/>
            </a:pPr>
            <a:r>
              <a:rPr lang="en-US"/>
              <a:t>Manuela Profir, Vincent Moreau, CRS4</a:t>
            </a:r>
            <a:endParaRPr lang="nl-BE"/>
          </a:p>
        </p:txBody>
      </p:sp>
      <p:sp>
        <p:nvSpPr>
          <p:cNvPr id="4" name="Subtitle 2"/>
          <p:cNvSpPr txBox="1">
            <a:spLocks noGrp="1"/>
          </p:cNvSpPr>
          <p:nvPr>
            <p:ph type="ctrTitle"/>
          </p:nvPr>
        </p:nvSpPr>
        <p:spPr bwMode="auto">
          <a:xfrm>
            <a:off x="1900728" y="153697"/>
            <a:ext cx="9705093" cy="15907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algn="l">
              <a:defRPr/>
            </a:pPr>
            <a:r>
              <a:rPr lang="en-US" sz="2000"/>
              <a:t>.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918989" y="6410670"/>
            <a:ext cx="112730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0" i="0" u="none" strike="noStrike">
                <a:solidFill>
                  <a:srgbClr val="000000"/>
                </a:solidFill>
                <a:latin typeface="Calibri"/>
              </a:rPr>
              <a:t>This project has received funding from the European Union`s Horizon EURATOM 2023 NRT 01 nuclear research and training programme under grant agreement No. 101166386</a:t>
            </a:r>
            <a:endParaRPr lang="nl-BE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8265" y="6370800"/>
            <a:ext cx="538065" cy="356738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 bwMode="auto">
          <a:xfrm>
            <a:off x="0" y="6271598"/>
            <a:ext cx="12192000" cy="0"/>
          </a:xfrm>
          <a:prstGeom prst="line">
            <a:avLst/>
          </a:prstGeom>
          <a:ln w="2222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3231788" y="811600"/>
            <a:ext cx="8960212" cy="591677"/>
          </a:xfrm>
          <a:prstGeom prst="rect">
            <a:avLst/>
          </a:prstGeom>
          <a:solidFill>
            <a:srgbClr val="3C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echnological </a:t>
            </a:r>
            <a:r>
              <a:rPr lang="en-US" b="1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bg1"/>
                </a:solidFill>
              </a:rPr>
              <a:t>esearch </a:t>
            </a:r>
            <a:r>
              <a:rPr lang="en-US" b="1">
                <a:solidFill>
                  <a:schemeClr val="bg1"/>
                </a:solidFill>
              </a:rPr>
              <a:t>A</a:t>
            </a:r>
            <a:r>
              <a:rPr lang="en-US">
                <a:solidFill>
                  <a:schemeClr val="bg1"/>
                </a:solidFill>
              </a:rPr>
              <a:t>ction </a:t>
            </a:r>
            <a:r>
              <a:rPr lang="en-US" b="1">
                <a:solidFill>
                  <a:schemeClr val="bg1"/>
                </a:solidFill>
              </a:rPr>
              <a:t>N</a:t>
            </a:r>
            <a:r>
              <a:rPr lang="en-US">
                <a:solidFill>
                  <a:schemeClr val="bg1"/>
                </a:solidFill>
              </a:rPr>
              <a:t>ecessary for </a:t>
            </a:r>
            <a:r>
              <a:rPr lang="en-US" b="1">
                <a:solidFill>
                  <a:schemeClr val="bg1"/>
                </a:solidFill>
              </a:rPr>
              <a:t>S</a:t>
            </a:r>
            <a:r>
              <a:rPr lang="en-US">
                <a:solidFill>
                  <a:schemeClr val="bg1"/>
                </a:solidFill>
              </a:rPr>
              <a:t>afe </a:t>
            </a:r>
            <a:r>
              <a:rPr lang="en-US" b="1">
                <a:solidFill>
                  <a:schemeClr val="bg1"/>
                </a:solidFill>
              </a:rPr>
              <a:t>PAR</a:t>
            </a:r>
            <a:r>
              <a:rPr lang="en-US">
                <a:solidFill>
                  <a:schemeClr val="bg1"/>
                </a:solidFill>
              </a:rPr>
              <a:t>titioning and </a:t>
            </a:r>
            <a:r>
              <a:rPr lang="en-US" b="1">
                <a:solidFill>
                  <a:schemeClr val="bg1"/>
                </a:solidFill>
              </a:rPr>
              <a:t>N</a:t>
            </a:r>
            <a:r>
              <a:rPr lang="en-US">
                <a:solidFill>
                  <a:schemeClr val="bg1"/>
                </a:solidFill>
              </a:rPr>
              <a:t>uclear </a:t>
            </a:r>
            <a:r>
              <a:rPr lang="en-US" b="1">
                <a:solidFill>
                  <a:schemeClr val="bg1"/>
                </a:solidFill>
              </a:rPr>
              <a:t>T</a:t>
            </a:r>
            <a:r>
              <a:rPr lang="en-US">
                <a:solidFill>
                  <a:schemeClr val="bg1"/>
                </a:solidFill>
              </a:rPr>
              <a:t>ransmutation</a:t>
            </a:r>
            <a:endParaRPr lang="nl-BE">
              <a:solidFill>
                <a:schemeClr val="bg1"/>
              </a:solidFill>
            </a:endParaRPr>
          </a:p>
        </p:txBody>
      </p:sp>
      <p:sp>
        <p:nvSpPr>
          <p:cNvPr id="20" name="Subtitle 2"/>
          <p:cNvSpPr txBox="1"/>
          <p:nvPr/>
        </p:nvSpPr>
        <p:spPr bwMode="auto">
          <a:xfrm>
            <a:off x="5527038" y="4596777"/>
            <a:ext cx="6078782" cy="115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1" name="Subtitle 2"/>
          <p:cNvSpPr txBox="1"/>
          <p:nvPr/>
        </p:nvSpPr>
        <p:spPr bwMode="auto">
          <a:xfrm>
            <a:off x="6035528" y="4726502"/>
            <a:ext cx="5957933" cy="1389720"/>
          </a:xfrm>
          <a:prstGeom prst="rect">
            <a:avLst/>
          </a:prstGeom>
          <a:ln w="3175">
            <a:solidFill>
              <a:schemeClr val="tx1"/>
            </a:solidFill>
            <a:prstDash val="solid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2000" b="1"/>
              <a:t>WP7.1. 1</a:t>
            </a:r>
            <a:r>
              <a:rPr lang="en-GB" sz="2000" b="1" baseline="30000"/>
              <a:t>st</a:t>
            </a:r>
            <a:r>
              <a:rPr lang="en-GB" sz="2000" b="1"/>
              <a:t> Workshop on </a:t>
            </a:r>
            <a:endParaRPr lang="it-IT" sz="2000"/>
          </a:p>
          <a:p>
            <a:pPr algn="r">
              <a:defRPr/>
            </a:pPr>
            <a:r>
              <a:rPr lang="en-GB" sz="2000" b="1"/>
              <a:t>State-of-the-art on Thermal-Hydraulics</a:t>
            </a:r>
            <a:endParaRPr lang="it-IT" sz="2000"/>
          </a:p>
          <a:p>
            <a:pPr algn="r">
              <a:defRPr/>
            </a:pPr>
            <a:r>
              <a:rPr lang="en-GB" sz="2000" b="1"/>
              <a:t>13-14 March-2025</a:t>
            </a:r>
            <a:endParaRPr lang="it-IT" sz="2000"/>
          </a:p>
          <a:p>
            <a:pPr algn="r">
              <a:defRPr/>
            </a:pPr>
            <a:r>
              <a:rPr lang="en-US" sz="1800"/>
              <a:t>Petten - The Netherlands </a:t>
            </a:r>
            <a:endParaRPr/>
          </a:p>
        </p:txBody>
      </p:sp>
      <p:pic>
        <p:nvPicPr>
          <p:cNvPr id="9" name="Picture 8" descr="A logo with dots and a black text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623" y="130461"/>
            <a:ext cx="3047245" cy="193160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4541" y="4854792"/>
            <a:ext cx="4059664" cy="11331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nl-BE" b="1">
                <a:solidFill>
                  <a:schemeClr val="bg1"/>
                </a:solidFill>
              </a:rPr>
              <a:t>Some impressive videos </a:t>
            </a: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2686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6" name="Segnaposto testo 1"/>
          <p:cNvSpPr txBox="1"/>
          <p:nvPr/>
        </p:nvSpPr>
        <p:spPr bwMode="auto">
          <a:xfrm>
            <a:off x="894665" y="999919"/>
            <a:ext cx="10772197" cy="5577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sz="2400" b="1"/>
          </a:p>
          <a:p>
            <a:pPr>
              <a:defRPr/>
            </a:pPr>
            <a:endParaRPr lang="it-IT" sz="2400" b="1"/>
          </a:p>
          <a:p>
            <a:pPr>
              <a:defRPr/>
            </a:pPr>
            <a:r>
              <a:rPr lang="it-IT" sz="2400" b="1" u="sng">
                <a:hlinkClick r:id="rId3" tooltip="https://www.youtube.com/watch?v=141Zmuw9Xcg"/>
              </a:rPr>
              <a:t>https://www.youtube.com/watch?v=Y7kKcIsBKDo</a:t>
            </a:r>
            <a:endParaRPr lang="it-IT" sz="2400" b="1"/>
          </a:p>
          <a:p>
            <a:pPr>
              <a:defRPr/>
            </a:pPr>
            <a:endParaRPr lang="it-IT" sz="2400" b="1"/>
          </a:p>
          <a:p>
            <a:pPr>
              <a:defRPr/>
            </a:pPr>
            <a:r>
              <a:rPr lang="it-IT" sz="2400" b="1" u="sng">
                <a:hlinkClick r:id="rId3" tooltip="https://www.youtube.com/watch?v=141Zmuw9Xcg"/>
              </a:rPr>
              <a:t>https://www.youtube.com/watch?v=141Zmuw9Xcg</a:t>
            </a:r>
            <a:endParaRPr lang="it-IT" sz="2400" b="1"/>
          </a:p>
          <a:p>
            <a:pPr>
              <a:defRPr/>
            </a:pPr>
            <a:endParaRPr lang="it-IT" sz="2400" b="1"/>
          </a:p>
          <a:p>
            <a:pPr>
              <a:defRPr/>
            </a:pPr>
            <a:r>
              <a:rPr lang="it-IT" sz="2400" b="1"/>
              <a:t>https://www.youtube.com/watch?v=Sj3iI9jZCX8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</a:rPr>
              <a:t>Goal</a:t>
            </a:r>
            <a:endParaRPr lang="nl-BE" b="1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/>
          <p:nvPr/>
        </p:nvSpPr>
        <p:spPr bwMode="auto">
          <a:xfrm>
            <a:off x="196352" y="870632"/>
            <a:ext cx="7127012" cy="4476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/>
              <a:t>From PASCAL proposal</a:t>
            </a:r>
            <a:r>
              <a:rPr lang="en-US" sz="2400"/>
              <a:t>: “</a:t>
            </a:r>
            <a:r>
              <a:rPr lang="en-US" sz="2400" i="1"/>
              <a:t>To further enhance the modelling and computational readiness level of sloshing dynamics in compact liquid-metal filled pools and to retrieve the expected impact forces and dislocations on the involved components for a reference system (e.g. ALFRED)</a:t>
            </a:r>
            <a:r>
              <a:rPr lang="en-US" sz="2400"/>
              <a:t>.”</a:t>
            </a:r>
            <a:endParaRPr/>
          </a:p>
          <a:p>
            <a:pPr>
              <a:defRPr/>
            </a:pPr>
            <a:endParaRPr lang="en-US" sz="2400" b="1"/>
          </a:p>
          <a:p>
            <a:pPr>
              <a:defRPr/>
            </a:pPr>
            <a:r>
              <a:rPr lang="en-US" sz="2400" b="1"/>
              <a:t>CFD oriented approach</a:t>
            </a:r>
            <a:r>
              <a:rPr lang="en-US" sz="2400"/>
              <a:t>: qualify the CFD for the simulation of seismic induced sloshing effects of the primary coolant  in a  GEN-IV reactor.</a:t>
            </a:r>
            <a:endParaRPr/>
          </a:p>
          <a:p>
            <a:pPr>
              <a:defRPr/>
            </a:pPr>
            <a:endParaRPr lang="en-US" sz="2400" b="1"/>
          </a:p>
          <a:p>
            <a:pPr>
              <a:defRPr/>
            </a:pPr>
            <a:r>
              <a:rPr lang="en-US" sz="2400" b="1"/>
              <a:t>Practical aim: </a:t>
            </a:r>
            <a:r>
              <a:rPr lang="en-US" sz="2400"/>
              <a:t>check if a realistic but large seismic event could trigger a large sloshing dynamics potentially damageable for ALFRED system integrity.</a:t>
            </a: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pic>
        <p:nvPicPr>
          <p:cNvPr id="3" name="animMockupA15_f104_5mm_fps50_FS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6080125" y="3417888"/>
            <a:ext cx="30162" cy="22225"/>
          </a:xfrm>
          <a:prstGeom prst="rect">
            <a:avLst/>
          </a:prstGeom>
        </p:spPr>
      </p:pic>
      <p:pic>
        <p:nvPicPr>
          <p:cNvPr id="6" name="AnimTurkeyFSb_FPS5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/>
        </p:blipFill>
        <p:spPr bwMode="auto">
          <a:xfrm rot="10800000" flipH="1" flipV="1">
            <a:off x="7004957" y="1885950"/>
            <a:ext cx="4853167" cy="357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nl-BE" b="1">
                <a:solidFill>
                  <a:schemeClr val="bg1"/>
                </a:solidFill>
              </a:rPr>
              <a:t>Scaling</a:t>
            </a:r>
          </a:p>
        </p:txBody>
      </p:sp>
      <p:sp>
        <p:nvSpPr>
          <p:cNvPr id="4" name="Content Placeholder 3"/>
          <p:cNvSpPr txBox="1"/>
          <p:nvPr/>
        </p:nvSpPr>
        <p:spPr bwMode="auto">
          <a:xfrm>
            <a:off x="694373" y="1174750"/>
            <a:ext cx="5157787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BE">
              <a:solidFill>
                <a:srgbClr val="00B050"/>
              </a:solidFill>
            </a:endParaRP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276294" y="847535"/>
            <a:ext cx="1160274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/>
              <a:t>The first experimental campaign was based on a simple geometry, a partially filled vertical cylinder under harmonic forcing with different amplitudes and frequencies.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r>
              <a:rPr lang="en-US" sz="2000"/>
              <a:t>For a partially filled vertical cylinder, the resonance frequency is known and is independent of the specific weight: water or mercury can represent lead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r>
              <a:rPr lang="en-US" sz="2000"/>
              <a:t>The cylinder is filled with water up to a height H=1.5R: the linear theory predicts a negligible bottom effect on the resonance frequency.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r>
              <a:rPr lang="en-US" sz="2000"/>
              <a:t>Only consider kinematic similarities: only length and time are involved.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r>
              <a:rPr lang="en-US" sz="2000"/>
              <a:t>Geometrical similarity: our leading parameter is a reference length =&gt; </a:t>
            </a:r>
            <a:r>
              <a:rPr lang="en-US" sz="2000" b="1"/>
              <a:t>cylinder radius</a:t>
            </a:r>
            <a:r>
              <a:rPr lang="en-US" sz="2000"/>
              <a:t>.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r>
              <a:rPr lang="en-US" sz="2000"/>
              <a:t>The cylinder diameter could be determined considering that is must be the largest possible for measurement accuracy and easily purchasable on the market.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r>
              <a:rPr lang="en-US" sz="2000"/>
              <a:t>The filling depth should be such that upon scaling, the experimental campaign (Royon-Lebeaud, 2005) could be replicated with the SHAKESPEARE table, limited to a maximum displacement amplitude of 4.5 cm. (Muller et al., 2023; Grasso, 2024)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  <a:p>
            <a:pPr marL="342900" indent="-342900">
              <a:buFont typeface="Arial"/>
              <a:buChar char="•"/>
              <a:defRPr/>
            </a:pPr>
            <a:endParaRPr lang="en-US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nl-BE" b="1">
                <a:solidFill>
                  <a:schemeClr val="bg1"/>
                </a:solidFill>
              </a:rPr>
              <a:t>Validation</a:t>
            </a:r>
          </a:p>
        </p:txBody>
      </p:sp>
      <p:sp>
        <p:nvSpPr>
          <p:cNvPr id="4" name="Content Placeholder 3"/>
          <p:cNvSpPr txBox="1"/>
          <p:nvPr/>
        </p:nvSpPr>
        <p:spPr bwMode="auto">
          <a:xfrm>
            <a:off x="694373" y="1174750"/>
            <a:ext cx="5157787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BE">
              <a:solidFill>
                <a:srgbClr val="00B050"/>
              </a:solidFill>
            </a:endParaRP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73479" y="847535"/>
            <a:ext cx="7249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In the </a:t>
            </a:r>
            <a:r>
              <a:rPr lang="en-US" sz="2000" dirty="0" err="1"/>
              <a:t>Royon-Lebeaud</a:t>
            </a:r>
            <a:r>
              <a:rPr lang="en-US" sz="2000" dirty="0"/>
              <a:t> work it is suggested that there is a transition to chaotic behavior at some point when the frequency is increased towards the resonance frequency.</a:t>
            </a:r>
            <a:endParaRPr dirty="0"/>
          </a:p>
          <a:p>
            <a:pPr>
              <a:defRPr/>
            </a:pPr>
            <a:r>
              <a:rPr lang="en-US" sz="2000" dirty="0"/>
              <a:t> 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Surprisingly, the transition frequency observed experimentally by VKI was about 2% of the resonance frequency earlier.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The transition to chaos was numerically observed at the same value, within 0.1%, as in the VKI experiments. 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b="1" dirty="0"/>
              <a:t>CFD simulations could be made quantitatively accurate enough to capture a stability transition behavior accurately.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</p:txBody>
      </p:sp>
      <p:sp>
        <p:nvSpPr>
          <p:cNvPr id="6" name="Rettangolo 5"/>
          <p:cNvSpPr/>
          <p:nvPr/>
        </p:nvSpPr>
        <p:spPr bwMode="auto">
          <a:xfrm>
            <a:off x="386443" y="5266693"/>
            <a:ext cx="11459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Sloshing is mainly characterized by the resonance frequency. For sufficiently large cylinders, the natural frequency scales with the inverse square root of the radius (</a:t>
            </a:r>
            <a:r>
              <a:rPr lang="en-US" sz="2000" dirty="0" err="1"/>
              <a:t>Myrillas</a:t>
            </a:r>
            <a:r>
              <a:rPr lang="en-US" sz="2000" dirty="0"/>
              <a:t> et al., 2015) =&gt; having to extrapolate to ALFRED, time scales with the radius square root and the acceleration is an invariant of the scaling</a:t>
            </a:r>
            <a:endParaRPr dirty="0"/>
          </a:p>
        </p:txBody>
      </p:sp>
      <p:pic>
        <p:nvPicPr>
          <p:cNvPr id="7" name="animFS09275f4mm50fps106s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371" r="9370"/>
          <a:stretch/>
        </p:blipFill>
        <p:spPr bwMode="auto">
          <a:xfrm>
            <a:off x="7483162" y="1092463"/>
            <a:ext cx="3963343" cy="365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</a:rPr>
              <a:t>Validation</a:t>
            </a:r>
            <a:endParaRPr lang="nl-BE" b="1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/>
          <p:nvPr/>
        </p:nvSpPr>
        <p:spPr bwMode="auto">
          <a:xfrm>
            <a:off x="694373" y="1174750"/>
            <a:ext cx="5157787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BE">
              <a:solidFill>
                <a:srgbClr val="00B050"/>
              </a:solidFill>
            </a:endParaRP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371972" y="1520687"/>
            <a:ext cx="70493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Validation was performed on a water mock-up of ALFRED filled with 40 liters of water, previously determining the scaling law for extrapolation to ALFRED.</a:t>
            </a:r>
            <a:endParaRPr sz="2000" dirty="0"/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The CAD file was provided by VKI to CRS4 as basis for the CFD geometry.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The length ratio between ALFRED and the mockup estimated at 18.4. The geometrical scaling ratio is about 1/18.4=0.054.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Modelling has been shown to be operative, functional and validated by comparison with experimental data provided by VKI. </a:t>
            </a:r>
            <a:endParaRPr sz="2000" dirty="0"/>
          </a:p>
        </p:txBody>
      </p:sp>
      <p:pic>
        <p:nvPicPr>
          <p:cNvPr id="6" name="animMockupA30_f108_5mm_fps50_FS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7347857" y="782221"/>
            <a:ext cx="4472171" cy="32952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47857" y="4142765"/>
            <a:ext cx="4110677" cy="2476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</a:rPr>
              <a:t>State of the art</a:t>
            </a:r>
            <a:endParaRPr lang="nl-BE" b="1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/>
          <p:nvPr/>
        </p:nvSpPr>
        <p:spPr bwMode="auto">
          <a:xfrm>
            <a:off x="694373" y="1174750"/>
            <a:ext cx="5157787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BE">
              <a:solidFill>
                <a:srgbClr val="00B050"/>
              </a:solidFill>
            </a:endParaRP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276295" y="847535"/>
            <a:ext cx="58877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Simulations have a minor value without experimental confirmation, but once this is acquired, extrapolation to situations not experimentally feasible can be performed with a reasonable confidence.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</p:txBody>
      </p:sp>
      <p:sp>
        <p:nvSpPr>
          <p:cNvPr id="8" name="Rettangolo 7"/>
          <p:cNvSpPr/>
          <p:nvPr/>
        </p:nvSpPr>
        <p:spPr bwMode="auto">
          <a:xfrm>
            <a:off x="259969" y="4351564"/>
            <a:ext cx="117320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For a real earthquake simulation, the scaling laws from the ALFRED design size to the mock-up size are applied.</a:t>
            </a:r>
            <a:endParaRPr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Acceleration being an invariant of the scaling, the acceleration data can be used directly provided that time is consistently contracted. The mock-up flow of time is about 4 times faster than the real ALFRED flow of time. 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The duration of an earthquake is contracted accordingly. The displacement signal induced by the earthquake is scaled by applying the geometric and time scaling laws for the mock-up simulation. </a:t>
            </a:r>
            <a:endParaRPr lang="it-IT" sz="2000" dirty="0"/>
          </a:p>
        </p:txBody>
      </p:sp>
      <p:pic>
        <p:nvPicPr>
          <p:cNvPr id="11" name="AnimJapanB_FSb2_50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6923527" y="953282"/>
            <a:ext cx="4150042" cy="3112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</a:rPr>
              <a:t>Outcomes</a:t>
            </a:r>
            <a:endParaRPr lang="nl-BE" b="1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/>
          <p:nvPr/>
        </p:nvSpPr>
        <p:spPr bwMode="auto">
          <a:xfrm>
            <a:off x="694373" y="1174750"/>
            <a:ext cx="5157787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BE">
              <a:solidFill>
                <a:srgbClr val="00B050"/>
              </a:solidFill>
            </a:endParaRP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487109" y="969484"/>
            <a:ext cx="1092152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  <a:defRPr/>
            </a:pPr>
            <a:r>
              <a:rPr lang="en-US" sz="2000" dirty="0"/>
              <a:t>Under large seismic events, the damage risk is overwhelmingly dominated by the forcing from the highest acceleration frequencies of the earthquake.</a:t>
            </a:r>
            <a:endParaRPr sz="2000" dirty="0"/>
          </a:p>
          <a:p>
            <a:pPr marL="285750" lvl="0" indent="-285750">
              <a:buFont typeface="Arial"/>
              <a:buChar char="•"/>
              <a:defRPr/>
            </a:pPr>
            <a:endParaRPr lang="it-IT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The force signal is strongly correlated to the imposed seismic acceleration, with only a tiny contribution coming from the surface wave.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It is therefore clear that an “unprotected” ALFRED is much less threatened by sloshing effects during a severe seismic event than by the high frequency vibrations which are way more soliciting. </a:t>
            </a:r>
            <a:endParaRPr sz="2000" dirty="0"/>
          </a:p>
          <a:p>
            <a:pPr marL="285750" lvl="0" indent="-28575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The sloshing effect remains small during the most critical part of the event but survives and becomes dominant towards the end of the event, but never really significant.</a:t>
            </a:r>
            <a:endParaRPr sz="2000" dirty="0"/>
          </a:p>
          <a:p>
            <a:pPr marL="342900" indent="-342900">
              <a:buFont typeface="Arial"/>
              <a:buChar char="•"/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Once a damping system is designed, it would be safer to repeat the exercise with a more </a:t>
            </a:r>
            <a:r>
              <a:rPr lang="en-US" sz="2000" b="1" dirty="0"/>
              <a:t>accurate ALFRED </a:t>
            </a:r>
            <a:r>
              <a:rPr lang="en-US" sz="2000" dirty="0"/>
              <a:t>numerical model, also in an optimization perspective.</a:t>
            </a:r>
            <a:endParaRPr lang="it-IT" sz="2000" dirty="0"/>
          </a:p>
          <a:p>
            <a:pPr marL="342900" lvl="0" indent="-342900">
              <a:buFont typeface="Arial"/>
              <a:buChar char="•"/>
              <a:defRPr/>
            </a:pPr>
            <a:endParaRPr lang="it-IT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</a:rPr>
              <a:t>What now?</a:t>
            </a:r>
            <a:endParaRPr lang="nl-BE" b="1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/>
          <p:nvPr/>
        </p:nvSpPr>
        <p:spPr bwMode="auto">
          <a:xfrm>
            <a:off x="694373" y="1174750"/>
            <a:ext cx="5157787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BE">
              <a:solidFill>
                <a:srgbClr val="00B050"/>
              </a:solidFill>
            </a:endParaRP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6" name="Segnaposto testo 1"/>
          <p:cNvSpPr txBox="1"/>
          <p:nvPr/>
        </p:nvSpPr>
        <p:spPr bwMode="auto">
          <a:xfrm>
            <a:off x="302079" y="999919"/>
            <a:ext cx="11601450" cy="5577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/>
              <a:t>Mitigation of seismic events is primarily a structural issue. Possible damaging sloshing impact comes at secondary order and can seriously be evaluated only when the damping systems are more defined. </a:t>
            </a:r>
            <a:endParaRPr lang="it-IT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Pool LFRs could also be considered in marine environment:</a:t>
            </a:r>
            <a:endParaRPr sz="2000" dirty="0"/>
          </a:p>
          <a:p>
            <a:pPr lvl="1">
              <a:defRPr/>
            </a:pPr>
            <a:r>
              <a:rPr lang="en-US" sz="2000" dirty="0"/>
              <a:t>For ship propulsion</a:t>
            </a:r>
            <a:endParaRPr sz="2000" dirty="0"/>
          </a:p>
          <a:p>
            <a:pPr lvl="1">
              <a:defRPr/>
            </a:pPr>
            <a:r>
              <a:rPr lang="en-US" sz="2000" dirty="0"/>
              <a:t>Installed in offshore barge </a:t>
            </a:r>
            <a:endParaRPr sz="2000" dirty="0"/>
          </a:p>
          <a:p>
            <a:pPr lvl="1">
              <a:defRPr/>
            </a:pPr>
            <a:r>
              <a:rPr lang="en-US" sz="2000" dirty="0"/>
              <a:t>Installed on a pond or lake</a:t>
            </a:r>
            <a:endParaRPr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Considering a “working” ALFRED, low frequency, high amplitude  forcing is expected: </a:t>
            </a:r>
            <a:r>
              <a:rPr lang="en-US" sz="2000" b="1" dirty="0"/>
              <a:t>heave </a:t>
            </a:r>
            <a:r>
              <a:rPr lang="en-US" sz="2000" dirty="0"/>
              <a:t>(up and down), sway, surge, roll, pitch, and yaw.</a:t>
            </a:r>
            <a:endParaRPr sz="2000" dirty="0"/>
          </a:p>
          <a:p>
            <a:pPr>
              <a:defRPr/>
            </a:pPr>
            <a:r>
              <a:rPr lang="en-US" sz="2000" dirty="0"/>
              <a:t>Heave in particular acts as a varying gravity and impacts the relation between the different free-surface levels.</a:t>
            </a:r>
            <a:endParaRPr sz="2000" dirty="0"/>
          </a:p>
          <a:p>
            <a:pPr>
              <a:defRPr/>
            </a:pPr>
            <a:r>
              <a:rPr lang="en-US" sz="2000" dirty="0"/>
              <a:t>In turn, it induces mass transfer variations between volumes, including the core.</a:t>
            </a:r>
            <a:endParaRPr sz="2000" dirty="0"/>
          </a:p>
          <a:p>
            <a:pPr>
              <a:defRPr/>
            </a:pPr>
            <a:r>
              <a:rPr lang="it-IT" sz="2000" dirty="0"/>
              <a:t>A </a:t>
            </a:r>
            <a:r>
              <a:rPr lang="en-US" sz="2000" dirty="0"/>
              <a:t>variable flow in the core may create </a:t>
            </a:r>
            <a:r>
              <a:rPr lang="en-US" sz="2000" b="1" dirty="0"/>
              <a:t>thermal fatigue</a:t>
            </a:r>
            <a:r>
              <a:rPr lang="en-US" sz="2000" dirty="0"/>
              <a:t> and is worth evaluating.</a:t>
            </a:r>
            <a:endParaRPr sz="2000" dirty="0"/>
          </a:p>
          <a:p>
            <a:pPr>
              <a:defRPr/>
            </a:pPr>
            <a:endParaRPr lang="it-IT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3C72C4"/>
          </a:solidFill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>
                <a:solidFill>
                  <a:schemeClr val="bg1"/>
                </a:solidFill>
              </a:rPr>
              <a:t>What now?</a:t>
            </a:r>
            <a:endParaRPr lang="nl-BE" b="1">
              <a:solidFill>
                <a:schemeClr val="bg1"/>
              </a:solidFill>
            </a:endParaRPr>
          </a:p>
        </p:txBody>
      </p:sp>
      <p:sp>
        <p:nvSpPr>
          <p:cNvPr id="5" name="Content Placeholder 3"/>
          <p:cNvSpPr txBox="1"/>
          <p:nvPr/>
        </p:nvSpPr>
        <p:spPr bwMode="auto">
          <a:xfrm>
            <a:off x="5699761" y="1174750"/>
            <a:ext cx="5157787" cy="4508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nl-BE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6" name="Segnaposto testo 1"/>
          <p:cNvSpPr txBox="1"/>
          <p:nvPr/>
        </p:nvSpPr>
        <p:spPr bwMode="auto">
          <a:xfrm>
            <a:off x="894665" y="999919"/>
            <a:ext cx="10772197" cy="5577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/>
              <a:t>Medium scale experimental facility to test a fully equipped water mockup of ALFRED/SMR composed of:</a:t>
            </a:r>
            <a:endParaRPr dirty="0"/>
          </a:p>
          <a:p>
            <a:pPr marL="0" indent="0">
              <a:buNone/>
              <a:defRPr/>
            </a:pPr>
            <a:endParaRPr lang="en-US" sz="2400" dirty="0"/>
          </a:p>
          <a:p>
            <a:pPr lvl="1">
              <a:defRPr/>
            </a:pPr>
            <a:r>
              <a:rPr lang="en-US" sz="2000" dirty="0"/>
              <a:t>A large 6 degrees of freedom shaking table.</a:t>
            </a:r>
            <a:endParaRPr dirty="0"/>
          </a:p>
          <a:p>
            <a:pPr lvl="1">
              <a:defRPr/>
            </a:pPr>
            <a:r>
              <a:rPr lang="en-US" sz="2000" dirty="0"/>
              <a:t>Framework to suspend the mockup and its damping system</a:t>
            </a:r>
            <a:endParaRPr dirty="0"/>
          </a:p>
          <a:p>
            <a:pPr lvl="1">
              <a:defRPr/>
            </a:pPr>
            <a:r>
              <a:rPr lang="en-US" sz="2000" dirty="0"/>
              <a:t>Damping systems </a:t>
            </a:r>
            <a:endParaRPr dirty="0"/>
          </a:p>
          <a:p>
            <a:pPr lvl="1">
              <a:defRPr/>
            </a:pPr>
            <a:r>
              <a:rPr lang="en-US" sz="2000" dirty="0"/>
              <a:t>Mockups with installed working pumps</a:t>
            </a:r>
            <a:endParaRPr dirty="0"/>
          </a:p>
          <a:p>
            <a:pPr lvl="1">
              <a:defRPr/>
            </a:pPr>
            <a:r>
              <a:rPr lang="en-US" sz="2000" dirty="0"/>
              <a:t>Water as working fluid</a:t>
            </a:r>
            <a:endParaRPr dirty="0"/>
          </a:p>
          <a:p>
            <a:pPr marL="457200" lvl="1" indent="0">
              <a:buNone/>
              <a:defRPr/>
            </a:pPr>
            <a:endParaRPr lang="it-IT" sz="2000" dirty="0"/>
          </a:p>
          <a:p>
            <a:pPr>
              <a:defRPr/>
            </a:pPr>
            <a:r>
              <a:rPr lang="en-US" sz="2400" dirty="0"/>
              <a:t>Given the shaking table capabilities, the mockup scaling is limited by:</a:t>
            </a:r>
            <a:endParaRPr dirty="0"/>
          </a:p>
          <a:p>
            <a:pPr lvl="1">
              <a:defRPr/>
            </a:pPr>
            <a:r>
              <a:rPr lang="en-US" sz="2000" dirty="0"/>
              <a:t>Its weight</a:t>
            </a:r>
            <a:endParaRPr dirty="0"/>
          </a:p>
          <a:p>
            <a:pPr lvl="1">
              <a:defRPr/>
            </a:pPr>
            <a:r>
              <a:rPr lang="en-US" sz="2000" dirty="0"/>
              <a:t>The required relative displacement amplitude.</a:t>
            </a:r>
            <a:endParaRPr dirty="0"/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r>
              <a:rPr lang="en-US" sz="2400" b="1" dirty="0"/>
              <a:t>A sort of MYRRHABELLE++ on SHAKESPEARE ++ as an ATHENA water cousin.</a:t>
            </a:r>
            <a:endParaRPr lang="it-IT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1118</Words>
  <Application>Microsoft Office PowerPoint</Application>
  <DocSecurity>0</DocSecurity>
  <PresentationFormat>Widescreen</PresentationFormat>
  <Paragraphs>114</Paragraphs>
  <Slides>10</Slides>
  <Notes>10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.</vt:lpstr>
      <vt:lpstr>Goal</vt:lpstr>
      <vt:lpstr>Scaling</vt:lpstr>
      <vt:lpstr>Validation</vt:lpstr>
      <vt:lpstr>Validation</vt:lpstr>
      <vt:lpstr>State of the art</vt:lpstr>
      <vt:lpstr>Outcomes</vt:lpstr>
      <vt:lpstr>What now?</vt:lpstr>
      <vt:lpstr>What now?</vt:lpstr>
      <vt:lpstr>Some impressive videos </vt:lpstr>
    </vt:vector>
  </TitlesOfParts>
  <Manager/>
  <Company>SCK CEN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 Technological Research Action Necessary for Safe PARtitioning And Nuclear Transmutation</dc:title>
  <dc:subject/>
  <dc:creator>Degrève Margot</dc:creator>
  <cp:keywords/>
  <dc:description/>
  <cp:lastModifiedBy>Maria Manuela Profir</cp:lastModifiedBy>
  <cp:revision>232</cp:revision>
  <dcterms:created xsi:type="dcterms:W3CDTF">2024-07-10T14:39:40Z</dcterms:created>
  <dcterms:modified xsi:type="dcterms:W3CDTF">2025-03-27T13:56:07Z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lpwstr>85624506</vt:lpwstr>
  </property>
  <property fmtid="{D5CDD505-2E9C-101B-9397-08002B2CF9AE}" pid="3" name="Name">
    <vt:lpwstr>TRANSPARANT_KoM_WP11_Schuurmans.pptx</vt:lpwstr>
  </property>
  <property fmtid="{D5CDD505-2E9C-101B-9397-08002B2CF9AE}" pid="4" name="CreateDate">
    <vt:filetime>2024-08-07T11:56:59Z</vt:filetime>
  </property>
  <property fmtid="{D5CDD505-2E9C-101B-9397-08002B2CF9AE}" pid="5" name="Common Attributes_Reference Number">
    <vt:lpwstr>SCK CEN/85624506</vt:lpwstr>
  </property>
  <property fmtid="{D5CDD505-2E9C-101B-9397-08002B2CF9AE}" pid="6" name="Common Attributes_Short Reference">
    <vt:lpwstr>SCK CEN/85624506</vt:lpwstr>
  </property>
  <property fmtid="{D5CDD505-2E9C-101B-9397-08002B2CF9AE}" pid="7" name="Common Attributes_Alternative Reference">
    <vt:lpwstr> </vt:lpwstr>
  </property>
  <property fmtid="{D5CDD505-2E9C-101B-9397-08002B2CF9AE}" pid="8" name="Common Attributes_Document Type">
    <vt:lpwstr> </vt:lpwstr>
  </property>
  <property fmtid="{D5CDD505-2E9C-101B-9397-08002B2CF9AE}" pid="9" name="Common Attributes_Author_Author Name">
    <vt:lpwstr>Margot Degrève</vt:lpwstr>
  </property>
  <property fmtid="{D5CDD505-2E9C-101B-9397-08002B2CF9AE}" pid="10" name="Common Attributes_Author_Author Affiliation">
    <vt:lpwstr>SCK CEN</vt:lpwstr>
  </property>
  <property fmtid="{D5CDD505-2E9C-101B-9397-08002B2CF9AE}" pid="11" name="Common Attributes_Information Security Classification">
    <vt:lpwstr> </vt:lpwstr>
  </property>
  <property fmtid="{D5CDD505-2E9C-101B-9397-08002B2CF9AE}" pid="12" name="Common Attributes_ISC Motivation">
    <vt:lpwstr> </vt:lpwstr>
  </property>
  <property fmtid="{D5CDD505-2E9C-101B-9397-08002B2CF9AE}" pid="13" name="SuppMarkings">
    <vt:lpwstr> </vt:lpwstr>
  </property>
  <property fmtid="{D5CDD505-2E9C-101B-9397-08002B2CF9AE}" pid="14" name="Security Clearance">
    <vt:lpwstr> </vt:lpwstr>
  </property>
  <property fmtid="{D5CDD505-2E9C-101B-9397-08002B2CF9AE}" pid="15" name="HyperLink">
    <vt:lpwstr>https://ecm.sckcen.be/OTCS/llisapi.dll/open/85624506</vt:lpwstr>
  </property>
</Properties>
</file>